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4.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5.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8" r:id="rId2"/>
    <p:sldMasterId id="2147483706" r:id="rId3"/>
    <p:sldMasterId id="2147483717" r:id="rId4"/>
    <p:sldMasterId id="2147483750" r:id="rId5"/>
    <p:sldMasterId id="2147483791" r:id="rId6"/>
  </p:sldMasterIdLst>
  <p:notesMasterIdLst>
    <p:notesMasterId r:id="rId22"/>
  </p:notesMasterIdLst>
  <p:handoutMasterIdLst>
    <p:handoutMasterId r:id="rId23"/>
  </p:handoutMasterIdLst>
  <p:sldIdLst>
    <p:sldId id="257" r:id="rId7"/>
    <p:sldId id="3795" r:id="rId8"/>
    <p:sldId id="3798" r:id="rId9"/>
    <p:sldId id="400" r:id="rId10"/>
    <p:sldId id="3799" r:id="rId11"/>
    <p:sldId id="390" r:id="rId12"/>
    <p:sldId id="392" r:id="rId13"/>
    <p:sldId id="357" r:id="rId14"/>
    <p:sldId id="359" r:id="rId15"/>
    <p:sldId id="3800" r:id="rId16"/>
    <p:sldId id="3803" r:id="rId17"/>
    <p:sldId id="3801" r:id="rId18"/>
    <p:sldId id="373" r:id="rId19"/>
    <p:sldId id="374" r:id="rId20"/>
    <p:sldId id="30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1B2F85-DDE4-4C16-B0A7-A8AAAD933AB3}" v="3" dt="2022-11-29T08:45:33.2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29" autoAdjust="0"/>
    <p:restoredTop sz="94674"/>
  </p:normalViewPr>
  <p:slideViewPr>
    <p:cSldViewPr snapToGrid="0" showGuides="1">
      <p:cViewPr varScale="1">
        <p:scale>
          <a:sx n="124" d="100"/>
          <a:sy n="124" d="100"/>
        </p:scale>
        <p:origin x="792" y="168"/>
      </p:cViewPr>
      <p:guideLst>
        <p:guide orient="horz" pos="2160"/>
        <p:guide pos="3840"/>
        <p:guide orient="horz" pos="368"/>
      </p:guideLst>
    </p:cSldViewPr>
  </p:slideViewPr>
  <p:notesTextViewPr>
    <p:cViewPr>
      <p:scale>
        <a:sx n="1" d="1"/>
        <a:sy n="1" d="1"/>
      </p:scale>
      <p:origin x="0" y="0"/>
    </p:cViewPr>
  </p:notesTextViewPr>
  <p:notesViewPr>
    <p:cSldViewPr snapToGrid="0" showGuides="1">
      <p:cViewPr varScale="1">
        <p:scale>
          <a:sx n="99" d="100"/>
          <a:sy n="99" d="100"/>
        </p:scale>
        <p:origin x="427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4B3B2F6D-A61C-1607-C053-B501666391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C7CA7188-1CE9-29AD-D0CD-3C77E520BE1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00C1D8-DE82-BD43-BAB4-6FD77CD11767}" type="datetimeFigureOut">
              <a:rPr lang="es-ES" smtClean="0"/>
              <a:t>26/1/23</a:t>
            </a:fld>
            <a:endParaRPr lang="es-ES"/>
          </a:p>
        </p:txBody>
      </p:sp>
      <p:sp>
        <p:nvSpPr>
          <p:cNvPr id="4" name="Marcador de pie de página 3">
            <a:extLst>
              <a:ext uri="{FF2B5EF4-FFF2-40B4-BE49-F238E27FC236}">
                <a16:creationId xmlns:a16="http://schemas.microsoft.com/office/drawing/2014/main" id="{511AE011-6B66-B8DF-7414-8DCC17820C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F9F027A5-1ED9-561B-CD33-F23FAE36D0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8DA888-CCE2-A44B-BB7C-121727845B2B}" type="slidenum">
              <a:rPr lang="es-ES" smtClean="0"/>
              <a:t>‹Nº›</a:t>
            </a:fld>
            <a:endParaRPr lang="es-ES"/>
          </a:p>
        </p:txBody>
      </p:sp>
    </p:spTree>
    <p:extLst>
      <p:ext uri="{BB962C8B-B14F-4D97-AF65-F5344CB8AC3E}">
        <p14:creationId xmlns:p14="http://schemas.microsoft.com/office/powerpoint/2010/main" val="3991481976"/>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CB61B0-A46F-AC44-965D-9DED7A1D2A67}" type="datetimeFigureOut">
              <a:rPr lang="es-ES" smtClean="0"/>
              <a:t>26/1/23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38B5EA-46FA-3E4E-BBC2-C39B04A2ED86}" type="slidenum">
              <a:rPr lang="es-ES" smtClean="0"/>
              <a:t>‹Nº›</a:t>
            </a:fld>
            <a:endParaRPr lang="es-ES"/>
          </a:p>
        </p:txBody>
      </p:sp>
    </p:spTree>
    <p:extLst>
      <p:ext uri="{BB962C8B-B14F-4D97-AF65-F5344CB8AC3E}">
        <p14:creationId xmlns:p14="http://schemas.microsoft.com/office/powerpoint/2010/main" val="2574900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4401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4C5F07C6-7FD2-6D40-8075-93F2B31498C9}"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5</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8777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4C5F07C6-7FD2-6D40-8075-93F2B31498C9}"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6</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6032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8</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02827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9</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45657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10</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7022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12</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73652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4229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14</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95786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e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3.sv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4.xml"/><Relationship Id="rId4" Type="http://schemas.openxmlformats.org/officeDocument/2006/relationships/image" Target="../media/image3.sv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eg"/><Relationship Id="rId1" Type="http://schemas.openxmlformats.org/officeDocument/2006/relationships/slideMaster" Target="../slideMasters/slideMaster4.xml"/><Relationship Id="rId4" Type="http://schemas.openxmlformats.org/officeDocument/2006/relationships/image" Target="../media/image3.sv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eg"/><Relationship Id="rId1" Type="http://schemas.openxmlformats.org/officeDocument/2006/relationships/slideMaster" Target="../slideMasters/slideMaster4.xml"/><Relationship Id="rId4" Type="http://schemas.openxmlformats.org/officeDocument/2006/relationships/image" Target="../media/image3.sv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5.xml"/><Relationship Id="rId4" Type="http://schemas.openxmlformats.org/officeDocument/2006/relationships/image" Target="../media/image3.sv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1" y="3317631"/>
            <a:ext cx="7262447" cy="1200329"/>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Elementos fijos de portada.</a:t>
            </a:r>
          </a:p>
          <a:p>
            <a:pPr marL="431989" indent="-431989">
              <a:buFont typeface="+mj-lt"/>
              <a:buAutoNum type="arabicPeriod"/>
            </a:pPr>
            <a:r>
              <a:rPr lang="es-ES" sz="1800" b="1" dirty="0">
                <a:latin typeface="Century Gothic" panose="020B0502020202020204" pitchFamily="34" charset="0"/>
              </a:rPr>
              <a:t>Uso de Fuentes en slides interiores.</a:t>
            </a:r>
          </a:p>
          <a:p>
            <a:pPr marL="431989" indent="-431989">
              <a:buFont typeface="+mj-lt"/>
              <a:buAutoNum type="arabicPeriod"/>
            </a:pPr>
            <a:r>
              <a:rPr lang="es-ES" sz="1800" b="1" dirty="0">
                <a:latin typeface="Century Gothic" panose="020B0502020202020204" pitchFamily="34" charset="0"/>
              </a:rPr>
              <a:t>Iconografía y Colores Corporativos.</a:t>
            </a:r>
          </a:p>
          <a:p>
            <a:pPr marL="431989" indent="-431989">
              <a:buFont typeface="+mj-lt"/>
              <a:buAutoNum type="arabicPeriod"/>
            </a:pPr>
            <a:r>
              <a:rPr lang="es-ES" sz="180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3" y="2286737"/>
            <a:ext cx="6230815" cy="830997"/>
          </a:xfrm>
          <a:prstGeom prst="rect">
            <a:avLst/>
          </a:prstGeom>
          <a:noFill/>
        </p:spPr>
        <p:txBody>
          <a:bodyPr wrap="square" rtlCol="0">
            <a:spAutoFit/>
          </a:bodyPr>
          <a:lstStyle/>
          <a:p>
            <a:r>
              <a:rPr lang="es-ES" sz="24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1963642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3"/>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30" y="5779533"/>
            <a:ext cx="3739159"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8"/>
            <a:ext cx="5043687" cy="2200602"/>
          </a:xfrm>
          <a:prstGeom prst="rect">
            <a:avLst/>
          </a:prstGeom>
          <a:noFill/>
        </p:spPr>
        <p:txBody>
          <a:bodyPr wrap="square" lIns="0" tIns="0" rIns="0" bIns="0" rtlCol="0">
            <a:spAutoFit/>
          </a:bodyPr>
          <a:lstStyle/>
          <a:p>
            <a:r>
              <a:rPr lang="es-ES" sz="1300" b="0" dirty="0">
                <a:latin typeface="Arial" panose="020B0604020202020204" pitchFamily="34" charset="0"/>
                <a:cs typeface="Arial" panose="020B0604020202020204" pitchFamily="34" charset="0"/>
              </a:rPr>
              <a:t>Cuerpos de texto. </a:t>
            </a:r>
            <a:r>
              <a:rPr lang="en-GB" sz="13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1" y="1265342"/>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4"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9" y="4725144"/>
            <a:ext cx="4615061" cy="485133"/>
          </a:xfrm>
          <a:prstGeom prst="rect">
            <a:avLst/>
          </a:prstGeom>
          <a:noFill/>
        </p:spPr>
        <p:txBody>
          <a:bodyPr wrap="square" lIns="0" tIns="0" rIns="0" bIns="0" rtlCol="0">
            <a:spAutoFit/>
          </a:bodyPr>
          <a:lstStyle/>
          <a:p>
            <a:r>
              <a:rPr lang="en-GB" sz="1051"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1"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117099"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3001109"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783015" y="4535490"/>
            <a:ext cx="767215" cy="62107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6"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7"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7"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1"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5"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ORDEN Y ESTRUCTURA</a:t>
            </a:r>
            <a:endParaRPr lang="en-GB" sz="100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1"/>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01843998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7CC92422-587F-134C-9BB1-3CDD50572CF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4841" y="347664"/>
            <a:ext cx="1998216" cy="517041"/>
          </a:xfrm>
          <a:prstGeom prst="rect">
            <a:avLst/>
          </a:prstGeom>
        </p:spPr>
      </p:pic>
    </p:spTree>
    <p:extLst>
      <p:ext uri="{BB962C8B-B14F-4D97-AF65-F5344CB8AC3E}">
        <p14:creationId xmlns:p14="http://schemas.microsoft.com/office/powerpoint/2010/main" val="2562021140"/>
      </p:ext>
    </p:extLst>
  </p:cSld>
  <p:clrMapOvr>
    <a:masterClrMapping/>
  </p:clrMapOvr>
  <p:extLst>
    <p:ext uri="{DCECCB84-F9BA-43D5-87BE-67443E8EF086}">
      <p15:sldGuideLst xmlns:p15="http://schemas.microsoft.com/office/powerpoint/2012/main">
        <p15:guide id="1" pos="211">
          <p15:clr>
            <a:srgbClr val="FBAE40"/>
          </p15:clr>
        </p15:guide>
        <p15:guide id="2" orient="horz" pos="459">
          <p15:clr>
            <a:srgbClr val="FBAE40"/>
          </p15:clr>
        </p15:guide>
        <p15:guide id="3" orient="horz" pos="210">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272144751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6040541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92121877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pic>
        <p:nvPicPr>
          <p:cNvPr id="4" name="Gráfico 5">
            <a:extLst>
              <a:ext uri="{FF2B5EF4-FFF2-40B4-BE49-F238E27FC236}">
                <a16:creationId xmlns:a16="http://schemas.microsoft.com/office/drawing/2014/main" id="{8FC31FDA-4E62-2F40-B0FF-FF983687B96A}"/>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98707682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pic>
        <p:nvPicPr>
          <p:cNvPr id="3" name="Gráfico 5">
            <a:extLst>
              <a:ext uri="{FF2B5EF4-FFF2-40B4-BE49-F238E27FC236}">
                <a16:creationId xmlns:a16="http://schemas.microsoft.com/office/drawing/2014/main" id="{11E36EC0-3DCE-2B41-9395-1034265D5C54}"/>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88683663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pic>
        <p:nvPicPr>
          <p:cNvPr id="2" name="Gráfico 5">
            <a:extLst>
              <a:ext uri="{FF2B5EF4-FFF2-40B4-BE49-F238E27FC236}">
                <a16:creationId xmlns:a16="http://schemas.microsoft.com/office/drawing/2014/main" id="{E16F27D3-734F-BC4A-94CB-9BFB65BBA9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96839000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225989359"/>
      </p:ext>
    </p:extLst>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21350579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86142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spTree>
    <p:extLst>
      <p:ext uri="{BB962C8B-B14F-4D97-AF65-F5344CB8AC3E}">
        <p14:creationId xmlns:p14="http://schemas.microsoft.com/office/powerpoint/2010/main" val="16914931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61689777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84719343"/>
      </p:ext>
    </p:extLst>
  </p:cSld>
  <p:clrMapOvr>
    <a:masterClrMapping/>
  </p:clrMapOvr>
  <p:hf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21626667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17105981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612591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961413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742177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0992975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0060551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0681139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529504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8848950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Índice (1)</a:t>
            </a:r>
          </a:p>
          <a:p>
            <a:pPr marL="431989" indent="-431989">
              <a:buFont typeface="+mj-lt"/>
              <a:buAutoNum type="arabicPeriod"/>
            </a:pPr>
            <a:r>
              <a:rPr lang="es-ES" sz="1800" b="1" dirty="0">
                <a:latin typeface="Century Gothic" panose="020B0502020202020204" pitchFamily="34" charset="0"/>
              </a:rPr>
              <a:t>Slides de cita (1)</a:t>
            </a:r>
          </a:p>
          <a:p>
            <a:pPr marL="431989" indent="-431989">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1989" indent="-431989">
              <a:buFont typeface="+mj-lt"/>
              <a:buAutoNum type="arabicPeriod"/>
            </a:pPr>
            <a:r>
              <a:rPr lang="es-ES" sz="1800" b="1" dirty="0">
                <a:latin typeface="Century Gothic" panose="020B0502020202020204" pitchFamily="34" charset="0"/>
              </a:rPr>
              <a:t>Slides de contenido (15)</a:t>
            </a:r>
          </a:p>
          <a:p>
            <a:pPr marL="431989" indent="-431989">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153773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5"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Elementos fijos de portada</a:t>
            </a:r>
          </a:p>
        </p:txBody>
      </p:sp>
    </p:spTree>
    <p:extLst>
      <p:ext uri="{BB962C8B-B14F-4D97-AF65-F5344CB8AC3E}">
        <p14:creationId xmlns:p14="http://schemas.microsoft.com/office/powerpoint/2010/main" val="4952104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3863534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577090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197683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800" dirty="0"/>
          </a:p>
        </p:txBody>
      </p:sp>
    </p:spTree>
    <p:extLst>
      <p:ext uri="{BB962C8B-B14F-4D97-AF65-F5344CB8AC3E}">
        <p14:creationId xmlns:p14="http://schemas.microsoft.com/office/powerpoint/2010/main" val="149953977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38747915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673254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841508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11351993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9788042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437503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7760763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2030712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8884056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6696587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3497726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439046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9780869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dirty="0"/>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157240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964437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25278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200607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19118361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dirty="0"/>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29057957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3738319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2820089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a:extLst>
              <a:ext uri="{28A0092B-C50C-407E-A947-70E740481C1C}">
                <a14:useLocalDpi xmlns:a14="http://schemas.microsoft.com/office/drawing/2010/main" val="0"/>
              </a:ext>
            </a:extLst>
          </a:blip>
          <a:srcRect l="24414" t="12578" b="23469"/>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1662674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12339313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5" y="2628901"/>
            <a:ext cx="3489435"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39881042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8184421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8825518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Índice (1)</a:t>
            </a:r>
          </a:p>
          <a:p>
            <a:pPr marL="431989" indent="-431989">
              <a:buFont typeface="+mj-lt"/>
              <a:buAutoNum type="arabicPeriod"/>
            </a:pPr>
            <a:r>
              <a:rPr lang="es-ES" sz="1800" b="1" dirty="0">
                <a:latin typeface="Century Gothic" panose="020B0502020202020204" pitchFamily="34" charset="0"/>
              </a:rPr>
              <a:t>Slides de cita (1)</a:t>
            </a:r>
          </a:p>
          <a:p>
            <a:pPr marL="431989" indent="-431989">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1989" indent="-431989">
              <a:buFont typeface="+mj-lt"/>
              <a:buAutoNum type="arabicPeriod"/>
            </a:pPr>
            <a:r>
              <a:rPr lang="es-ES" sz="1800" b="1" dirty="0">
                <a:latin typeface="Century Gothic" panose="020B0502020202020204" pitchFamily="34" charset="0"/>
              </a:rPr>
              <a:t>Slides de contenido (15)</a:t>
            </a:r>
          </a:p>
          <a:p>
            <a:pPr marL="431989" indent="-431989">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27058670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3745095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18332007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6580426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27825298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500" dirty="0"/>
          </a:p>
        </p:txBody>
      </p:sp>
    </p:spTree>
    <p:extLst>
      <p:ext uri="{BB962C8B-B14F-4D97-AF65-F5344CB8AC3E}">
        <p14:creationId xmlns:p14="http://schemas.microsoft.com/office/powerpoint/2010/main" val="3322417688"/>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357408410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86676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20725096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283370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44676732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54954181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dirty="0"/>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427778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4"/>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6"/>
            <a:ext cx="5429251"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2533649"/>
            <a:ext cx="5038725" cy="553998"/>
          </a:xfrm>
          <a:prstGeom prst="rect">
            <a:avLst/>
          </a:prstGeom>
          <a:noFill/>
        </p:spPr>
        <p:txBody>
          <a:bodyPr wrap="square" lIns="0" tIns="0" rIns="0" bIns="0" rtlCol="0">
            <a:spAutoFit/>
          </a:bodyPr>
          <a:lstStyle/>
          <a:p>
            <a:r>
              <a:rPr lang="es-ES" sz="3600" b="0" dirty="0">
                <a:latin typeface="Century Gothic" panose="020B0502020202020204" pitchFamily="34" charset="0"/>
              </a:rPr>
              <a:t>Título del documento</a:t>
            </a:r>
            <a:endParaRPr lang="en-GB" sz="36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5" y="299709"/>
            <a:ext cx="2076451"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521278" y="1200803"/>
            <a:ext cx="2633655"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1" y="1277003"/>
            <a:ext cx="2462403"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logotipo de PROSEGUR </a:t>
            </a:r>
            <a:r>
              <a:rPr lang="es-ES" sz="1400" b="0" dirty="0">
                <a:latin typeface="Arial" panose="020B0604020202020204" pitchFamily="34" charset="0"/>
                <a:cs typeface="Arial" panose="020B0604020202020204" pitchFamily="34" charset="0"/>
              </a:rPr>
              <a:t>deberá estar siempre presente en todas las </a:t>
            </a:r>
            <a:r>
              <a:rPr lang="es-ES" sz="1400" b="1" dirty="0">
                <a:latin typeface="Arial" panose="020B0604020202020204" pitchFamily="34" charset="0"/>
                <a:cs typeface="Arial" panose="020B0604020202020204" pitchFamily="34" charset="0"/>
              </a:rPr>
              <a:t>slides de portada</a:t>
            </a:r>
            <a:endParaRPr lang="en-GB" sz="140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497"/>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5" y="2862858"/>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9" y="5982066"/>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7"/>
            <a:ext cx="4446900"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Fecha del</a:t>
            </a:r>
            <a:r>
              <a:rPr lang="es-ES" sz="1400" b="1" baseline="0" dirty="0">
                <a:latin typeface="Arial" panose="020B0604020202020204" pitchFamily="34" charset="0"/>
                <a:cs typeface="Arial" panose="020B0604020202020204" pitchFamily="34" charset="0"/>
              </a:rPr>
              <a:t> documento</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Negrita,</a:t>
            </a:r>
            <a:r>
              <a:rPr lang="es-ES" sz="1400" b="0" dirty="0">
                <a:latin typeface="+mn-lt"/>
              </a:rPr>
              <a:t> 16pt</a:t>
            </a:r>
            <a:endParaRPr lang="en-GB" sz="140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8" y="6165305"/>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18"/>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9" y="5998780"/>
            <a:ext cx="4035972" cy="338554"/>
          </a:xfrm>
          <a:prstGeom prst="rect">
            <a:avLst/>
          </a:prstGeom>
          <a:noFill/>
        </p:spPr>
        <p:txBody>
          <a:bodyPr wrap="square" rtlCol="0">
            <a:spAutoFit/>
          </a:bodyPr>
          <a:lstStyle/>
          <a:p>
            <a:r>
              <a:rPr lang="es-ES" sz="1600" b="1" dirty="0">
                <a:latin typeface="Century Gothic" panose="020B0502020202020204" pitchFamily="34" charset="0"/>
              </a:rPr>
              <a:t>Día / Mes / Año</a:t>
            </a:r>
            <a:endParaRPr lang="en-GB" sz="16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7"/>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5" name="Rectángulo 34">
            <a:extLst>
              <a:ext uri="{FF2B5EF4-FFF2-40B4-BE49-F238E27FC236}">
                <a16:creationId xmlns:a16="http://schemas.microsoft.com/office/drawing/2014/main" id="{BE334113-3D98-455C-8590-A9202855984D}"/>
              </a:ext>
            </a:extLst>
          </p:cNvPr>
          <p:cNvSpPr/>
          <p:nvPr/>
        </p:nvSpPr>
        <p:spPr>
          <a:xfrm>
            <a:off x="7025330" y="2678936"/>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20" y="2755138"/>
            <a:ext cx="3449781"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0" dirty="0">
                <a:latin typeface="Arial" panose="020B0604020202020204" pitchFamily="34" charset="0"/>
                <a:cs typeface="Arial" panose="020B0604020202020204" pitchFamily="34" charset="0"/>
              </a:rPr>
              <a:t>:</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Regular,</a:t>
            </a:r>
            <a:r>
              <a:rPr lang="es-ES" sz="1400" b="0" baseline="0" dirty="0">
                <a:latin typeface="Century Gothic" panose="020B0502020202020204" pitchFamily="34" charset="0"/>
              </a:rPr>
              <a:t> </a:t>
            </a:r>
            <a:r>
              <a:rPr lang="es-ES" sz="1400" b="0" dirty="0">
                <a:latin typeface="+mn-lt"/>
              </a:rPr>
              <a:t>28</a:t>
            </a:r>
            <a:r>
              <a:rPr lang="es-ES" sz="1400" b="0" baseline="0" dirty="0">
                <a:latin typeface="+mn-lt"/>
              </a:rPr>
              <a:t> - </a:t>
            </a:r>
            <a:r>
              <a:rPr lang="es-ES" sz="1400" b="0" dirty="0">
                <a:latin typeface="+mn-lt"/>
              </a:rPr>
              <a:t>40 pt</a:t>
            </a:r>
            <a:endParaRPr lang="en-GB" sz="140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0"/>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10404014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5482363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39812341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8729339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071823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5355519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61397061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6412269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89775063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8041660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7CC92422-587F-134C-9BB1-3CDD50572CF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4841" y="347664"/>
            <a:ext cx="1998216" cy="517041"/>
          </a:xfrm>
          <a:prstGeom prst="rect">
            <a:avLst/>
          </a:prstGeom>
        </p:spPr>
      </p:pic>
    </p:spTree>
    <p:extLst>
      <p:ext uri="{BB962C8B-B14F-4D97-AF65-F5344CB8AC3E}">
        <p14:creationId xmlns:p14="http://schemas.microsoft.com/office/powerpoint/2010/main" val="431241835"/>
      </p:ext>
    </p:extLst>
  </p:cSld>
  <p:clrMapOvr>
    <a:masterClrMapping/>
  </p:clrMapOvr>
  <p:extLst>
    <p:ext uri="{DCECCB84-F9BA-43D5-87BE-67443E8EF086}">
      <p15:sldGuideLst xmlns:p15="http://schemas.microsoft.com/office/powerpoint/2012/main">
        <p15:guide id="1" pos="211">
          <p15:clr>
            <a:srgbClr val="FBAE40"/>
          </p15:clr>
        </p15:guide>
        <p15:guide id="2" orient="horz" pos="459">
          <p15:clr>
            <a:srgbClr val="FBAE40"/>
          </p15:clr>
        </p15:guide>
        <p15:guide id="3" orient="horz" pos="21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10759" y="-1"/>
            <a:ext cx="12203251"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1" y="927296"/>
            <a:ext cx="4126879"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8"/>
            <a:ext cx="3855028" cy="1077218"/>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dirty="0">
              <a:latin typeface="Arial" panose="020B0604020202020204" pitchFamily="34" charset="0"/>
              <a:cs typeface="Arial" panose="020B0604020202020204" pitchFamily="34" charset="0"/>
            </a:endParaRPr>
          </a:p>
          <a:p>
            <a:r>
              <a:rPr lang="es-ES" sz="1400" b="1" dirty="0">
                <a:latin typeface="Arial" panose="020B0604020202020204" pitchFamily="34" charset="0"/>
                <a:cs typeface="Arial" panose="020B0604020202020204" pitchFamily="34" charset="0"/>
              </a:rPr>
              <a:t>Menú principal / Vista / Patrón de diapositivas</a:t>
            </a:r>
            <a:endParaRPr lang="en-GB" sz="140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0"/>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7" y="2095501"/>
            <a:ext cx="5880100" cy="1107996"/>
          </a:xfrm>
          <a:prstGeom prst="rect">
            <a:avLst/>
          </a:prstGeom>
          <a:noFill/>
        </p:spPr>
        <p:txBody>
          <a:bodyPr wrap="square" lIns="0" tIns="0" rIns="0" bIns="0" rtlCol="0">
            <a:spAutoFit/>
          </a:bodyPr>
          <a:lstStyle/>
          <a:p>
            <a:r>
              <a:rPr lang="es-ES" sz="3600" dirty="0">
                <a:latin typeface="Century Gothic" panose="020B0502020202020204" pitchFamily="34" charset="0"/>
              </a:rPr>
              <a:t>Lorem ipsum dolor sit amet, consectetuer</a:t>
            </a:r>
            <a:endParaRPr lang="en-GB" sz="36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8"/>
            <a:ext cx="10464800" cy="246221"/>
          </a:xfrm>
          <a:prstGeom prst="rect">
            <a:avLst/>
          </a:prstGeom>
          <a:noFill/>
        </p:spPr>
        <p:txBody>
          <a:bodyPr wrap="square" lIns="0" tIns="0" rIns="0" bIns="0" rtlCol="0">
            <a:spAutoFit/>
          </a:bodyPr>
          <a:lstStyle/>
          <a:p>
            <a:r>
              <a:rPr lang="en-GB" sz="1600" b="1" i="0" kern="1200" dirty="0">
                <a:solidFill>
                  <a:schemeClr val="tx1"/>
                </a:solidFill>
                <a:effectLst/>
                <a:latin typeface="Century Gothic" panose="020B0502020202020204" pitchFamily="34" charset="0"/>
                <a:ea typeface="+mn-ea"/>
                <a:cs typeface="+mn-cs"/>
              </a:rPr>
              <a:t>Lorem ipsum dolor sit amet, consectetur</a:t>
            </a:r>
            <a:endParaRPr lang="en-GB" sz="32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2" y="6011447"/>
            <a:ext cx="5257801" cy="33855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6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27668072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13799592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129951464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147416578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pic>
        <p:nvPicPr>
          <p:cNvPr id="4" name="Gráfico 5">
            <a:extLst>
              <a:ext uri="{FF2B5EF4-FFF2-40B4-BE49-F238E27FC236}">
                <a16:creationId xmlns:a16="http://schemas.microsoft.com/office/drawing/2014/main" id="{8FC31FDA-4E62-2F40-B0FF-FF983687B96A}"/>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17159498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701509875"/>
      </p:ext>
    </p:extLst>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4318495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535786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3159557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43191000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Índice (1)</a:t>
            </a:r>
          </a:p>
          <a:p>
            <a:pPr marL="431989" indent="-431989">
              <a:buFont typeface="+mj-lt"/>
              <a:buAutoNum type="arabicPeriod"/>
            </a:pPr>
            <a:r>
              <a:rPr lang="es-ES" sz="1800" b="1" dirty="0">
                <a:latin typeface="Century Gothic" panose="020B0502020202020204" pitchFamily="34" charset="0"/>
              </a:rPr>
              <a:t>Slides de cita (1)</a:t>
            </a:r>
          </a:p>
          <a:p>
            <a:pPr marL="431989" indent="-431989">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1989" indent="-431989">
              <a:buFont typeface="+mj-lt"/>
              <a:buAutoNum type="arabicPeriod"/>
            </a:pPr>
            <a:r>
              <a:rPr lang="es-ES" sz="1800" b="1" dirty="0">
                <a:latin typeface="Century Gothic" panose="020B0502020202020204" pitchFamily="34" charset="0"/>
              </a:rPr>
              <a:t>Slides de contenido (15)</a:t>
            </a:r>
          </a:p>
          <a:p>
            <a:pPr marL="431989" indent="-431989">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3947752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8" y="544506"/>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8"/>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4" y="1159667"/>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4" name="Rectángulo 13">
            <a:extLst>
              <a:ext uri="{FF2B5EF4-FFF2-40B4-BE49-F238E27FC236}">
                <a16:creationId xmlns:a16="http://schemas.microsoft.com/office/drawing/2014/main" id="{7231CA8C-8ECE-4743-B906-DB4F10319F4F}"/>
              </a:ext>
            </a:extLst>
          </p:cNvPr>
          <p:cNvSpPr/>
          <p:nvPr/>
        </p:nvSpPr>
        <p:spPr>
          <a:xfrm>
            <a:off x="645601" y="2219469"/>
            <a:ext cx="4421723"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9"/>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5" y="2389405"/>
            <a:ext cx="4141641" cy="2369880"/>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Cuerpos de texto. </a:t>
            </a:r>
            <a:r>
              <a:rPr lang="en-GB" sz="14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dirty="0">
                <a:solidFill>
                  <a:schemeClr val="accent6"/>
                </a:solidFill>
                <a:effectLst/>
                <a:latin typeface="Arial" panose="020B0604020202020204" pitchFamily="34" charset="0"/>
                <a:ea typeface="+mn-ea"/>
                <a:cs typeface="Arial" panose="020B0604020202020204" pitchFamily="34" charset="0"/>
              </a:rPr>
              <a:t> </a:t>
            </a:r>
            <a:r>
              <a:rPr lang="en-GB" sz="140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6" y="2728042"/>
            <a:ext cx="3431847"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Cuerpos de texto</a:t>
            </a:r>
            <a:r>
              <a:rPr lang="es-ES" sz="1400" b="0" dirty="0">
                <a:latin typeface="Arial" panose="020B0604020202020204" pitchFamily="34" charset="0"/>
                <a:cs typeface="Arial" panose="020B0604020202020204" pitchFamily="34" charset="0"/>
              </a:rPr>
              <a:t>: Arial Regular</a:t>
            </a:r>
            <a:r>
              <a:rPr lang="es-ES" sz="1400" b="0" dirty="0">
                <a:latin typeface="+mn-lt"/>
              </a:rPr>
              <a:t>, 11 - 14pt</a:t>
            </a:r>
            <a:endParaRPr lang="en-GB" sz="140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5" y="1376738"/>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5"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6" y="1019175"/>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1" baseline="0" dirty="0">
                <a:latin typeface="Arial" panose="020B0604020202020204" pitchFamily="34" charset="0"/>
                <a:cs typeface="Arial" panose="020B0604020202020204" pitchFamily="34" charset="0"/>
              </a:rPr>
              <a:t> Apartado</a:t>
            </a:r>
            <a:r>
              <a:rPr lang="es-ES" sz="1400" b="0" baseline="0" dirty="0">
                <a:latin typeface="Arial" panose="020B0604020202020204" pitchFamily="34" charset="0"/>
                <a:cs typeface="Arial" panose="020B0604020202020204" pitchFamily="34" charset="0"/>
              </a:rPr>
              <a:t>: </a:t>
            </a:r>
            <a:r>
              <a:rPr lang="es-ES" sz="1400" b="1" baseline="0" dirty="0">
                <a:latin typeface="+mn-lt"/>
              </a:rPr>
              <a:t>C</a:t>
            </a:r>
            <a:r>
              <a:rPr lang="es-ES" sz="1400" b="1" dirty="0">
                <a:latin typeface="Century Gothic" panose="020B0502020202020204" pitchFamily="34" charset="0"/>
              </a:rPr>
              <a:t>entury Gothic Negrita</a:t>
            </a:r>
            <a:r>
              <a:rPr lang="es-ES" sz="1400" b="0" dirty="0">
                <a:latin typeface="Arial" panose="020B0604020202020204" pitchFamily="34" charset="0"/>
                <a:cs typeface="Arial" panose="020B0604020202020204" pitchFamily="34" charset="0"/>
              </a:rPr>
              <a:t>, siempre en tamaño de 10pt</a:t>
            </a:r>
            <a:endParaRPr lang="en-GB" sz="140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3"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1847851" y="179462"/>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4" y="255663"/>
            <a:ext cx="3586372" cy="430887"/>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símbolo</a:t>
            </a:r>
            <a:r>
              <a:rPr lang="es-ES" sz="1400" b="0" dirty="0">
                <a:latin typeface="Arial" panose="020B0604020202020204" pitchFamily="34" charset="0"/>
                <a:cs typeface="Arial" panose="020B0604020202020204" pitchFamily="34" charset="0"/>
              </a:rPr>
              <a:t> del logotipo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deberá estar siempre presente en todas las </a:t>
            </a:r>
            <a:r>
              <a:rPr lang="es-ES" sz="1400" b="1" dirty="0" err="1">
                <a:latin typeface="Arial" panose="020B0604020202020204" pitchFamily="34" charset="0"/>
                <a:cs typeface="Arial" panose="020B0604020202020204" pitchFamily="34" charset="0"/>
              </a:rPr>
              <a:t>slides</a:t>
            </a:r>
            <a:r>
              <a:rPr lang="es-ES" sz="1400" b="1" dirty="0">
                <a:latin typeface="Arial" panose="020B0604020202020204" pitchFamily="34" charset="0"/>
                <a:cs typeface="Arial" panose="020B0604020202020204" pitchFamily="34" charset="0"/>
              </a:rPr>
              <a:t> interiores</a:t>
            </a:r>
            <a:r>
              <a:rPr lang="es-ES" sz="1400" b="0" dirty="0">
                <a:latin typeface="Arial" panose="020B0604020202020204" pitchFamily="34" charset="0"/>
                <a:cs typeface="Arial" panose="020B0604020202020204" pitchFamily="34" charset="0"/>
              </a:rPr>
              <a:t>.</a:t>
            </a:r>
            <a:endParaRPr lang="en-GB" sz="140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APARTADO</a:t>
            </a:r>
            <a:endParaRPr lang="en-GB" sz="100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42"/>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69"/>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1"/>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2"/>
            <a:ext cx="3457167"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4"/>
            <a:ext cx="4743451" cy="276999"/>
          </a:xfrm>
          <a:prstGeom prst="rect">
            <a:avLst/>
          </a:prstGeom>
          <a:noFill/>
        </p:spPr>
        <p:txBody>
          <a:bodyPr wrap="square" lIns="0" tIns="0" rIns="0" bIns="0" rtlCol="0">
            <a:spAutoFit/>
          </a:bodyPr>
          <a:lstStyle/>
          <a:p>
            <a:r>
              <a:rPr lang="es-ES" sz="1800" b="1" dirty="0">
                <a:latin typeface="Century Gothic" panose="020B0502020202020204" pitchFamily="34" charset="0"/>
              </a:rPr>
              <a:t>Subtítulos y encabezados</a:t>
            </a:r>
            <a:endParaRPr lang="en-GB" sz="180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9"/>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7" y="3395425"/>
            <a:ext cx="3040745" cy="10772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2"/>
            <a:ext cx="2709288" cy="1077218"/>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Palabras destacados</a:t>
            </a:r>
            <a:r>
              <a:rPr lang="es-ES" sz="1400" b="1" baseline="0" dirty="0">
                <a:latin typeface="Arial" panose="020B0604020202020204" pitchFamily="34" charset="0"/>
                <a:cs typeface="Arial" panose="020B0604020202020204" pitchFamily="34" charset="0"/>
              </a:rPr>
              <a:t> y links</a:t>
            </a:r>
            <a:r>
              <a:rPr lang="es-ES" sz="1400" b="1" dirty="0">
                <a:latin typeface="Arial" panose="020B0604020202020204" pitchFamily="34" charset="0"/>
                <a:cs typeface="Arial" panose="020B0604020202020204" pitchFamily="34" charset="0"/>
              </a:rPr>
              <a:t>:</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Arial Negrita</a:t>
            </a:r>
            <a:r>
              <a:rPr lang="es-ES" sz="1400" b="1"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en el mismo tamaño del cuerpo de texto donde se integren (entre 11pt y 14 pt).</a:t>
            </a:r>
          </a:p>
          <a:p>
            <a:endParaRPr lang="es-ES" sz="140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3" y="1692226"/>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2" y="1768427"/>
            <a:ext cx="3820225"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Subtítulos</a:t>
            </a:r>
            <a:r>
              <a:rPr lang="es-ES" sz="1400" b="0" dirty="0">
                <a:latin typeface="Arial" panose="020B0604020202020204" pitchFamily="34" charset="0"/>
                <a:cs typeface="Arial" panose="020B0604020202020204" pitchFamily="34" charset="0"/>
              </a:rPr>
              <a:t>: </a:t>
            </a:r>
            <a:r>
              <a:rPr lang="es-ES" sz="1400" b="1" dirty="0">
                <a:latin typeface="Century Gothic" panose="020B0502020202020204" pitchFamily="34" charset="0"/>
              </a:rPr>
              <a:t>Century</a:t>
            </a:r>
            <a:r>
              <a:rPr lang="es-ES" sz="1400" b="1" baseline="0" dirty="0">
                <a:latin typeface="Century Gothic" panose="020B0502020202020204" pitchFamily="34" charset="0"/>
              </a:rPr>
              <a:t> Gothic Negrita</a:t>
            </a:r>
            <a:r>
              <a:rPr lang="es-ES" sz="1400" b="0" baseline="0" dirty="0">
                <a:latin typeface="Arial" panose="020B0604020202020204" pitchFamily="34" charset="0"/>
                <a:cs typeface="Arial" panose="020B0604020202020204" pitchFamily="34" charset="0"/>
              </a:rPr>
              <a:t>, 16 - 20pt</a:t>
            </a:r>
            <a:endParaRPr lang="en-GB" sz="140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399"/>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6"/>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3" y="1033255"/>
            <a:ext cx="2914357" cy="430887"/>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Títulos</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y encabezados:</a:t>
            </a:r>
            <a:r>
              <a:rPr lang="es-ES" sz="1400" b="1" baseline="0" dirty="0">
                <a:latin typeface="Arial" panose="020B0604020202020204" pitchFamily="34" charset="0"/>
                <a:cs typeface="Arial" panose="020B0604020202020204" pitchFamily="34" charset="0"/>
              </a:rPr>
              <a:t> </a:t>
            </a:r>
            <a:r>
              <a:rPr lang="es-ES" sz="1400" b="0" baseline="0" dirty="0">
                <a:latin typeface="Century Gothic" panose="020B0502020202020204" pitchFamily="34" charset="0"/>
              </a:rPr>
              <a:t>C</a:t>
            </a:r>
            <a:r>
              <a:rPr lang="es-ES" sz="1400" b="0" dirty="0">
                <a:latin typeface="Century Gothic" panose="020B0502020202020204" pitchFamily="34" charset="0"/>
              </a:rPr>
              <a:t>entury Gothic Regular</a:t>
            </a:r>
            <a:r>
              <a:rPr lang="es-ES" sz="1400" b="0" baseline="0" dirty="0">
                <a:latin typeface="Century Gothic" panose="020B0502020202020204" pitchFamily="34" charset="0"/>
              </a:rPr>
              <a:t>, </a:t>
            </a:r>
            <a:r>
              <a:rPr lang="es-ES" sz="1400" b="0" baseline="0" dirty="0">
                <a:latin typeface="Arial" panose="020B0604020202020204" pitchFamily="34" charset="0"/>
                <a:cs typeface="Arial" panose="020B0604020202020204" pitchFamily="34" charset="0"/>
              </a:rPr>
              <a:t>22 - 24 pt</a:t>
            </a:r>
            <a:endParaRPr lang="en-GB" sz="140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18"/>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9" y="3293178"/>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4" y="5236513"/>
            <a:ext cx="4141641" cy="738664"/>
          </a:xfrm>
          <a:prstGeom prst="rect">
            <a:avLst/>
          </a:prstGeom>
          <a:noFill/>
        </p:spPr>
        <p:txBody>
          <a:bodyPr wrap="square" lIns="0" tIns="0" rIns="0" bIns="0" rtlCol="0">
            <a:spAutoFit/>
          </a:bodyPr>
          <a:lstStyle/>
          <a:p>
            <a:r>
              <a:rPr lang="en-GB" sz="24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1" cy="819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5"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4" y="5196613"/>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5" y="5258613"/>
            <a:ext cx="4081199"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Destacados de texto:</a:t>
            </a:r>
            <a:r>
              <a:rPr lang="es-ES" sz="1400" b="1"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cs typeface="Arial" panose="020B0604020202020204" pitchFamily="34" charset="0"/>
              </a:rPr>
              <a:t>Century Gothic Regular</a:t>
            </a:r>
            <a:r>
              <a:rPr lang="es-ES" sz="1400" b="1"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para tipos de 22 – 24 pt y </a:t>
            </a:r>
            <a:r>
              <a:rPr lang="es-ES" sz="1400" b="1" dirty="0">
                <a:latin typeface="Century Gothic" panose="020B0502020202020204" pitchFamily="34" charset="0"/>
                <a:cs typeface="Arial" panose="020B0604020202020204" pitchFamily="34" charset="0"/>
              </a:rPr>
              <a:t>Century Gothic Negrita </a:t>
            </a:r>
            <a:r>
              <a:rPr lang="es-ES" sz="1400" b="0" dirty="0">
                <a:latin typeface="Arial" panose="020B0604020202020204" pitchFamily="34" charset="0"/>
                <a:cs typeface="Arial" panose="020B0604020202020204" pitchFamily="34" charset="0"/>
              </a:rPr>
              <a:t>para tipos de16 – 20pt</a:t>
            </a:r>
            <a:endParaRPr lang="es-ES" sz="140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1"/>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412243278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23387438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57155272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8459657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500" dirty="0"/>
          </a:p>
        </p:txBody>
      </p:sp>
    </p:spTree>
    <p:extLst>
      <p:ext uri="{BB962C8B-B14F-4D97-AF65-F5344CB8AC3E}">
        <p14:creationId xmlns:p14="http://schemas.microsoft.com/office/powerpoint/2010/main" val="3600465524"/>
      </p:ext>
    </p:extLst>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214566771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3347403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94821759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80752131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9656638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117436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ICONOS Y COLOR</a:t>
            </a:r>
            <a:endParaRPr lang="en-GB" sz="100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4" y="905318"/>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1"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2" name="Rectángulo 51">
            <a:extLst>
              <a:ext uri="{FF2B5EF4-FFF2-40B4-BE49-F238E27FC236}">
                <a16:creationId xmlns:a16="http://schemas.microsoft.com/office/drawing/2014/main" id="{0588707F-9E54-4146-A56D-6C632C1C71DC}"/>
              </a:ext>
            </a:extLst>
          </p:cNvPr>
          <p:cNvSpPr/>
          <p:nvPr/>
        </p:nvSpPr>
        <p:spPr>
          <a:xfrm>
            <a:off x="2114229" y="2780207"/>
            <a:ext cx="752475" cy="70485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Rectángulo 53">
            <a:extLst>
              <a:ext uri="{FF2B5EF4-FFF2-40B4-BE49-F238E27FC236}">
                <a16:creationId xmlns:a16="http://schemas.microsoft.com/office/drawing/2014/main" id="{0712CEB9-01EA-4654-BD39-B86552E2AFC0}"/>
              </a:ext>
            </a:extLst>
          </p:cNvPr>
          <p:cNvSpPr/>
          <p:nvPr/>
        </p:nvSpPr>
        <p:spPr>
          <a:xfrm>
            <a:off x="3495032" y="2780207"/>
            <a:ext cx="752475" cy="7048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Rectángulo 56">
            <a:extLst>
              <a:ext uri="{FF2B5EF4-FFF2-40B4-BE49-F238E27FC236}">
                <a16:creationId xmlns:a16="http://schemas.microsoft.com/office/drawing/2014/main" id="{091CCA4F-C9E3-48AD-A7E5-1EE451B908BB}"/>
              </a:ext>
            </a:extLst>
          </p:cNvPr>
          <p:cNvSpPr/>
          <p:nvPr/>
        </p:nvSpPr>
        <p:spPr>
          <a:xfrm>
            <a:off x="5555905" y="2780207"/>
            <a:ext cx="752475" cy="7048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9" name="Rectángulo 58">
            <a:extLst>
              <a:ext uri="{FF2B5EF4-FFF2-40B4-BE49-F238E27FC236}">
                <a16:creationId xmlns:a16="http://schemas.microsoft.com/office/drawing/2014/main" id="{200325CF-86A0-46F4-AAF4-70A0CF210B7B}"/>
              </a:ext>
            </a:extLst>
          </p:cNvPr>
          <p:cNvSpPr/>
          <p:nvPr/>
        </p:nvSpPr>
        <p:spPr>
          <a:xfrm>
            <a:off x="6582992" y="2780207"/>
            <a:ext cx="752475" cy="70485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1"/>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7"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6" y="3564308"/>
            <a:ext cx="752476" cy="553998"/>
          </a:xfrm>
          <a:prstGeom prst="rect">
            <a:avLst/>
          </a:prstGeom>
          <a:noFill/>
        </p:spPr>
        <p:txBody>
          <a:bodyPr wrap="square" lIns="0" tIns="0" rIns="0" bIns="0" rtlCol="0">
            <a:spAutoFit/>
          </a:bodyPr>
          <a:lstStyle/>
          <a:p>
            <a:r>
              <a:rPr lang="es-ES" sz="1200" b="0" dirty="0">
                <a:latin typeface="+mn-lt"/>
              </a:rPr>
              <a:t>R: 0</a:t>
            </a:r>
          </a:p>
          <a:p>
            <a:r>
              <a:rPr lang="es-ES" sz="1200" b="0" dirty="0">
                <a:latin typeface="+mn-lt"/>
              </a:rPr>
              <a:t>G: 0</a:t>
            </a:r>
          </a:p>
          <a:p>
            <a:r>
              <a:rPr lang="es-ES" sz="1200" b="0" dirty="0">
                <a:latin typeface="+mn-lt"/>
              </a:rPr>
              <a:t>B: 0</a:t>
            </a:r>
            <a:endParaRPr lang="en-GB" sz="12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dirty="0">
                <a:latin typeface="+mn-lt"/>
              </a:rPr>
              <a:t>R: 255</a:t>
            </a:r>
          </a:p>
          <a:p>
            <a:r>
              <a:rPr lang="es-ES" sz="1200" b="0" dirty="0">
                <a:latin typeface="+mn-lt"/>
              </a:rPr>
              <a:t>G: 211</a:t>
            </a:r>
          </a:p>
          <a:p>
            <a:r>
              <a:rPr lang="es-ES" sz="1200" b="0" dirty="0">
                <a:latin typeface="+mn-lt"/>
              </a:rPr>
              <a:t>B: 0</a:t>
            </a:r>
            <a:endParaRPr lang="en-GB" sz="12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6" y="3564308"/>
            <a:ext cx="752476" cy="553998"/>
          </a:xfrm>
          <a:prstGeom prst="rect">
            <a:avLst/>
          </a:prstGeom>
          <a:noFill/>
        </p:spPr>
        <p:txBody>
          <a:bodyPr wrap="square" lIns="0" tIns="0" rIns="0" bIns="0" rtlCol="0">
            <a:spAutoFit/>
          </a:bodyPr>
          <a:lstStyle/>
          <a:p>
            <a:r>
              <a:rPr lang="es-ES" sz="1200" b="0" dirty="0">
                <a:latin typeface="+mn-lt"/>
              </a:rPr>
              <a:t>R: 120</a:t>
            </a:r>
          </a:p>
          <a:p>
            <a:r>
              <a:rPr lang="es-ES" sz="1200" b="0" dirty="0">
                <a:latin typeface="+mn-lt"/>
              </a:rPr>
              <a:t>G: 203</a:t>
            </a:r>
          </a:p>
          <a:p>
            <a:r>
              <a:rPr lang="es-ES" sz="1200" b="0" dirty="0">
                <a:latin typeface="+mn-lt"/>
              </a:rPr>
              <a:t>B: 207</a:t>
            </a:r>
            <a:endParaRPr lang="en-GB" sz="12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5" y="3564308"/>
            <a:ext cx="752476" cy="553998"/>
          </a:xfrm>
          <a:prstGeom prst="rect">
            <a:avLst/>
          </a:prstGeom>
          <a:noFill/>
        </p:spPr>
        <p:txBody>
          <a:bodyPr wrap="square" lIns="0" tIns="0" rIns="0" bIns="0" rtlCol="0">
            <a:spAutoFit/>
          </a:bodyPr>
          <a:lstStyle/>
          <a:p>
            <a:r>
              <a:rPr lang="es-ES" sz="1200" b="0" dirty="0">
                <a:latin typeface="+mn-lt"/>
              </a:rPr>
              <a:t>R: 99</a:t>
            </a:r>
          </a:p>
          <a:p>
            <a:r>
              <a:rPr lang="es-ES" sz="1200" b="0" dirty="0">
                <a:latin typeface="+mn-lt"/>
              </a:rPr>
              <a:t>G: 122</a:t>
            </a:r>
          </a:p>
          <a:p>
            <a:r>
              <a:rPr lang="es-ES" sz="1200" b="0" dirty="0">
                <a:latin typeface="+mn-lt"/>
              </a:rPr>
              <a:t>B: 124</a:t>
            </a:r>
            <a:endParaRPr lang="en-GB" sz="12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5" y="3564308"/>
            <a:ext cx="752476" cy="553998"/>
          </a:xfrm>
          <a:prstGeom prst="rect">
            <a:avLst/>
          </a:prstGeom>
          <a:noFill/>
        </p:spPr>
        <p:txBody>
          <a:bodyPr wrap="square" lIns="0" tIns="0" rIns="0" bIns="0" rtlCol="0">
            <a:spAutoFit/>
          </a:bodyPr>
          <a:lstStyle/>
          <a:p>
            <a:r>
              <a:rPr lang="es-ES" sz="1200" b="0" dirty="0">
                <a:latin typeface="+mn-lt"/>
              </a:rPr>
              <a:t>R: 243</a:t>
            </a:r>
          </a:p>
          <a:p>
            <a:r>
              <a:rPr lang="es-ES" sz="1200" b="0" dirty="0">
                <a:latin typeface="+mn-lt"/>
              </a:rPr>
              <a:t>G: 129</a:t>
            </a:r>
          </a:p>
          <a:p>
            <a:r>
              <a:rPr lang="es-ES" sz="1200" b="0" dirty="0">
                <a:latin typeface="+mn-lt"/>
              </a:rPr>
              <a:t>B: 60</a:t>
            </a:r>
            <a:endParaRPr lang="en-GB" sz="12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7" y="3564308"/>
            <a:ext cx="752476" cy="553998"/>
          </a:xfrm>
          <a:prstGeom prst="rect">
            <a:avLst/>
          </a:prstGeom>
          <a:noFill/>
        </p:spPr>
        <p:txBody>
          <a:bodyPr wrap="square" lIns="0" tIns="0" rIns="0" bIns="0" rtlCol="0">
            <a:spAutoFit/>
          </a:bodyPr>
          <a:lstStyle/>
          <a:p>
            <a:r>
              <a:rPr lang="es-ES" sz="1200" b="0" dirty="0">
                <a:latin typeface="+mn-lt"/>
              </a:rPr>
              <a:t>R: 157</a:t>
            </a:r>
          </a:p>
          <a:p>
            <a:r>
              <a:rPr lang="es-ES" sz="1200" b="0" dirty="0">
                <a:latin typeface="+mn-lt"/>
              </a:rPr>
              <a:t>G: 159</a:t>
            </a:r>
          </a:p>
          <a:p>
            <a:r>
              <a:rPr lang="es-ES" sz="1200" b="0" dirty="0">
                <a:latin typeface="+mn-lt"/>
              </a:rPr>
              <a:t>B: 162</a:t>
            </a:r>
            <a:endParaRPr lang="en-GB" sz="12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dirty="0">
                <a:latin typeface="+mn-lt"/>
              </a:rPr>
              <a:t>R: 240</a:t>
            </a:r>
          </a:p>
          <a:p>
            <a:r>
              <a:rPr lang="es-ES" sz="1200" b="0" dirty="0">
                <a:latin typeface="+mn-lt"/>
              </a:rPr>
              <a:t>G: 170</a:t>
            </a:r>
          </a:p>
          <a:p>
            <a:r>
              <a:rPr lang="es-ES" sz="1200" b="0" dirty="0">
                <a:latin typeface="+mn-lt"/>
              </a:rPr>
              <a:t>B: 0</a:t>
            </a:r>
            <a:endParaRPr lang="en-GB" sz="12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8"/>
            <a:ext cx="1762125" cy="184666"/>
          </a:xfrm>
          <a:prstGeom prst="rect">
            <a:avLst/>
          </a:prstGeom>
          <a:noFill/>
        </p:spPr>
        <p:txBody>
          <a:bodyPr wrap="square" lIns="0" tIns="0" rIns="0" bIns="0" rtlCol="0">
            <a:spAutoFit/>
          </a:bodyPr>
          <a:lstStyle/>
          <a:p>
            <a:r>
              <a:rPr lang="es-ES" sz="1200" b="1" dirty="0">
                <a:latin typeface="+mn-lt"/>
              </a:rPr>
              <a:t>COLORES PRINCIPALES</a:t>
            </a:r>
            <a:endParaRPr lang="en-GB" sz="12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8"/>
            <a:ext cx="1762125" cy="184666"/>
          </a:xfrm>
          <a:prstGeom prst="rect">
            <a:avLst/>
          </a:prstGeom>
          <a:noFill/>
        </p:spPr>
        <p:txBody>
          <a:bodyPr wrap="square" lIns="0" tIns="0" rIns="0" bIns="0" rtlCol="0">
            <a:spAutoFit/>
          </a:bodyPr>
          <a:lstStyle/>
          <a:p>
            <a:r>
              <a:rPr lang="es-ES" sz="1200" b="0" dirty="0">
                <a:latin typeface="+mn-lt"/>
              </a:rPr>
              <a:t>COLORES SECUNDARIOS</a:t>
            </a:r>
            <a:endParaRPr lang="en-GB" sz="12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5" y="4892389"/>
            <a:ext cx="1107505"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6" y="4415649"/>
            <a:ext cx="1473836" cy="369332"/>
          </a:xfrm>
          <a:prstGeom prst="rect">
            <a:avLst/>
          </a:prstGeom>
          <a:noFill/>
        </p:spPr>
        <p:txBody>
          <a:bodyPr wrap="square" lIns="0" tIns="0" rIns="0" bIns="0" rtlCol="0">
            <a:spAutoFit/>
          </a:bodyPr>
          <a:lstStyle/>
          <a:p>
            <a:r>
              <a:rPr lang="es-ES" sz="1200" b="0" dirty="0">
                <a:latin typeface="+mn-lt"/>
              </a:rPr>
              <a:t>AMARILLO PARA TEXTOS DESTACADOS</a:t>
            </a:r>
            <a:endParaRPr lang="en-GB" sz="12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5" y="4814900"/>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1"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Este color ha sido desarrollado específicamente para su uso </a:t>
            </a:r>
            <a:r>
              <a:rPr lang="es-ES" sz="1400" b="1" dirty="0">
                <a:latin typeface="Arial" panose="020B0604020202020204" pitchFamily="34" charset="0"/>
                <a:cs typeface="Arial" panose="020B0604020202020204" pitchFamily="34" charset="0"/>
              </a:rPr>
              <a:t>en textos destacados, links y urls</a:t>
            </a:r>
            <a:r>
              <a:rPr lang="es-ES" sz="1400" b="0" dirty="0">
                <a:latin typeface="Arial" panose="020B0604020202020204" pitchFamily="34" charset="0"/>
                <a:cs typeface="Arial" panose="020B0604020202020204" pitchFamily="34" charset="0"/>
              </a:rPr>
              <a:t> por su mayor contraste con fondos blancos  frente al “amarillo principal”.</a:t>
            </a:r>
            <a:endParaRPr lang="en-GB" sz="140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7" y="4696402"/>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8905" y="983613"/>
            <a:ext cx="925663"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78923" y="1058038"/>
            <a:ext cx="758207" cy="88379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76413" y="1144092"/>
            <a:ext cx="879147" cy="711691"/>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67210" y="1178979"/>
            <a:ext cx="1009391"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3" y="1114867"/>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6" y="1191067"/>
            <a:ext cx="3324425"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17"/>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9"/>
            <a:ext cx="2364051"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5" y="2637640"/>
            <a:ext cx="2057399"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Los colores secundarios se usarán en casos concretos como</a:t>
            </a:r>
            <a:r>
              <a:rPr lang="es-ES" sz="1400" b="1" dirty="0">
                <a:solidFill>
                  <a:srgbClr val="FF0000"/>
                </a:solidFill>
                <a:latin typeface="Arial" panose="020B0604020202020204" pitchFamily="34" charset="0"/>
                <a:cs typeface="Arial" panose="020B0604020202020204" pitchFamily="34" charset="0"/>
              </a:rPr>
              <a:t> </a:t>
            </a:r>
            <a:r>
              <a:rPr lang="es-ES" sz="140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0"/>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94577552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dirty="0"/>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9996814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70556749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93522364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1016679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68826667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7875222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3895992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10215341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16686464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343033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theme" Target="../theme/theme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5.xml"/><Relationship Id="rId1"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29" Type="http://schemas.openxmlformats.org/officeDocument/2006/relationships/slideLayout" Target="../slideLayouts/slideLayout7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theme" Target="../theme/theme4.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89.xml"/><Relationship Id="rId18" Type="http://schemas.openxmlformats.org/officeDocument/2006/relationships/slideLayout" Target="../slideLayouts/slideLayout94.xml"/><Relationship Id="rId26" Type="http://schemas.openxmlformats.org/officeDocument/2006/relationships/slideLayout" Target="../slideLayouts/slideLayout102.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34" Type="http://schemas.openxmlformats.org/officeDocument/2006/relationships/theme" Target="../theme/theme5.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5" Type="http://schemas.openxmlformats.org/officeDocument/2006/relationships/slideLayout" Target="../slideLayouts/slideLayout101.xml"/><Relationship Id="rId33" Type="http://schemas.openxmlformats.org/officeDocument/2006/relationships/slideLayout" Target="../slideLayouts/slideLayout109.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29" Type="http://schemas.openxmlformats.org/officeDocument/2006/relationships/slideLayout" Target="../slideLayouts/slideLayout105.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slideLayout" Target="../slideLayouts/slideLayout100.xml"/><Relationship Id="rId32" Type="http://schemas.openxmlformats.org/officeDocument/2006/relationships/slideLayout" Target="../slideLayouts/slideLayout108.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28" Type="http://schemas.openxmlformats.org/officeDocument/2006/relationships/slideLayout" Target="../slideLayouts/slideLayout104.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31" Type="http://schemas.openxmlformats.org/officeDocument/2006/relationships/slideLayout" Target="../slideLayouts/slideLayout107.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 Id="rId27" Type="http://schemas.openxmlformats.org/officeDocument/2006/relationships/slideLayout" Target="../slideLayouts/slideLayout103.xml"/><Relationship Id="rId30" Type="http://schemas.openxmlformats.org/officeDocument/2006/relationships/slideLayout" Target="../slideLayouts/slideLayout106.xml"/><Relationship Id="rId8" Type="http://schemas.openxmlformats.org/officeDocument/2006/relationships/slideLayout" Target="../slideLayouts/slideLayout8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12.xml"/><Relationship Id="rId7" Type="http://schemas.openxmlformats.org/officeDocument/2006/relationships/image" Target="../media/image27.png"/><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theme" Target="../theme/theme6.xml"/><Relationship Id="rId5" Type="http://schemas.openxmlformats.org/officeDocument/2006/relationships/slideLayout" Target="../slideLayouts/slideLayout114.xml"/><Relationship Id="rId4" Type="http://schemas.openxmlformats.org/officeDocument/2006/relationships/slideLayout" Target="../slideLayouts/slideLayout1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91468" y="225203"/>
            <a:ext cx="415459" cy="415459"/>
          </a:xfrm>
          <a:prstGeom prst="rect">
            <a:avLst/>
          </a:prstGeom>
          <a:solidFill>
            <a:schemeClr val="bg1"/>
          </a:solidFill>
        </p:spPr>
      </p:pic>
    </p:spTree>
    <p:extLst>
      <p:ext uri="{BB962C8B-B14F-4D97-AF65-F5344CB8AC3E}">
        <p14:creationId xmlns:p14="http://schemas.microsoft.com/office/powerpoint/2010/main" val="38105898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66006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1704421"/>
      </p:ext>
    </p:extLst>
  </p:cSld>
  <p:clrMap bg1="lt1" tx1="dk1" bg2="lt2" tx2="dk2" accent1="accent1" accent2="accent2" accent3="accent3" accent4="accent4" accent5="accent5" accent6="accent6" hlink="hlink" folHlink="folHlink"/>
  <p:sldLayoutIdLst>
    <p:sldLayoutId id="2147483707" r:id="rId1"/>
    <p:sldLayoutId id="2147483708" r:id="rId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519814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8" r:id="rId21"/>
    <p:sldLayoutId id="2147483739" r:id="rId22"/>
    <p:sldLayoutId id="2147483740" r:id="rId23"/>
    <p:sldLayoutId id="2147483741" r:id="rId24"/>
    <p:sldLayoutId id="2147483742" r:id="rId25"/>
    <p:sldLayoutId id="2147483743" r:id="rId26"/>
    <p:sldLayoutId id="2147483744" r:id="rId27"/>
    <p:sldLayoutId id="2147483745" r:id="rId28"/>
    <p:sldLayoutId id="2147483747" r:id="rId29"/>
    <p:sldLayoutId id="2147483748" r:id="rId30"/>
    <p:sldLayoutId id="2147483749" r:id="rId3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137162"/>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 id="2147483771" r:id="rId21"/>
    <p:sldLayoutId id="2147483772" r:id="rId22"/>
    <p:sldLayoutId id="2147483773" r:id="rId23"/>
    <p:sldLayoutId id="2147483774" r:id="rId24"/>
    <p:sldLayoutId id="2147483775" r:id="rId25"/>
    <p:sldLayoutId id="2147483776" r:id="rId26"/>
    <p:sldLayoutId id="2147483777" r:id="rId27"/>
    <p:sldLayoutId id="2147483778" r:id="rId28"/>
    <p:sldLayoutId id="2147483779" r:id="rId29"/>
    <p:sldLayoutId id="2147483780" r:id="rId30"/>
    <p:sldLayoutId id="2147483781" r:id="rId31"/>
    <p:sldLayoutId id="2147483782" r:id="rId32"/>
    <p:sldLayoutId id="2147483783" r:id="rId3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8C471F9-9C82-4F4C-9C03-16420BC94592}"/>
              </a:ext>
            </a:extLst>
          </p:cNvPr>
          <p:cNvPicPr>
            <a:picLocks noChangeAspect="1"/>
          </p:cNvPicPr>
          <p:nvPr userDrawn="1"/>
        </p:nvPicPr>
        <p:blipFill rotWithShape="1">
          <a:blip r:embed="rId7">
            <a:extLst>
              <a:ext uri="{28A0092B-C50C-407E-A947-70E740481C1C}">
                <a14:useLocalDpi xmlns:a14="http://schemas.microsoft.com/office/drawing/2010/main"/>
              </a:ext>
            </a:extLst>
          </a:blip>
          <a:srcRect/>
          <a:stretch/>
        </p:blipFill>
        <p:spPr>
          <a:xfrm>
            <a:off x="291468" y="221573"/>
            <a:ext cx="415459" cy="422721"/>
          </a:xfrm>
          <a:prstGeom prst="rect">
            <a:avLst/>
          </a:prstGeom>
          <a:solidFill>
            <a:schemeClr val="bg1"/>
          </a:solidFill>
        </p:spPr>
      </p:pic>
    </p:spTree>
    <p:extLst>
      <p:ext uri="{BB962C8B-B14F-4D97-AF65-F5344CB8AC3E}">
        <p14:creationId xmlns:p14="http://schemas.microsoft.com/office/powerpoint/2010/main" val="415552646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Lst>
  <p:txStyles>
    <p:titleStyle>
      <a:lvl1pPr algn="l" defTabSz="519430" rtl="0" eaLnBrk="1" latinLnBrk="0" hangingPunct="1">
        <a:spcBef>
          <a:spcPct val="0"/>
        </a:spcBef>
        <a:buNone/>
        <a:defRPr sz="4133" kern="1200">
          <a:solidFill>
            <a:schemeClr val="tx1"/>
          </a:solidFill>
          <a:latin typeface="+mj-lt"/>
          <a:ea typeface="+mj-ea"/>
          <a:cs typeface="+mj-cs"/>
        </a:defRPr>
      </a:lvl1pPr>
    </p:titleStyle>
    <p:bodyStyle>
      <a:lvl1pPr marL="389572" indent="-389572" algn="l" defTabSz="519430" rtl="0" eaLnBrk="1" latinLnBrk="0" hangingPunct="1">
        <a:spcBef>
          <a:spcPct val="20000"/>
        </a:spcBef>
        <a:buFont typeface="Arial"/>
        <a:buChar char="•"/>
        <a:defRPr sz="3600" kern="1200">
          <a:solidFill>
            <a:schemeClr val="tx1"/>
          </a:solidFill>
          <a:latin typeface="+mn-lt"/>
          <a:ea typeface="+mn-ea"/>
          <a:cs typeface="+mn-cs"/>
        </a:defRPr>
      </a:lvl1pPr>
      <a:lvl2pPr marL="844072" indent="-324643" algn="l" defTabSz="519430" rtl="0" eaLnBrk="1" latinLnBrk="0" hangingPunct="1">
        <a:spcBef>
          <a:spcPct val="20000"/>
        </a:spcBef>
        <a:buFont typeface="Arial"/>
        <a:buChar char="–"/>
        <a:defRPr sz="3200" kern="1200">
          <a:solidFill>
            <a:schemeClr val="tx1"/>
          </a:solidFill>
          <a:latin typeface="+mn-lt"/>
          <a:ea typeface="+mn-ea"/>
          <a:cs typeface="+mn-cs"/>
        </a:defRPr>
      </a:lvl2pPr>
      <a:lvl3pPr marL="1298573" indent="-259715" algn="l" defTabSz="519430" rtl="0" eaLnBrk="1" latinLnBrk="0" hangingPunct="1">
        <a:spcBef>
          <a:spcPct val="20000"/>
        </a:spcBef>
        <a:buFont typeface="Arial"/>
        <a:buChar char="•"/>
        <a:defRPr sz="2667" kern="1200">
          <a:solidFill>
            <a:schemeClr val="tx1"/>
          </a:solidFill>
          <a:latin typeface="+mn-lt"/>
          <a:ea typeface="+mn-ea"/>
          <a:cs typeface="+mn-cs"/>
        </a:defRPr>
      </a:lvl3pPr>
      <a:lvl4pPr marL="1818000" indent="-259715" algn="l" defTabSz="519430" rtl="0" eaLnBrk="1" latinLnBrk="0" hangingPunct="1">
        <a:spcBef>
          <a:spcPct val="20000"/>
        </a:spcBef>
        <a:buFont typeface="Arial"/>
        <a:buChar char="–"/>
        <a:defRPr sz="2267" kern="1200">
          <a:solidFill>
            <a:schemeClr val="tx1"/>
          </a:solidFill>
          <a:latin typeface="+mn-lt"/>
          <a:ea typeface="+mn-ea"/>
          <a:cs typeface="+mn-cs"/>
        </a:defRPr>
      </a:lvl4pPr>
      <a:lvl5pPr marL="2337431" indent="-259715" algn="l" defTabSz="519430" rtl="0" eaLnBrk="1" latinLnBrk="0" hangingPunct="1">
        <a:spcBef>
          <a:spcPct val="20000"/>
        </a:spcBef>
        <a:buFont typeface="Arial"/>
        <a:buChar char="»"/>
        <a:defRPr sz="2267" kern="1200">
          <a:solidFill>
            <a:schemeClr val="tx1"/>
          </a:solidFill>
          <a:latin typeface="+mn-lt"/>
          <a:ea typeface="+mn-ea"/>
          <a:cs typeface="+mn-cs"/>
        </a:defRPr>
      </a:lvl5pPr>
      <a:lvl6pPr marL="2856859" indent="-259715" algn="l" defTabSz="519430" rtl="0" eaLnBrk="1" latinLnBrk="0" hangingPunct="1">
        <a:spcBef>
          <a:spcPct val="20000"/>
        </a:spcBef>
        <a:buFont typeface="Arial"/>
        <a:buChar char="•"/>
        <a:defRPr sz="2267" kern="1200">
          <a:solidFill>
            <a:schemeClr val="tx1"/>
          </a:solidFill>
          <a:latin typeface="+mn-lt"/>
          <a:ea typeface="+mn-ea"/>
          <a:cs typeface="+mn-cs"/>
        </a:defRPr>
      </a:lvl6pPr>
      <a:lvl7pPr marL="3376289" indent="-259715" algn="l" defTabSz="519430" rtl="0" eaLnBrk="1" latinLnBrk="0" hangingPunct="1">
        <a:spcBef>
          <a:spcPct val="20000"/>
        </a:spcBef>
        <a:buFont typeface="Arial"/>
        <a:buChar char="•"/>
        <a:defRPr sz="2267" kern="1200">
          <a:solidFill>
            <a:schemeClr val="tx1"/>
          </a:solidFill>
          <a:latin typeface="+mn-lt"/>
          <a:ea typeface="+mn-ea"/>
          <a:cs typeface="+mn-cs"/>
        </a:defRPr>
      </a:lvl7pPr>
      <a:lvl8pPr marL="3895717" indent="-259715" algn="l" defTabSz="519430" rtl="0" eaLnBrk="1" latinLnBrk="0" hangingPunct="1">
        <a:spcBef>
          <a:spcPct val="20000"/>
        </a:spcBef>
        <a:buFont typeface="Arial"/>
        <a:buChar char="•"/>
        <a:defRPr sz="2267" kern="1200">
          <a:solidFill>
            <a:schemeClr val="tx1"/>
          </a:solidFill>
          <a:latin typeface="+mn-lt"/>
          <a:ea typeface="+mn-ea"/>
          <a:cs typeface="+mn-cs"/>
        </a:defRPr>
      </a:lvl8pPr>
      <a:lvl9pPr marL="4415147" indent="-259715" algn="l" defTabSz="519430" rtl="0" eaLnBrk="1" latinLnBrk="0" hangingPunct="1">
        <a:spcBef>
          <a:spcPct val="20000"/>
        </a:spcBef>
        <a:buFont typeface="Arial"/>
        <a:buChar char="•"/>
        <a:defRPr sz="2267" kern="1200">
          <a:solidFill>
            <a:schemeClr val="tx1"/>
          </a:solidFill>
          <a:latin typeface="+mn-lt"/>
          <a:ea typeface="+mn-ea"/>
          <a:cs typeface="+mn-cs"/>
        </a:defRPr>
      </a:lvl9pPr>
    </p:bodyStyle>
    <p:otherStyle>
      <a:defPPr>
        <a:defRPr lang="es-ES"/>
      </a:defPPr>
      <a:lvl1pPr marL="0" algn="l" defTabSz="519430" rtl="0" eaLnBrk="1" latinLnBrk="0" hangingPunct="1">
        <a:defRPr sz="2000" kern="1200">
          <a:solidFill>
            <a:schemeClr val="tx1"/>
          </a:solidFill>
          <a:latin typeface="+mn-lt"/>
          <a:ea typeface="+mn-ea"/>
          <a:cs typeface="+mn-cs"/>
        </a:defRPr>
      </a:lvl1pPr>
      <a:lvl2pPr marL="519430" algn="l" defTabSz="519430" rtl="0" eaLnBrk="1" latinLnBrk="0" hangingPunct="1">
        <a:defRPr sz="2000" kern="1200">
          <a:solidFill>
            <a:schemeClr val="tx1"/>
          </a:solidFill>
          <a:latin typeface="+mn-lt"/>
          <a:ea typeface="+mn-ea"/>
          <a:cs typeface="+mn-cs"/>
        </a:defRPr>
      </a:lvl2pPr>
      <a:lvl3pPr marL="1038858" algn="l" defTabSz="519430" rtl="0" eaLnBrk="1" latinLnBrk="0" hangingPunct="1">
        <a:defRPr sz="2000" kern="1200">
          <a:solidFill>
            <a:schemeClr val="tx1"/>
          </a:solidFill>
          <a:latin typeface="+mn-lt"/>
          <a:ea typeface="+mn-ea"/>
          <a:cs typeface="+mn-cs"/>
        </a:defRPr>
      </a:lvl3pPr>
      <a:lvl4pPr marL="1558288" algn="l" defTabSz="519430" rtl="0" eaLnBrk="1" latinLnBrk="0" hangingPunct="1">
        <a:defRPr sz="2000" kern="1200">
          <a:solidFill>
            <a:schemeClr val="tx1"/>
          </a:solidFill>
          <a:latin typeface="+mn-lt"/>
          <a:ea typeface="+mn-ea"/>
          <a:cs typeface="+mn-cs"/>
        </a:defRPr>
      </a:lvl4pPr>
      <a:lvl5pPr marL="2077716" algn="l" defTabSz="519430" rtl="0" eaLnBrk="1" latinLnBrk="0" hangingPunct="1">
        <a:defRPr sz="2000" kern="1200">
          <a:solidFill>
            <a:schemeClr val="tx1"/>
          </a:solidFill>
          <a:latin typeface="+mn-lt"/>
          <a:ea typeface="+mn-ea"/>
          <a:cs typeface="+mn-cs"/>
        </a:defRPr>
      </a:lvl5pPr>
      <a:lvl6pPr marL="2597146" algn="l" defTabSz="519430" rtl="0" eaLnBrk="1" latinLnBrk="0" hangingPunct="1">
        <a:defRPr sz="2000" kern="1200">
          <a:solidFill>
            <a:schemeClr val="tx1"/>
          </a:solidFill>
          <a:latin typeface="+mn-lt"/>
          <a:ea typeface="+mn-ea"/>
          <a:cs typeface="+mn-cs"/>
        </a:defRPr>
      </a:lvl6pPr>
      <a:lvl7pPr marL="3116574" algn="l" defTabSz="519430" rtl="0" eaLnBrk="1" latinLnBrk="0" hangingPunct="1">
        <a:defRPr sz="2000" kern="1200">
          <a:solidFill>
            <a:schemeClr val="tx1"/>
          </a:solidFill>
          <a:latin typeface="+mn-lt"/>
          <a:ea typeface="+mn-ea"/>
          <a:cs typeface="+mn-cs"/>
        </a:defRPr>
      </a:lvl7pPr>
      <a:lvl8pPr marL="3636004" algn="l" defTabSz="519430" rtl="0" eaLnBrk="1" latinLnBrk="0" hangingPunct="1">
        <a:defRPr sz="2000" kern="1200">
          <a:solidFill>
            <a:schemeClr val="tx1"/>
          </a:solidFill>
          <a:latin typeface="+mn-lt"/>
          <a:ea typeface="+mn-ea"/>
          <a:cs typeface="+mn-cs"/>
        </a:defRPr>
      </a:lvl8pPr>
      <a:lvl9pPr marL="4155432" algn="l" defTabSz="51943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105.xml"/><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113.xml"/><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113.xml"/><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113.xml"/><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105.xml"/><Relationship Id="rId5" Type="http://schemas.openxmlformats.org/officeDocument/2006/relationships/image" Target="../media/image32.sv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emf"/><Relationship Id="rId7" Type="http://schemas.openxmlformats.org/officeDocument/2006/relationships/image" Target="../media/image37.emf"/><Relationship Id="rId2" Type="http://schemas.openxmlformats.org/officeDocument/2006/relationships/notesSlide" Target="../notesSlides/notesSlide1.xml"/><Relationship Id="rId1" Type="http://schemas.openxmlformats.org/officeDocument/2006/relationships/slideLayout" Target="../slideLayouts/slideLayout105.xml"/><Relationship Id="rId6" Type="http://schemas.openxmlformats.org/officeDocument/2006/relationships/image" Target="../media/image36.emf"/><Relationship Id="rId11" Type="http://schemas.openxmlformats.org/officeDocument/2006/relationships/image" Target="../media/image41.emf"/><Relationship Id="rId5" Type="http://schemas.openxmlformats.org/officeDocument/2006/relationships/image" Target="../media/image35.emf"/><Relationship Id="rId10" Type="http://schemas.openxmlformats.org/officeDocument/2006/relationships/image" Target="../media/image40.emf"/><Relationship Id="rId4" Type="http://schemas.openxmlformats.org/officeDocument/2006/relationships/image" Target="../media/image34.emf"/><Relationship Id="rId9" Type="http://schemas.openxmlformats.org/officeDocument/2006/relationships/image" Target="../media/image39.emf"/></Relationships>
</file>

<file path=ppt/slides/_rels/slide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10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6.xml"/></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88.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11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11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EDC714B1-D6B3-C2F4-05F5-1DD01346A2A2}"/>
              </a:ext>
            </a:extLst>
          </p:cNvPr>
          <p:cNvSpPr>
            <a:spLocks noGrp="1"/>
          </p:cNvSpPr>
          <p:nvPr>
            <p:ph type="body" sz="quarter" idx="12"/>
          </p:nvPr>
        </p:nvSpPr>
        <p:spPr>
          <a:xfrm>
            <a:off x="583808" y="2333653"/>
            <a:ext cx="5179994" cy="1588127"/>
          </a:xfrm>
        </p:spPr>
        <p:txBody>
          <a:bodyPr/>
          <a:lstStyle/>
          <a:p>
            <a:r>
              <a:rPr lang="es-ES" dirty="0"/>
              <a:t>Gestión Integral  digitalizada del efectivo</a:t>
            </a:r>
            <a:endParaRPr lang="es-ES" b="1" dirty="0"/>
          </a:p>
        </p:txBody>
      </p:sp>
      <p:sp>
        <p:nvSpPr>
          <p:cNvPr id="5" name="Marcador de texto 4">
            <a:extLst>
              <a:ext uri="{FF2B5EF4-FFF2-40B4-BE49-F238E27FC236}">
                <a16:creationId xmlns:a16="http://schemas.microsoft.com/office/drawing/2014/main" id="{093A9100-B60E-7D0F-7828-67CE93210EE9}"/>
              </a:ext>
            </a:extLst>
          </p:cNvPr>
          <p:cNvSpPr>
            <a:spLocks noGrp="1"/>
          </p:cNvSpPr>
          <p:nvPr>
            <p:ph type="body" sz="quarter" idx="13"/>
          </p:nvPr>
        </p:nvSpPr>
        <p:spPr/>
        <p:txBody>
          <a:bodyPr/>
          <a:lstStyle/>
          <a:p>
            <a:r>
              <a:rPr lang="es-ES" dirty="0"/>
              <a:t>Noviembre 2022</a:t>
            </a:r>
          </a:p>
        </p:txBody>
      </p:sp>
      <p:sp>
        <p:nvSpPr>
          <p:cNvPr id="6" name="Marcador de posición de imagen 5">
            <a:extLst>
              <a:ext uri="{FF2B5EF4-FFF2-40B4-BE49-F238E27FC236}">
                <a16:creationId xmlns:a16="http://schemas.microsoft.com/office/drawing/2014/main" id="{FC899EC2-48F2-4EBC-8451-3D4FF2679F07}"/>
              </a:ext>
            </a:extLst>
          </p:cNvPr>
          <p:cNvSpPr>
            <a:spLocks noGrp="1"/>
          </p:cNvSpPr>
          <p:nvPr>
            <p:ph type="pic" sz="quarter" idx="14"/>
          </p:nvPr>
        </p:nvSpPr>
        <p:spPr/>
      </p:sp>
      <p:pic>
        <p:nvPicPr>
          <p:cNvPr id="8" name="Picture 2">
            <a:extLst>
              <a:ext uri="{FF2B5EF4-FFF2-40B4-BE49-F238E27FC236}">
                <a16:creationId xmlns:a16="http://schemas.microsoft.com/office/drawing/2014/main" id="{AA6F5CE2-440E-4AAC-B3DD-E8EE99B72346}"/>
              </a:ext>
            </a:extLst>
          </p:cNvPr>
          <p:cNvPicPr>
            <a:picLocks noChangeAspect="1" noChangeArrowheads="1"/>
          </p:cNvPicPr>
          <p:nvPr/>
        </p:nvPicPr>
        <p:blipFill rotWithShape="1">
          <a:blip r:embed="rId2"/>
          <a:srcRect l="-1" t="8592" r="-1" b="15921"/>
          <a:stretch/>
        </p:blipFill>
        <p:spPr bwMode="auto">
          <a:xfrm>
            <a:off x="6096000" y="-1"/>
            <a:ext cx="6096000" cy="6909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030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106D703-3D4B-6442-9128-CEE2C5498F72}"/>
              </a:ext>
            </a:extLst>
          </p:cNvPr>
          <p:cNvSpPr/>
          <p:nvPr/>
        </p:nvSpPr>
        <p:spPr>
          <a:xfrm>
            <a:off x="912284" y="5154466"/>
            <a:ext cx="5064187" cy="3488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2000">
              <a:solidFill>
                <a:srgbClr val="FFFFFF"/>
              </a:solidFill>
              <a:latin typeface="Arial"/>
            </a:endParaRPr>
          </a:p>
        </p:txBody>
      </p:sp>
      <p:sp>
        <p:nvSpPr>
          <p:cNvPr id="49" name="CuadroTexto 48">
            <a:extLst>
              <a:ext uri="{FF2B5EF4-FFF2-40B4-BE49-F238E27FC236}">
                <a16:creationId xmlns:a16="http://schemas.microsoft.com/office/drawing/2014/main" id="{FFCA0854-B62F-43CF-93DD-8CC10AAE9E42}"/>
              </a:ext>
            </a:extLst>
          </p:cNvPr>
          <p:cNvSpPr txBox="1"/>
          <p:nvPr/>
        </p:nvSpPr>
        <p:spPr>
          <a:xfrm>
            <a:off x="793693" y="1062096"/>
            <a:ext cx="6631944" cy="461665"/>
          </a:xfrm>
          <a:prstGeom prst="rect">
            <a:avLst/>
          </a:prstGeom>
          <a:noFill/>
        </p:spPr>
        <p:txBody>
          <a:bodyPr wrap="none" rtlCol="0">
            <a:spAutoFit/>
          </a:bodyPr>
          <a:lstStyle/>
          <a:p>
            <a:pPr defTabSz="519430"/>
            <a:r>
              <a:rPr lang="es-ES" sz="2400" dirty="0">
                <a:solidFill>
                  <a:srgbClr val="000000"/>
                </a:solidFill>
                <a:latin typeface="Century Gothic"/>
              </a:rPr>
              <a:t>Actualidad Cash </a:t>
            </a:r>
            <a:r>
              <a:rPr lang="es-ES" sz="2400" dirty="0" err="1">
                <a:solidFill>
                  <a:srgbClr val="000000"/>
                </a:solidFill>
                <a:latin typeface="Century Gothic"/>
              </a:rPr>
              <a:t>Today</a:t>
            </a:r>
            <a:r>
              <a:rPr lang="es-ES" sz="2400" dirty="0">
                <a:solidFill>
                  <a:srgbClr val="000000"/>
                </a:solidFill>
                <a:latin typeface="Century Gothic"/>
              </a:rPr>
              <a:t> Mercado Bancario</a:t>
            </a:r>
          </a:p>
        </p:txBody>
      </p:sp>
      <p:sp>
        <p:nvSpPr>
          <p:cNvPr id="2" name="CuadroTexto 1">
            <a:extLst>
              <a:ext uri="{FF2B5EF4-FFF2-40B4-BE49-F238E27FC236}">
                <a16:creationId xmlns:a16="http://schemas.microsoft.com/office/drawing/2014/main" id="{C3566B6E-A4DC-42F9-98B2-C2F5F19BDD05}"/>
              </a:ext>
            </a:extLst>
          </p:cNvPr>
          <p:cNvSpPr txBox="1"/>
          <p:nvPr/>
        </p:nvSpPr>
        <p:spPr>
          <a:xfrm>
            <a:off x="793694" y="6187145"/>
            <a:ext cx="7570381" cy="307777"/>
          </a:xfrm>
          <a:prstGeom prst="rect">
            <a:avLst/>
          </a:prstGeom>
          <a:noFill/>
        </p:spPr>
        <p:txBody>
          <a:bodyPr wrap="square" rtlCol="0">
            <a:spAutoFit/>
          </a:bodyPr>
          <a:lstStyle/>
          <a:p>
            <a:pPr defTabSz="519430"/>
            <a:r>
              <a:rPr lang="es-ES" sz="1400" i="1" dirty="0">
                <a:solidFill>
                  <a:srgbClr val="000000"/>
                </a:solidFill>
                <a:latin typeface="Arial"/>
              </a:rPr>
              <a:t>*Análisis basado en las 11 mayores entidades financieras en España.</a:t>
            </a:r>
          </a:p>
        </p:txBody>
      </p:sp>
      <p:pic>
        <p:nvPicPr>
          <p:cNvPr id="6" name="Imagen 5">
            <a:extLst>
              <a:ext uri="{FF2B5EF4-FFF2-40B4-BE49-F238E27FC236}">
                <a16:creationId xmlns:a16="http://schemas.microsoft.com/office/drawing/2014/main" id="{AF487072-ECA6-4A60-98BF-BE975E75BB9F}"/>
              </a:ext>
            </a:extLst>
          </p:cNvPr>
          <p:cNvPicPr>
            <a:picLocks noChangeAspect="1"/>
          </p:cNvPicPr>
          <p:nvPr/>
        </p:nvPicPr>
        <p:blipFill rotWithShape="1">
          <a:blip r:embed="rId3"/>
          <a:srcRect b="12840"/>
          <a:stretch/>
        </p:blipFill>
        <p:spPr>
          <a:xfrm>
            <a:off x="6815874" y="1877919"/>
            <a:ext cx="4192785" cy="3202085"/>
          </a:xfrm>
          <a:prstGeom prst="rect">
            <a:avLst/>
          </a:prstGeom>
        </p:spPr>
      </p:pic>
      <p:pic>
        <p:nvPicPr>
          <p:cNvPr id="8" name="Imagen 7">
            <a:extLst>
              <a:ext uri="{FF2B5EF4-FFF2-40B4-BE49-F238E27FC236}">
                <a16:creationId xmlns:a16="http://schemas.microsoft.com/office/drawing/2014/main" id="{3A5E84DD-E93A-4BD3-919E-1501722C7E45}"/>
              </a:ext>
            </a:extLst>
          </p:cNvPr>
          <p:cNvPicPr>
            <a:picLocks noChangeAspect="1"/>
          </p:cNvPicPr>
          <p:nvPr/>
        </p:nvPicPr>
        <p:blipFill rotWithShape="1">
          <a:blip r:embed="rId4"/>
          <a:srcRect b="12116"/>
          <a:stretch/>
        </p:blipFill>
        <p:spPr>
          <a:xfrm>
            <a:off x="1685365" y="1912614"/>
            <a:ext cx="3194515" cy="3167389"/>
          </a:xfrm>
          <a:prstGeom prst="rect">
            <a:avLst/>
          </a:prstGeom>
        </p:spPr>
      </p:pic>
      <p:cxnSp>
        <p:nvCxnSpPr>
          <p:cNvPr id="4" name="Conector recto 3">
            <a:extLst>
              <a:ext uri="{FF2B5EF4-FFF2-40B4-BE49-F238E27FC236}">
                <a16:creationId xmlns:a16="http://schemas.microsoft.com/office/drawing/2014/main" id="{9951AF2F-248E-D547-AA64-8C726AE96883}"/>
              </a:ext>
            </a:extLst>
          </p:cNvPr>
          <p:cNvCxnSpPr/>
          <p:nvPr/>
        </p:nvCxnSpPr>
        <p:spPr>
          <a:xfrm>
            <a:off x="912284" y="1641164"/>
            <a:ext cx="10896600"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CuadroTexto 8">
            <a:extLst>
              <a:ext uri="{FF2B5EF4-FFF2-40B4-BE49-F238E27FC236}">
                <a16:creationId xmlns:a16="http://schemas.microsoft.com/office/drawing/2014/main" id="{35263C94-6E98-C745-A491-2D0000848B04}"/>
              </a:ext>
            </a:extLst>
          </p:cNvPr>
          <p:cNvSpPr txBox="1"/>
          <p:nvPr/>
        </p:nvSpPr>
        <p:spPr>
          <a:xfrm>
            <a:off x="2619152" y="5123688"/>
            <a:ext cx="1593706" cy="379656"/>
          </a:xfrm>
          <a:prstGeom prst="rect">
            <a:avLst/>
          </a:prstGeom>
          <a:noFill/>
        </p:spPr>
        <p:txBody>
          <a:bodyPr wrap="none" rtlCol="0">
            <a:spAutoFit/>
          </a:bodyPr>
          <a:lstStyle/>
          <a:p>
            <a:pPr defTabSz="519430"/>
            <a:r>
              <a:rPr lang="es-ES" sz="1867" b="1" dirty="0">
                <a:solidFill>
                  <a:srgbClr val="FFFFFF"/>
                </a:solidFill>
                <a:latin typeface="Century Gothic"/>
              </a:rPr>
              <a:t>Fecha Valor</a:t>
            </a:r>
          </a:p>
        </p:txBody>
      </p:sp>
      <p:sp>
        <p:nvSpPr>
          <p:cNvPr id="13" name="Rectángulo 12">
            <a:extLst>
              <a:ext uri="{FF2B5EF4-FFF2-40B4-BE49-F238E27FC236}">
                <a16:creationId xmlns:a16="http://schemas.microsoft.com/office/drawing/2014/main" id="{32D0C968-59CC-AD4B-9A9B-0CF4D7C79112}"/>
              </a:ext>
            </a:extLst>
          </p:cNvPr>
          <p:cNvSpPr/>
          <p:nvPr/>
        </p:nvSpPr>
        <p:spPr>
          <a:xfrm>
            <a:off x="6530167" y="5154466"/>
            <a:ext cx="5064187" cy="3488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2000">
              <a:solidFill>
                <a:srgbClr val="FFFFFF"/>
              </a:solidFill>
              <a:latin typeface="Arial"/>
            </a:endParaRPr>
          </a:p>
        </p:txBody>
      </p:sp>
      <p:sp>
        <p:nvSpPr>
          <p:cNvPr id="14" name="CuadroTexto 13">
            <a:extLst>
              <a:ext uri="{FF2B5EF4-FFF2-40B4-BE49-F238E27FC236}">
                <a16:creationId xmlns:a16="http://schemas.microsoft.com/office/drawing/2014/main" id="{D053F5A5-6212-2347-A48E-3CFAB4397808}"/>
              </a:ext>
            </a:extLst>
          </p:cNvPr>
          <p:cNvSpPr txBox="1"/>
          <p:nvPr/>
        </p:nvSpPr>
        <p:spPr>
          <a:xfrm>
            <a:off x="7910022" y="5123688"/>
            <a:ext cx="1612942" cy="379656"/>
          </a:xfrm>
          <a:prstGeom prst="rect">
            <a:avLst/>
          </a:prstGeom>
          <a:noFill/>
        </p:spPr>
        <p:txBody>
          <a:bodyPr wrap="none" rtlCol="0">
            <a:spAutoFit/>
          </a:bodyPr>
          <a:lstStyle/>
          <a:p>
            <a:pPr defTabSz="519430"/>
            <a:r>
              <a:rPr lang="es-ES" sz="1867" b="1" dirty="0">
                <a:solidFill>
                  <a:srgbClr val="FFFFFF"/>
                </a:solidFill>
                <a:latin typeface="Century Gothic"/>
              </a:rPr>
              <a:t>Prescripción</a:t>
            </a:r>
          </a:p>
        </p:txBody>
      </p:sp>
      <p:sp>
        <p:nvSpPr>
          <p:cNvPr id="3" name="11 Título">
            <a:extLst>
              <a:ext uri="{FF2B5EF4-FFF2-40B4-BE49-F238E27FC236}">
                <a16:creationId xmlns:a16="http://schemas.microsoft.com/office/drawing/2014/main" id="{C209B0F8-4A2A-C384-8BDC-3E9BB49E71FC}"/>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a:t>
            </a:r>
            <a:r>
              <a:rPr lang="es-ES" dirty="0" err="1">
                <a:latin typeface="Century Gothic" panose="020B0502020202020204" pitchFamily="34" charset="0"/>
              </a:rPr>
              <a:t>CashToday</a:t>
            </a:r>
            <a:endParaRPr lang="es-ES" dirty="0">
              <a:latin typeface="Century Gothic" panose="020B0502020202020204" pitchFamily="34" charset="0"/>
            </a:endParaRPr>
          </a:p>
        </p:txBody>
      </p:sp>
      <p:sp>
        <p:nvSpPr>
          <p:cNvPr id="5" name="Marcador de título 1">
            <a:extLst>
              <a:ext uri="{FF2B5EF4-FFF2-40B4-BE49-F238E27FC236}">
                <a16:creationId xmlns:a16="http://schemas.microsoft.com/office/drawing/2014/main" id="{E82A964B-91CA-92EE-AA6B-F962A10F0C57}"/>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3554136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E3C54099-9FF6-F184-5F34-399D18FFE37B}"/>
              </a:ext>
            </a:extLst>
          </p:cNvPr>
          <p:cNvSpPr>
            <a:spLocks noGrp="1"/>
          </p:cNvSpPr>
          <p:nvPr>
            <p:ph type="body" sz="quarter" idx="12"/>
          </p:nvPr>
        </p:nvSpPr>
        <p:spPr>
          <a:xfrm>
            <a:off x="745736" y="2391678"/>
            <a:ext cx="12011797" cy="590931"/>
          </a:xfrm>
        </p:spPr>
        <p:txBody>
          <a:bodyPr>
            <a:spAutoFit/>
          </a:bodyPr>
          <a:lstStyle/>
          <a:p>
            <a:r>
              <a:rPr lang="es-ES" dirty="0"/>
              <a:t>Anexo</a:t>
            </a:r>
            <a:endParaRPr lang="es-ES" sz="2400" dirty="0"/>
          </a:p>
        </p:txBody>
      </p:sp>
    </p:spTree>
    <p:extLst>
      <p:ext uri="{BB962C8B-B14F-4D97-AF65-F5344CB8AC3E}">
        <p14:creationId xmlns:p14="http://schemas.microsoft.com/office/powerpoint/2010/main" val="2290871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61EF3374-67AF-8F43-AD68-9AD3D9CC7E90}"/>
              </a:ext>
            </a:extLst>
          </p:cNvPr>
          <p:cNvPicPr>
            <a:picLocks noChangeAspect="1"/>
          </p:cNvPicPr>
          <p:nvPr/>
        </p:nvPicPr>
        <p:blipFill rotWithShape="1">
          <a:blip r:embed="rId3"/>
          <a:srcRect l="25055" t="17822" r="23482" b="14908"/>
          <a:stretch/>
        </p:blipFill>
        <p:spPr>
          <a:xfrm>
            <a:off x="1999305" y="1179627"/>
            <a:ext cx="2377441" cy="3177436"/>
          </a:xfrm>
          <a:prstGeom prst="rect">
            <a:avLst/>
          </a:prstGeom>
        </p:spPr>
      </p:pic>
      <p:sp>
        <p:nvSpPr>
          <p:cNvPr id="6" name="Rectángulo 5">
            <a:extLst>
              <a:ext uri="{FF2B5EF4-FFF2-40B4-BE49-F238E27FC236}">
                <a16:creationId xmlns:a16="http://schemas.microsoft.com/office/drawing/2014/main" id="{8AAE2083-CE59-3C4F-B13F-797768B11CDA}"/>
              </a:ext>
            </a:extLst>
          </p:cNvPr>
          <p:cNvSpPr/>
          <p:nvPr/>
        </p:nvSpPr>
        <p:spPr>
          <a:xfrm>
            <a:off x="1804469" y="4396470"/>
            <a:ext cx="2767112" cy="2071977"/>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DE BILLETE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BAJO VOLUMEN SDM100</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de </a:t>
            </a:r>
            <a:r>
              <a:rPr lang="es-ES" sz="1333" b="1" dirty="0">
                <a:solidFill>
                  <a:srgbClr val="000000"/>
                </a:solidFill>
                <a:latin typeface="Arial"/>
              </a:rPr>
              <a:t>2.500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del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1,5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a:t>
            </a:r>
            <a:br>
              <a:rPr lang="es-ES" sz="1333" dirty="0">
                <a:solidFill>
                  <a:srgbClr val="000000"/>
                </a:solidFill>
                <a:latin typeface="Arial"/>
              </a:rPr>
            </a:br>
            <a:r>
              <a:rPr lang="es-ES" sz="1333" b="1" dirty="0">
                <a:solidFill>
                  <a:srgbClr val="000000"/>
                </a:solidFill>
                <a:latin typeface="Arial"/>
              </a:rPr>
              <a:t>455 x 690 x 734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336kg.</a:t>
            </a:r>
          </a:p>
        </p:txBody>
      </p:sp>
      <p:pic>
        <p:nvPicPr>
          <p:cNvPr id="69" name="Imagen 68">
            <a:extLst>
              <a:ext uri="{FF2B5EF4-FFF2-40B4-BE49-F238E27FC236}">
                <a16:creationId xmlns:a16="http://schemas.microsoft.com/office/drawing/2014/main" id="{288B1B11-A738-B64C-9F75-9899F64EFB2E}"/>
              </a:ext>
            </a:extLst>
          </p:cNvPr>
          <p:cNvPicPr>
            <a:picLocks noChangeAspect="1"/>
          </p:cNvPicPr>
          <p:nvPr/>
        </p:nvPicPr>
        <p:blipFill rotWithShape="1">
          <a:blip r:embed="rId4"/>
          <a:srcRect l="25346" t="5006" r="22427"/>
          <a:stretch/>
        </p:blipFill>
        <p:spPr>
          <a:xfrm>
            <a:off x="7620421" y="1084551"/>
            <a:ext cx="1763137" cy="3278944"/>
          </a:xfrm>
          <a:prstGeom prst="rect">
            <a:avLst/>
          </a:prstGeom>
        </p:spPr>
      </p:pic>
      <p:sp>
        <p:nvSpPr>
          <p:cNvPr id="70" name="Rectángulo 69">
            <a:extLst>
              <a:ext uri="{FF2B5EF4-FFF2-40B4-BE49-F238E27FC236}">
                <a16:creationId xmlns:a16="http://schemas.microsoft.com/office/drawing/2014/main" id="{3E883501-327D-0847-A570-4E5FB685BAB0}"/>
              </a:ext>
            </a:extLst>
          </p:cNvPr>
          <p:cNvSpPr/>
          <p:nvPr/>
        </p:nvSpPr>
        <p:spPr>
          <a:xfrm>
            <a:off x="7381047" y="4396469"/>
            <a:ext cx="2886211" cy="2071977"/>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DE BILLETE  SDM500</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de </a:t>
            </a:r>
            <a:r>
              <a:rPr lang="es-ES" sz="1333" b="1" dirty="0">
                <a:solidFill>
                  <a:srgbClr val="000000"/>
                </a:solidFill>
                <a:latin typeface="Arial"/>
              </a:rPr>
              <a:t>9.000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del </a:t>
            </a:r>
            <a:r>
              <a:rPr lang="es-ES" sz="1333" dirty="0" err="1">
                <a:solidFill>
                  <a:srgbClr val="000000"/>
                </a:solidFill>
                <a:latin typeface="Arial"/>
              </a:rPr>
              <a:t>ingresador</a:t>
            </a:r>
            <a:r>
              <a:rPr lang="es-ES" sz="1333" dirty="0">
                <a:solidFill>
                  <a:srgbClr val="000000"/>
                </a:solidFill>
                <a:latin typeface="Arial"/>
              </a:rPr>
              <a:t>: </a:t>
            </a:r>
            <a:br>
              <a:rPr lang="es-ES" sz="1333" dirty="0">
                <a:solidFill>
                  <a:srgbClr val="000000"/>
                </a:solidFill>
                <a:latin typeface="Arial"/>
              </a:rPr>
            </a:br>
            <a:r>
              <a:rPr lang="es-ES" sz="1333" b="1" dirty="0">
                <a:solidFill>
                  <a:srgbClr val="000000"/>
                </a:solidFill>
                <a:latin typeface="Arial"/>
              </a:rPr>
              <a:t>3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a:t>
            </a:r>
            <a:br>
              <a:rPr lang="es-ES" sz="1333" dirty="0">
                <a:solidFill>
                  <a:srgbClr val="000000"/>
                </a:solidFill>
                <a:latin typeface="Arial"/>
              </a:rPr>
            </a:br>
            <a:r>
              <a:rPr lang="es-ES" sz="1333" b="1" dirty="0">
                <a:solidFill>
                  <a:srgbClr val="000000"/>
                </a:solidFill>
                <a:latin typeface="Arial"/>
              </a:rPr>
              <a:t>455 x 685 x 1035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425kg.</a:t>
            </a:r>
          </a:p>
        </p:txBody>
      </p:sp>
      <p:cxnSp>
        <p:nvCxnSpPr>
          <p:cNvPr id="75" name="Conector recto 74">
            <a:extLst>
              <a:ext uri="{FF2B5EF4-FFF2-40B4-BE49-F238E27FC236}">
                <a16:creationId xmlns:a16="http://schemas.microsoft.com/office/drawing/2014/main" id="{B70EC634-D840-7749-B44B-892EB8A21A10}"/>
              </a:ext>
            </a:extLst>
          </p:cNvPr>
          <p:cNvCxnSpPr>
            <a:cxnSpLocks/>
          </p:cNvCxnSpPr>
          <p:nvPr/>
        </p:nvCxnSpPr>
        <p:spPr>
          <a:xfrm>
            <a:off x="6096000" y="4454272"/>
            <a:ext cx="0" cy="2199667"/>
          </a:xfrm>
          <a:prstGeom prst="line">
            <a:avLst/>
          </a:prstGeom>
          <a:ln w="6350"/>
        </p:spPr>
        <p:style>
          <a:lnRef idx="1">
            <a:schemeClr val="accent6"/>
          </a:lnRef>
          <a:fillRef idx="0">
            <a:schemeClr val="accent6"/>
          </a:fillRef>
          <a:effectRef idx="0">
            <a:schemeClr val="accent6"/>
          </a:effectRef>
          <a:fontRef idx="minor">
            <a:schemeClr val="tx1"/>
          </a:fontRef>
        </p:style>
      </p:cxnSp>
      <p:sp>
        <p:nvSpPr>
          <p:cNvPr id="11" name="11 Título">
            <a:extLst>
              <a:ext uri="{FF2B5EF4-FFF2-40B4-BE49-F238E27FC236}">
                <a16:creationId xmlns:a16="http://schemas.microsoft.com/office/drawing/2014/main" id="{F236851D-1EA0-4A2B-8E18-1D19438D9E85}"/>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a:t>
            </a:r>
            <a:r>
              <a:rPr lang="es-ES" dirty="0" err="1">
                <a:latin typeface="Century Gothic" panose="020B0502020202020204" pitchFamily="34" charset="0"/>
              </a:rPr>
              <a:t>CashToday</a:t>
            </a:r>
            <a:r>
              <a:rPr lang="es-ES" dirty="0">
                <a:latin typeface="Century Gothic" panose="020B0502020202020204" pitchFamily="34" charset="0"/>
              </a:rPr>
              <a:t>: Suite de maquinas </a:t>
            </a:r>
          </a:p>
        </p:txBody>
      </p:sp>
      <p:sp>
        <p:nvSpPr>
          <p:cNvPr id="7" name="CuadroTexto 6">
            <a:extLst>
              <a:ext uri="{FF2B5EF4-FFF2-40B4-BE49-F238E27FC236}">
                <a16:creationId xmlns:a16="http://schemas.microsoft.com/office/drawing/2014/main" id="{4F5BC474-37A6-44BC-BBE8-7CE58ECDB41D}"/>
              </a:ext>
            </a:extLst>
          </p:cNvPr>
          <p:cNvSpPr txBox="1"/>
          <p:nvPr/>
        </p:nvSpPr>
        <p:spPr>
          <a:xfrm>
            <a:off x="892366" y="748070"/>
            <a:ext cx="2258458" cy="307777"/>
          </a:xfrm>
          <a:prstGeom prst="rect">
            <a:avLst/>
          </a:prstGeom>
          <a:noFill/>
        </p:spPr>
        <p:txBody>
          <a:bodyPr wrap="square" rtlCol="0">
            <a:spAutoFit/>
          </a:bodyPr>
          <a:lstStyle/>
          <a:p>
            <a:r>
              <a:rPr lang="es-ES" sz="1400" b="1" dirty="0"/>
              <a:t>Ingreso Billete</a:t>
            </a:r>
          </a:p>
        </p:txBody>
      </p:sp>
      <p:sp>
        <p:nvSpPr>
          <p:cNvPr id="13" name="Marcador de título 1">
            <a:extLst>
              <a:ext uri="{FF2B5EF4-FFF2-40B4-BE49-F238E27FC236}">
                <a16:creationId xmlns:a16="http://schemas.microsoft.com/office/drawing/2014/main" id="{9BB0874E-B8F0-4457-B5DA-0BA2167F13A4}"/>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676623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rotWithShape="1">
          <a:blip r:embed="rId3"/>
          <a:srcRect l="9076" t="9461" r="8973" b="9560"/>
          <a:stretch/>
        </p:blipFill>
        <p:spPr>
          <a:xfrm>
            <a:off x="1549733" y="1264590"/>
            <a:ext cx="3037668" cy="3069113"/>
          </a:xfrm>
          <a:prstGeom prst="rect">
            <a:avLst/>
          </a:prstGeom>
        </p:spPr>
      </p:pic>
      <p:sp>
        <p:nvSpPr>
          <p:cNvPr id="72" name="Rectángulo 71">
            <a:extLst>
              <a:ext uri="{FF2B5EF4-FFF2-40B4-BE49-F238E27FC236}">
                <a16:creationId xmlns:a16="http://schemas.microsoft.com/office/drawing/2014/main" id="{BA60BBF9-EF80-6D4C-9DAB-61330DAA5102}"/>
              </a:ext>
            </a:extLst>
          </p:cNvPr>
          <p:cNvSpPr/>
          <p:nvPr/>
        </p:nvSpPr>
        <p:spPr>
          <a:xfrm>
            <a:off x="1064518" y="4396470"/>
            <a:ext cx="4685268" cy="2277098"/>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DE BILLETE Y MONEDA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SDM100 - CDS508</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2.500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1,5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 </a:t>
            </a:r>
            <a:br>
              <a:rPr lang="es-ES" sz="1333" dirty="0">
                <a:solidFill>
                  <a:srgbClr val="000000"/>
                </a:solidFill>
                <a:latin typeface="Arial"/>
              </a:rPr>
            </a:br>
            <a:r>
              <a:rPr lang="es-ES" sz="1333" b="1" dirty="0">
                <a:solidFill>
                  <a:srgbClr val="000000"/>
                </a:solidFill>
                <a:latin typeface="Arial"/>
              </a:rPr>
              <a:t>679 x 690 x 760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362,16 kg.</a:t>
            </a:r>
          </a:p>
        </p:txBody>
      </p:sp>
      <p:sp>
        <p:nvSpPr>
          <p:cNvPr id="20" name="Rectángulo 19">
            <a:extLst>
              <a:ext uri="{FF2B5EF4-FFF2-40B4-BE49-F238E27FC236}">
                <a16:creationId xmlns:a16="http://schemas.microsoft.com/office/drawing/2014/main" id="{4AD6F11E-0D2A-B041-9DCB-5EC68455673F}"/>
              </a:ext>
            </a:extLst>
          </p:cNvPr>
          <p:cNvSpPr/>
          <p:nvPr/>
        </p:nvSpPr>
        <p:spPr>
          <a:xfrm>
            <a:off x="3407151" y="4991484"/>
            <a:ext cx="2557740" cy="964110"/>
          </a:xfrm>
          <a:prstGeom prst="rect">
            <a:avLst/>
          </a:prstGeom>
        </p:spPr>
        <p:txBody>
          <a:bodyPr wrap="square">
            <a:spAutoFit/>
          </a:bodyPr>
          <a:lstStyle/>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2.250 monedas.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3 monedas/segundo.</a:t>
            </a:r>
          </a:p>
        </p:txBody>
      </p:sp>
      <p:sp>
        <p:nvSpPr>
          <p:cNvPr id="22" name="Rectángulo 21">
            <a:extLst>
              <a:ext uri="{FF2B5EF4-FFF2-40B4-BE49-F238E27FC236}">
                <a16:creationId xmlns:a16="http://schemas.microsoft.com/office/drawing/2014/main" id="{138ED6CE-1FF3-404E-8F6A-006D790A489C}"/>
              </a:ext>
            </a:extLst>
          </p:cNvPr>
          <p:cNvSpPr/>
          <p:nvPr/>
        </p:nvSpPr>
        <p:spPr>
          <a:xfrm>
            <a:off x="6643069" y="4396470"/>
            <a:ext cx="4685268" cy="2277098"/>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DE BILLETE Y MONEDA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SDM100 - CDS801</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2.500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1,5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 </a:t>
            </a:r>
            <a:br>
              <a:rPr lang="es-ES" sz="1333" dirty="0">
                <a:solidFill>
                  <a:srgbClr val="000000"/>
                </a:solidFill>
                <a:latin typeface="Arial"/>
              </a:rPr>
            </a:br>
            <a:r>
              <a:rPr lang="es-ES" sz="1333" b="1" dirty="0">
                <a:solidFill>
                  <a:srgbClr val="000000"/>
                </a:solidFill>
                <a:latin typeface="Arial"/>
              </a:rPr>
              <a:t>879 x 690 x 1045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466kg.</a:t>
            </a:r>
          </a:p>
        </p:txBody>
      </p:sp>
      <p:sp>
        <p:nvSpPr>
          <p:cNvPr id="23" name="Rectángulo 22">
            <a:extLst>
              <a:ext uri="{FF2B5EF4-FFF2-40B4-BE49-F238E27FC236}">
                <a16:creationId xmlns:a16="http://schemas.microsoft.com/office/drawing/2014/main" id="{F299F171-7DFD-184A-96F5-6190435C42E8}"/>
              </a:ext>
            </a:extLst>
          </p:cNvPr>
          <p:cNvSpPr/>
          <p:nvPr/>
        </p:nvSpPr>
        <p:spPr>
          <a:xfrm>
            <a:off x="8979526" y="4991483"/>
            <a:ext cx="2946108" cy="964110"/>
          </a:xfrm>
          <a:prstGeom prst="rect">
            <a:avLst/>
          </a:prstGeom>
        </p:spPr>
        <p:txBody>
          <a:bodyPr wrap="square">
            <a:spAutoFit/>
          </a:bodyPr>
          <a:lstStyle/>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4.500 monedas.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15 monedas/segundo.</a:t>
            </a:r>
          </a:p>
        </p:txBody>
      </p:sp>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6096000" y="4454272"/>
            <a:ext cx="0" cy="2199667"/>
          </a:xfrm>
          <a:prstGeom prst="line">
            <a:avLst/>
          </a:prstGeom>
          <a:ln w="6350"/>
        </p:spPr>
        <p:style>
          <a:lnRef idx="1">
            <a:schemeClr val="accent6"/>
          </a:lnRef>
          <a:fillRef idx="0">
            <a:schemeClr val="accent6"/>
          </a:fillRef>
          <a:effectRef idx="0">
            <a:schemeClr val="accent6"/>
          </a:effectRef>
          <a:fontRef idx="minor">
            <a:schemeClr val="tx1"/>
          </a:fontRef>
        </p:style>
      </p:cxnSp>
      <p:pic>
        <p:nvPicPr>
          <p:cNvPr id="25" name="Imagen 24">
            <a:extLst>
              <a:ext uri="{FF2B5EF4-FFF2-40B4-BE49-F238E27FC236}">
                <a16:creationId xmlns:a16="http://schemas.microsoft.com/office/drawing/2014/main" id="{12897242-7AB2-4746-A7C5-FCD9D267FE89}"/>
              </a:ext>
            </a:extLst>
          </p:cNvPr>
          <p:cNvPicPr>
            <a:picLocks noChangeAspect="1"/>
          </p:cNvPicPr>
          <p:nvPr/>
        </p:nvPicPr>
        <p:blipFill rotWithShape="1">
          <a:blip r:embed="rId4"/>
          <a:srcRect l="10645" t="15859" r="13768" b="13880"/>
          <a:stretch/>
        </p:blipFill>
        <p:spPr>
          <a:xfrm>
            <a:off x="7031832" y="1321166"/>
            <a:ext cx="3296541" cy="3133105"/>
          </a:xfrm>
          <a:prstGeom prst="rect">
            <a:avLst/>
          </a:prstGeom>
        </p:spPr>
      </p:pic>
      <p:sp>
        <p:nvSpPr>
          <p:cNvPr id="11" name="Marcador de título 1">
            <a:extLst>
              <a:ext uri="{FF2B5EF4-FFF2-40B4-BE49-F238E27FC236}">
                <a16:creationId xmlns:a16="http://schemas.microsoft.com/office/drawing/2014/main" id="{1F56CCFB-2862-45AF-B88D-C617DA157DA8}"/>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
        <p:nvSpPr>
          <p:cNvPr id="16" name="11 Título">
            <a:extLst>
              <a:ext uri="{FF2B5EF4-FFF2-40B4-BE49-F238E27FC236}">
                <a16:creationId xmlns:a16="http://schemas.microsoft.com/office/drawing/2014/main" id="{7708EF87-F92D-4D2C-94F1-FA4C3874849E}"/>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a:t>
            </a:r>
            <a:r>
              <a:rPr lang="es-ES" dirty="0" err="1">
                <a:latin typeface="Century Gothic" panose="020B0502020202020204" pitchFamily="34" charset="0"/>
              </a:rPr>
              <a:t>CashToday</a:t>
            </a:r>
            <a:r>
              <a:rPr lang="es-ES" dirty="0">
                <a:latin typeface="Century Gothic" panose="020B0502020202020204" pitchFamily="34" charset="0"/>
              </a:rPr>
              <a:t>: Suite de maquinas </a:t>
            </a:r>
          </a:p>
        </p:txBody>
      </p:sp>
      <p:sp>
        <p:nvSpPr>
          <p:cNvPr id="17" name="CuadroTexto 16">
            <a:extLst>
              <a:ext uri="{FF2B5EF4-FFF2-40B4-BE49-F238E27FC236}">
                <a16:creationId xmlns:a16="http://schemas.microsoft.com/office/drawing/2014/main" id="{41891BDD-99BF-482E-ACEC-25FC6815E28E}"/>
              </a:ext>
            </a:extLst>
          </p:cNvPr>
          <p:cNvSpPr txBox="1"/>
          <p:nvPr/>
        </p:nvSpPr>
        <p:spPr>
          <a:xfrm>
            <a:off x="892366" y="748070"/>
            <a:ext cx="3172858" cy="307777"/>
          </a:xfrm>
          <a:prstGeom prst="rect">
            <a:avLst/>
          </a:prstGeom>
          <a:noFill/>
        </p:spPr>
        <p:txBody>
          <a:bodyPr wrap="square" rtlCol="0">
            <a:spAutoFit/>
          </a:bodyPr>
          <a:lstStyle/>
          <a:p>
            <a:r>
              <a:rPr lang="es-ES" sz="1400" b="1" dirty="0" err="1"/>
              <a:t>Ingresadora</a:t>
            </a:r>
            <a:r>
              <a:rPr lang="es-ES" sz="1400" b="1" dirty="0"/>
              <a:t> billete y moneda</a:t>
            </a:r>
          </a:p>
        </p:txBody>
      </p:sp>
    </p:spTree>
    <p:extLst>
      <p:ext uri="{BB962C8B-B14F-4D97-AF65-F5344CB8AC3E}">
        <p14:creationId xmlns:p14="http://schemas.microsoft.com/office/powerpoint/2010/main" val="57988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a:blip r:embed="rId3"/>
          <a:stretch>
            <a:fillRect/>
          </a:stretch>
        </p:blipFill>
        <p:spPr>
          <a:xfrm>
            <a:off x="1372981" y="1095309"/>
            <a:ext cx="3307987" cy="3382288"/>
          </a:xfrm>
          <a:prstGeom prst="rect">
            <a:avLst/>
          </a:prstGeom>
        </p:spPr>
      </p:pic>
      <p:sp>
        <p:nvSpPr>
          <p:cNvPr id="72" name="Rectángulo 71">
            <a:extLst>
              <a:ext uri="{FF2B5EF4-FFF2-40B4-BE49-F238E27FC236}">
                <a16:creationId xmlns:a16="http://schemas.microsoft.com/office/drawing/2014/main" id="{BA60BBF9-EF80-6D4C-9DAB-61330DAA5102}"/>
              </a:ext>
            </a:extLst>
          </p:cNvPr>
          <p:cNvSpPr/>
          <p:nvPr/>
        </p:nvSpPr>
        <p:spPr>
          <a:xfrm>
            <a:off x="1229521" y="4396470"/>
            <a:ext cx="4685268" cy="2277098"/>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DE BILLETE Y MONEDA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SDM500 - CDS508</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9.000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3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 </a:t>
            </a:r>
            <a:br>
              <a:rPr lang="es-ES" sz="1333" dirty="0">
                <a:solidFill>
                  <a:srgbClr val="000000"/>
                </a:solidFill>
                <a:latin typeface="Arial"/>
              </a:rPr>
            </a:br>
            <a:r>
              <a:rPr lang="es-ES" sz="1333" b="1" dirty="0">
                <a:solidFill>
                  <a:srgbClr val="000000"/>
                </a:solidFill>
                <a:latin typeface="Arial"/>
              </a:rPr>
              <a:t>679 x 685 x 1035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451,16 kg.</a:t>
            </a:r>
          </a:p>
        </p:txBody>
      </p:sp>
      <p:sp>
        <p:nvSpPr>
          <p:cNvPr id="20" name="Rectángulo 19">
            <a:extLst>
              <a:ext uri="{FF2B5EF4-FFF2-40B4-BE49-F238E27FC236}">
                <a16:creationId xmlns:a16="http://schemas.microsoft.com/office/drawing/2014/main" id="{4AD6F11E-0D2A-B041-9DCB-5EC68455673F}"/>
              </a:ext>
            </a:extLst>
          </p:cNvPr>
          <p:cNvSpPr/>
          <p:nvPr/>
        </p:nvSpPr>
        <p:spPr>
          <a:xfrm>
            <a:off x="3572154" y="4991484"/>
            <a:ext cx="2557740" cy="964110"/>
          </a:xfrm>
          <a:prstGeom prst="rect">
            <a:avLst/>
          </a:prstGeom>
        </p:spPr>
        <p:txBody>
          <a:bodyPr wrap="square">
            <a:spAutoFit/>
          </a:bodyPr>
          <a:lstStyle/>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2.250 monedas.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3 monedas/segundo.</a:t>
            </a:r>
          </a:p>
        </p:txBody>
      </p:sp>
      <p:sp>
        <p:nvSpPr>
          <p:cNvPr id="22" name="Rectángulo 21">
            <a:extLst>
              <a:ext uri="{FF2B5EF4-FFF2-40B4-BE49-F238E27FC236}">
                <a16:creationId xmlns:a16="http://schemas.microsoft.com/office/drawing/2014/main" id="{138ED6CE-1FF3-404E-8F6A-006D790A489C}"/>
              </a:ext>
            </a:extLst>
          </p:cNvPr>
          <p:cNvSpPr/>
          <p:nvPr/>
        </p:nvSpPr>
        <p:spPr>
          <a:xfrm>
            <a:off x="6909435" y="4396470"/>
            <a:ext cx="4685268" cy="2277098"/>
          </a:xfrm>
          <a:prstGeom prst="rect">
            <a:avLst/>
          </a:prstGeom>
        </p:spPr>
        <p:txBody>
          <a:bodyPr wrap="square">
            <a:spAutoFit/>
          </a:bodyPr>
          <a:lstStyle/>
          <a:p>
            <a:pPr defTabSz="519430">
              <a:spcAft>
                <a:spcPts val="800"/>
              </a:spcAft>
              <a:buClr>
                <a:srgbClr val="FFD525"/>
              </a:buClr>
            </a:pPr>
            <a:r>
              <a:rPr lang="es-ES" sz="1600" b="1" dirty="0">
                <a:solidFill>
                  <a:srgbClr val="F1AA20"/>
                </a:solidFill>
                <a:latin typeface="Century Gothic" panose="020B0502020202020204" pitchFamily="34" charset="0"/>
              </a:rPr>
              <a:t>INGRESADORA DE BILLETE Y MONEDA  </a:t>
            </a:r>
            <a:br>
              <a:rPr lang="es-ES" sz="1600" b="1" dirty="0">
                <a:solidFill>
                  <a:srgbClr val="F1AA20"/>
                </a:solidFill>
                <a:latin typeface="Century Gothic" panose="020B0502020202020204" pitchFamily="34" charset="0"/>
              </a:rPr>
            </a:br>
            <a:r>
              <a:rPr lang="es-ES" sz="1600" b="1" dirty="0">
                <a:solidFill>
                  <a:srgbClr val="F1AA20"/>
                </a:solidFill>
                <a:latin typeface="Century Gothic" panose="020B0502020202020204" pitchFamily="34" charset="0"/>
              </a:rPr>
              <a:t>SDM500 - CDS801</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9.000 billetes.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3 billetes/segundo</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Dimensiones </a:t>
            </a:r>
            <a:br>
              <a:rPr lang="es-ES" sz="1333" dirty="0">
                <a:solidFill>
                  <a:srgbClr val="000000"/>
                </a:solidFill>
                <a:latin typeface="Arial"/>
              </a:rPr>
            </a:br>
            <a:r>
              <a:rPr lang="es-ES" sz="1333" b="1" dirty="0">
                <a:solidFill>
                  <a:srgbClr val="000000"/>
                </a:solidFill>
                <a:latin typeface="Arial"/>
              </a:rPr>
              <a:t>879 x 685 x 1045 </a:t>
            </a:r>
            <a:r>
              <a:rPr lang="es-ES" sz="1333" b="1" dirty="0" err="1">
                <a:solidFill>
                  <a:srgbClr val="000000"/>
                </a:solidFill>
                <a:latin typeface="Arial"/>
              </a:rPr>
              <a:t>mm.</a:t>
            </a:r>
            <a:endParaRPr lang="es-ES" sz="1333" b="1" dirty="0">
              <a:solidFill>
                <a:srgbClr val="000000"/>
              </a:solidFill>
              <a:latin typeface="Arial"/>
            </a:endParaRP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Peso: </a:t>
            </a:r>
            <a:r>
              <a:rPr lang="es-ES" sz="1333" b="1" dirty="0">
                <a:solidFill>
                  <a:srgbClr val="000000"/>
                </a:solidFill>
                <a:latin typeface="Arial"/>
              </a:rPr>
              <a:t>545 kg.</a:t>
            </a:r>
          </a:p>
        </p:txBody>
      </p:sp>
      <p:sp>
        <p:nvSpPr>
          <p:cNvPr id="23" name="Rectángulo 22">
            <a:extLst>
              <a:ext uri="{FF2B5EF4-FFF2-40B4-BE49-F238E27FC236}">
                <a16:creationId xmlns:a16="http://schemas.microsoft.com/office/drawing/2014/main" id="{F299F171-7DFD-184A-96F5-6190435C42E8}"/>
              </a:ext>
            </a:extLst>
          </p:cNvPr>
          <p:cNvSpPr/>
          <p:nvPr/>
        </p:nvSpPr>
        <p:spPr>
          <a:xfrm>
            <a:off x="9245893" y="4991483"/>
            <a:ext cx="2946108" cy="964110"/>
          </a:xfrm>
          <a:prstGeom prst="rect">
            <a:avLst/>
          </a:prstGeom>
        </p:spPr>
        <p:txBody>
          <a:bodyPr wrap="square">
            <a:spAutoFit/>
          </a:bodyPr>
          <a:lstStyle/>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Capacidad: </a:t>
            </a:r>
            <a:br>
              <a:rPr lang="es-ES" sz="1333" dirty="0">
                <a:solidFill>
                  <a:srgbClr val="000000"/>
                </a:solidFill>
                <a:latin typeface="Arial"/>
              </a:rPr>
            </a:br>
            <a:r>
              <a:rPr lang="es-ES" sz="1333" b="1" dirty="0">
                <a:solidFill>
                  <a:srgbClr val="000000"/>
                </a:solidFill>
                <a:latin typeface="Arial"/>
              </a:rPr>
              <a:t>4.500 monedas.</a:t>
            </a:r>
          </a:p>
          <a:p>
            <a:pPr marL="228594" indent="-228594" defTabSz="519430">
              <a:spcAft>
                <a:spcPts val="400"/>
              </a:spcAft>
              <a:buClr>
                <a:srgbClr val="FFD525"/>
              </a:buClr>
              <a:buFont typeface="Arial" panose="020B0604020202020204" pitchFamily="34" charset="0"/>
              <a:buChar char="•"/>
            </a:pPr>
            <a:r>
              <a:rPr lang="es-ES" sz="1333" dirty="0">
                <a:solidFill>
                  <a:srgbClr val="000000"/>
                </a:solidFill>
                <a:latin typeface="Arial"/>
              </a:rPr>
              <a:t>Velocidad de </a:t>
            </a:r>
            <a:r>
              <a:rPr lang="es-ES" sz="1333" dirty="0" err="1">
                <a:solidFill>
                  <a:srgbClr val="000000"/>
                </a:solidFill>
                <a:latin typeface="Arial"/>
              </a:rPr>
              <a:t>ingresador</a:t>
            </a:r>
            <a:r>
              <a:rPr lang="es-ES" sz="1333" dirty="0">
                <a:solidFill>
                  <a:srgbClr val="000000"/>
                </a:solidFill>
                <a:latin typeface="Arial"/>
              </a:rPr>
              <a:t>:</a:t>
            </a:r>
            <a:br>
              <a:rPr lang="es-ES" sz="1333" dirty="0">
                <a:solidFill>
                  <a:srgbClr val="000000"/>
                </a:solidFill>
                <a:latin typeface="Arial"/>
              </a:rPr>
            </a:br>
            <a:r>
              <a:rPr lang="es-ES" sz="1333" b="1" dirty="0">
                <a:solidFill>
                  <a:srgbClr val="000000"/>
                </a:solidFill>
                <a:latin typeface="Arial"/>
              </a:rPr>
              <a:t>15 monedas/segundo.</a:t>
            </a:r>
          </a:p>
        </p:txBody>
      </p:sp>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6096000" y="4454272"/>
            <a:ext cx="0" cy="2199667"/>
          </a:xfrm>
          <a:prstGeom prst="line">
            <a:avLst/>
          </a:prstGeom>
          <a:ln w="6350"/>
        </p:spPr>
        <p:style>
          <a:lnRef idx="1">
            <a:schemeClr val="accent6"/>
          </a:lnRef>
          <a:fillRef idx="0">
            <a:schemeClr val="accent6"/>
          </a:fillRef>
          <a:effectRef idx="0">
            <a:schemeClr val="accent6"/>
          </a:effectRef>
          <a:fontRef idx="minor">
            <a:schemeClr val="tx1"/>
          </a:fontRef>
        </p:style>
      </p:cxnSp>
      <p:pic>
        <p:nvPicPr>
          <p:cNvPr id="21" name="Imagen 20">
            <a:extLst>
              <a:ext uri="{FF2B5EF4-FFF2-40B4-BE49-F238E27FC236}">
                <a16:creationId xmlns:a16="http://schemas.microsoft.com/office/drawing/2014/main" id="{3B2013AF-590C-B74F-B00F-F9C7910B04A1}"/>
              </a:ext>
            </a:extLst>
          </p:cNvPr>
          <p:cNvPicPr>
            <a:picLocks noChangeAspect="1"/>
          </p:cNvPicPr>
          <p:nvPr/>
        </p:nvPicPr>
        <p:blipFill>
          <a:blip r:embed="rId4"/>
          <a:stretch>
            <a:fillRect/>
          </a:stretch>
        </p:blipFill>
        <p:spPr>
          <a:xfrm>
            <a:off x="7083213" y="951416"/>
            <a:ext cx="3589451" cy="3670075"/>
          </a:xfrm>
          <a:prstGeom prst="rect">
            <a:avLst/>
          </a:prstGeom>
        </p:spPr>
      </p:pic>
      <p:sp>
        <p:nvSpPr>
          <p:cNvPr id="11" name="Marcador de título 1">
            <a:extLst>
              <a:ext uri="{FF2B5EF4-FFF2-40B4-BE49-F238E27FC236}">
                <a16:creationId xmlns:a16="http://schemas.microsoft.com/office/drawing/2014/main" id="{BF807AD8-B2C0-4F5F-A8BC-F2D201597E2A}"/>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
        <p:nvSpPr>
          <p:cNvPr id="14" name="11 Título">
            <a:extLst>
              <a:ext uri="{FF2B5EF4-FFF2-40B4-BE49-F238E27FC236}">
                <a16:creationId xmlns:a16="http://schemas.microsoft.com/office/drawing/2014/main" id="{43A3F9CA-404B-4446-82F6-3BF4C28AC43F}"/>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a:t>
            </a:r>
            <a:r>
              <a:rPr lang="es-ES" dirty="0" err="1">
                <a:latin typeface="Century Gothic" panose="020B0502020202020204" pitchFamily="34" charset="0"/>
              </a:rPr>
              <a:t>CashToday</a:t>
            </a:r>
            <a:r>
              <a:rPr lang="es-ES" dirty="0">
                <a:latin typeface="Century Gothic" panose="020B0502020202020204" pitchFamily="34" charset="0"/>
              </a:rPr>
              <a:t>: Suite de maquinas </a:t>
            </a:r>
          </a:p>
        </p:txBody>
      </p:sp>
      <p:sp>
        <p:nvSpPr>
          <p:cNvPr id="15" name="CuadroTexto 14">
            <a:extLst>
              <a:ext uri="{FF2B5EF4-FFF2-40B4-BE49-F238E27FC236}">
                <a16:creationId xmlns:a16="http://schemas.microsoft.com/office/drawing/2014/main" id="{8D59C900-D9F0-47E3-A76D-A9C57262268C}"/>
              </a:ext>
            </a:extLst>
          </p:cNvPr>
          <p:cNvSpPr txBox="1"/>
          <p:nvPr/>
        </p:nvSpPr>
        <p:spPr>
          <a:xfrm>
            <a:off x="892366" y="748070"/>
            <a:ext cx="3172858" cy="307777"/>
          </a:xfrm>
          <a:prstGeom prst="rect">
            <a:avLst/>
          </a:prstGeom>
          <a:noFill/>
        </p:spPr>
        <p:txBody>
          <a:bodyPr wrap="square" rtlCol="0">
            <a:spAutoFit/>
          </a:bodyPr>
          <a:lstStyle/>
          <a:p>
            <a:r>
              <a:rPr lang="es-ES" sz="1400" b="1" dirty="0" err="1"/>
              <a:t>Ingresadora</a:t>
            </a:r>
            <a:r>
              <a:rPr lang="es-ES" sz="1400" b="1" dirty="0"/>
              <a:t> billete y moneda</a:t>
            </a:r>
          </a:p>
        </p:txBody>
      </p:sp>
    </p:spTree>
    <p:extLst>
      <p:ext uri="{BB962C8B-B14F-4D97-AF65-F5344CB8AC3E}">
        <p14:creationId xmlns:p14="http://schemas.microsoft.com/office/powerpoint/2010/main" val="759560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AF13CF1-7474-6E40-266D-574B361AEF64}"/>
              </a:ext>
            </a:extLst>
          </p:cNvPr>
          <p:cNvSpPr>
            <a:spLocks noGrp="1"/>
          </p:cNvSpPr>
          <p:nvPr>
            <p:ph type="body" sz="quarter" idx="10"/>
          </p:nvPr>
        </p:nvSpPr>
        <p:spPr>
          <a:xfrm>
            <a:off x="827925" y="2628901"/>
            <a:ext cx="3489435" cy="332399"/>
          </a:xfrm>
        </p:spPr>
        <p:txBody>
          <a:bodyPr/>
          <a:lstStyle/>
          <a:p>
            <a:r>
              <a:rPr lang="es-ES" dirty="0"/>
              <a:t>Gracias.</a:t>
            </a:r>
          </a:p>
        </p:txBody>
      </p:sp>
    </p:spTree>
    <p:extLst>
      <p:ext uri="{BB962C8B-B14F-4D97-AF65-F5344CB8AC3E}">
        <p14:creationId xmlns:p14="http://schemas.microsoft.com/office/powerpoint/2010/main" val="1613322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E3C54099-9FF6-F184-5F34-399D18FFE37B}"/>
              </a:ext>
            </a:extLst>
          </p:cNvPr>
          <p:cNvSpPr>
            <a:spLocks noGrp="1"/>
          </p:cNvSpPr>
          <p:nvPr>
            <p:ph type="body" sz="quarter" idx="12"/>
          </p:nvPr>
        </p:nvSpPr>
        <p:spPr>
          <a:xfrm>
            <a:off x="745736" y="2391678"/>
            <a:ext cx="12011797" cy="1605568"/>
          </a:xfrm>
        </p:spPr>
        <p:txBody>
          <a:bodyPr>
            <a:spAutoFit/>
          </a:bodyPr>
          <a:lstStyle/>
          <a:p>
            <a:r>
              <a:rPr lang="es-ES" dirty="0"/>
              <a:t>Soluciones Tecnológicas e innovadoras para el comercio-Cash Today</a:t>
            </a:r>
          </a:p>
          <a:p>
            <a:r>
              <a:rPr lang="es-ES" sz="2400" dirty="0"/>
              <a:t>Digitalización del efectivo en comercios</a:t>
            </a:r>
          </a:p>
        </p:txBody>
      </p:sp>
    </p:spTree>
    <p:extLst>
      <p:ext uri="{BB962C8B-B14F-4D97-AF65-F5344CB8AC3E}">
        <p14:creationId xmlns:p14="http://schemas.microsoft.com/office/powerpoint/2010/main" val="557797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859C4ED-34D3-4BB6-ABD4-25077E736412}"/>
              </a:ext>
            </a:extLst>
          </p:cNvPr>
          <p:cNvSpPr txBox="1"/>
          <p:nvPr/>
        </p:nvSpPr>
        <p:spPr>
          <a:xfrm>
            <a:off x="1259646" y="2216322"/>
            <a:ext cx="3219837" cy="748795"/>
          </a:xfrm>
          <a:prstGeom prst="rect">
            <a:avLst/>
          </a:prstGeom>
          <a:noFill/>
        </p:spPr>
        <p:txBody>
          <a:bodyPr wrap="square" rtlCol="0">
            <a:spAutoFit/>
          </a:bodyPr>
          <a:lstStyle/>
          <a:p>
            <a:pPr algn="ctr" defTabSz="519430"/>
            <a:r>
              <a:rPr lang="es-ES" sz="2133" dirty="0">
                <a:solidFill>
                  <a:srgbClr val="000000"/>
                </a:solidFill>
                <a:latin typeface="Century Gothic"/>
              </a:rPr>
              <a:t>Prescripción Cualificada</a:t>
            </a:r>
          </a:p>
        </p:txBody>
      </p:sp>
      <p:sp>
        <p:nvSpPr>
          <p:cNvPr id="4" name="CuadroTexto 3">
            <a:extLst>
              <a:ext uri="{FF2B5EF4-FFF2-40B4-BE49-F238E27FC236}">
                <a16:creationId xmlns:a16="http://schemas.microsoft.com/office/drawing/2014/main" id="{9A2EABB0-C032-4165-BD17-2235990E7F91}"/>
              </a:ext>
            </a:extLst>
          </p:cNvPr>
          <p:cNvSpPr txBox="1"/>
          <p:nvPr/>
        </p:nvSpPr>
        <p:spPr>
          <a:xfrm>
            <a:off x="1259646" y="4390347"/>
            <a:ext cx="3219837" cy="420564"/>
          </a:xfrm>
          <a:prstGeom prst="rect">
            <a:avLst/>
          </a:prstGeom>
          <a:noFill/>
        </p:spPr>
        <p:txBody>
          <a:bodyPr wrap="square" rtlCol="0">
            <a:spAutoFit/>
          </a:bodyPr>
          <a:lstStyle/>
          <a:p>
            <a:pPr algn="ctr" defTabSz="519430"/>
            <a:r>
              <a:rPr lang="es-ES" sz="2133" dirty="0">
                <a:solidFill>
                  <a:srgbClr val="000000"/>
                </a:solidFill>
                <a:latin typeface="Century Gothic"/>
              </a:rPr>
              <a:t>Referido</a:t>
            </a:r>
          </a:p>
        </p:txBody>
      </p:sp>
      <p:sp>
        <p:nvSpPr>
          <p:cNvPr id="5" name="CuadroTexto 4">
            <a:extLst>
              <a:ext uri="{FF2B5EF4-FFF2-40B4-BE49-F238E27FC236}">
                <a16:creationId xmlns:a16="http://schemas.microsoft.com/office/drawing/2014/main" id="{81AF67C6-0F0B-494B-B7D2-08943BBEAD14}"/>
              </a:ext>
            </a:extLst>
          </p:cNvPr>
          <p:cNvSpPr txBox="1"/>
          <p:nvPr/>
        </p:nvSpPr>
        <p:spPr>
          <a:xfrm>
            <a:off x="5184344" y="2069639"/>
            <a:ext cx="6297299" cy="954300"/>
          </a:xfrm>
          <a:prstGeom prst="rect">
            <a:avLst/>
          </a:prstGeom>
          <a:noFill/>
        </p:spPr>
        <p:txBody>
          <a:bodyPr wrap="square" rtlCol="0">
            <a:spAutoFit/>
          </a:bodyPr>
          <a:lstStyle/>
          <a:p>
            <a:pPr defTabSz="519430"/>
            <a:r>
              <a:rPr lang="en-GB" sz="1867" dirty="0" err="1">
                <a:solidFill>
                  <a:srgbClr val="000000"/>
                </a:solidFill>
                <a:latin typeface="Arial"/>
              </a:rPr>
              <a:t>Prescripción</a:t>
            </a:r>
            <a:r>
              <a:rPr lang="en-GB" sz="1867" dirty="0">
                <a:solidFill>
                  <a:srgbClr val="000000"/>
                </a:solidFill>
                <a:latin typeface="Arial"/>
              </a:rPr>
              <a:t> de la </a:t>
            </a:r>
            <a:r>
              <a:rPr lang="en-GB" sz="1867" dirty="0" err="1">
                <a:solidFill>
                  <a:srgbClr val="000000"/>
                </a:solidFill>
                <a:latin typeface="Arial"/>
              </a:rPr>
              <a:t>solución</a:t>
            </a:r>
            <a:r>
              <a:rPr lang="en-GB" sz="1867" dirty="0">
                <a:solidFill>
                  <a:srgbClr val="000000"/>
                </a:solidFill>
                <a:latin typeface="Arial"/>
              </a:rPr>
              <a:t> por </a:t>
            </a:r>
            <a:r>
              <a:rPr lang="en-GB" sz="1867" dirty="0" err="1">
                <a:solidFill>
                  <a:srgbClr val="000000"/>
                </a:solidFill>
                <a:latin typeface="Arial"/>
              </a:rPr>
              <a:t>parte</a:t>
            </a:r>
            <a:r>
              <a:rPr lang="en-GB" sz="1867" dirty="0">
                <a:solidFill>
                  <a:srgbClr val="000000"/>
                </a:solidFill>
                <a:latin typeface="Arial"/>
              </a:rPr>
              <a:t> de las </a:t>
            </a:r>
            <a:r>
              <a:rPr lang="en-GB" sz="1867" dirty="0" err="1">
                <a:solidFill>
                  <a:srgbClr val="000000"/>
                </a:solidFill>
                <a:latin typeface="Arial"/>
              </a:rPr>
              <a:t>oficinas</a:t>
            </a:r>
            <a:r>
              <a:rPr lang="en-GB" sz="1867" dirty="0">
                <a:solidFill>
                  <a:srgbClr val="000000"/>
                </a:solidFill>
                <a:latin typeface="Arial"/>
              </a:rPr>
              <a:t> </a:t>
            </a:r>
            <a:r>
              <a:rPr lang="en-GB" sz="1867" dirty="0" err="1">
                <a:solidFill>
                  <a:srgbClr val="000000"/>
                </a:solidFill>
                <a:latin typeface="Arial"/>
              </a:rPr>
              <a:t>bancarias</a:t>
            </a:r>
            <a:r>
              <a:rPr lang="en-GB" sz="1867" dirty="0">
                <a:solidFill>
                  <a:srgbClr val="000000"/>
                </a:solidFill>
                <a:latin typeface="Arial"/>
              </a:rPr>
              <a:t>, Banca </a:t>
            </a:r>
            <a:r>
              <a:rPr lang="en-GB" sz="1867" dirty="0" err="1">
                <a:solidFill>
                  <a:srgbClr val="000000"/>
                </a:solidFill>
                <a:latin typeface="Arial"/>
              </a:rPr>
              <a:t>Empresas</a:t>
            </a:r>
            <a:r>
              <a:rPr lang="en-GB" sz="1867" dirty="0">
                <a:solidFill>
                  <a:srgbClr val="000000"/>
                </a:solidFill>
                <a:latin typeface="Arial"/>
              </a:rPr>
              <a:t>… etc. </a:t>
            </a:r>
            <a:r>
              <a:rPr lang="en-GB" sz="1867" dirty="0" err="1">
                <a:solidFill>
                  <a:srgbClr val="000000"/>
                </a:solidFill>
                <a:latin typeface="Arial"/>
              </a:rPr>
              <a:t>Realización</a:t>
            </a:r>
            <a:r>
              <a:rPr lang="en-GB" sz="1867" dirty="0">
                <a:solidFill>
                  <a:srgbClr val="000000"/>
                </a:solidFill>
                <a:latin typeface="Arial"/>
              </a:rPr>
              <a:t> de </a:t>
            </a:r>
            <a:r>
              <a:rPr lang="en-GB" sz="1867" dirty="0" err="1">
                <a:solidFill>
                  <a:srgbClr val="000000"/>
                </a:solidFill>
                <a:latin typeface="Arial"/>
              </a:rPr>
              <a:t>información</a:t>
            </a:r>
            <a:r>
              <a:rPr lang="en-GB" sz="1867" dirty="0">
                <a:solidFill>
                  <a:srgbClr val="000000"/>
                </a:solidFill>
                <a:latin typeface="Arial"/>
              </a:rPr>
              <a:t> </a:t>
            </a:r>
            <a:r>
              <a:rPr lang="en-GB" sz="1867" dirty="0" err="1">
                <a:solidFill>
                  <a:srgbClr val="000000"/>
                </a:solidFill>
                <a:latin typeface="Arial"/>
              </a:rPr>
              <a:t>acerca</a:t>
            </a:r>
            <a:r>
              <a:rPr lang="en-GB" sz="1867" dirty="0">
                <a:solidFill>
                  <a:srgbClr val="000000"/>
                </a:solidFill>
                <a:latin typeface="Arial"/>
              </a:rPr>
              <a:t> de los </a:t>
            </a:r>
            <a:r>
              <a:rPr lang="en-GB" sz="1867" dirty="0" err="1">
                <a:solidFill>
                  <a:srgbClr val="000000"/>
                </a:solidFill>
                <a:latin typeface="Arial"/>
              </a:rPr>
              <a:t>productos</a:t>
            </a:r>
            <a:r>
              <a:rPr lang="en-GB" sz="1867" dirty="0">
                <a:solidFill>
                  <a:srgbClr val="000000"/>
                </a:solidFill>
                <a:latin typeface="Arial"/>
              </a:rPr>
              <a:t> al </a:t>
            </a:r>
            <a:r>
              <a:rPr lang="en-GB" sz="1867" dirty="0" err="1">
                <a:solidFill>
                  <a:srgbClr val="000000"/>
                </a:solidFill>
                <a:latin typeface="Arial"/>
              </a:rPr>
              <a:t>cliente</a:t>
            </a:r>
            <a:r>
              <a:rPr lang="en-GB" sz="1867" dirty="0">
                <a:solidFill>
                  <a:srgbClr val="000000"/>
                </a:solidFill>
                <a:latin typeface="Arial"/>
              </a:rPr>
              <a:t>.</a:t>
            </a:r>
            <a:endParaRPr lang="en-GB" sz="1867" b="1" dirty="0">
              <a:solidFill>
                <a:srgbClr val="F0AA00"/>
              </a:solidFill>
              <a:latin typeface="Arial"/>
            </a:endParaRPr>
          </a:p>
        </p:txBody>
      </p:sp>
      <p:sp>
        <p:nvSpPr>
          <p:cNvPr id="6" name="CuadroTexto 5">
            <a:extLst>
              <a:ext uri="{FF2B5EF4-FFF2-40B4-BE49-F238E27FC236}">
                <a16:creationId xmlns:a16="http://schemas.microsoft.com/office/drawing/2014/main" id="{88B7E8B8-B853-443C-AA00-5BC899D87E3E}"/>
              </a:ext>
            </a:extLst>
          </p:cNvPr>
          <p:cNvSpPr txBox="1"/>
          <p:nvPr/>
        </p:nvSpPr>
        <p:spPr>
          <a:xfrm>
            <a:off x="5165427" y="4123607"/>
            <a:ext cx="6315283" cy="954300"/>
          </a:xfrm>
          <a:prstGeom prst="rect">
            <a:avLst/>
          </a:prstGeom>
          <a:noFill/>
        </p:spPr>
        <p:txBody>
          <a:bodyPr wrap="square" rtlCol="0">
            <a:spAutoFit/>
          </a:bodyPr>
          <a:lstStyle/>
          <a:p>
            <a:pPr defTabSz="519430"/>
            <a:r>
              <a:rPr lang="en-GB" sz="1867" dirty="0">
                <a:solidFill>
                  <a:srgbClr val="000000"/>
                </a:solidFill>
                <a:latin typeface="Arial"/>
              </a:rPr>
              <a:t>La </a:t>
            </a:r>
            <a:r>
              <a:rPr lang="en-GB" sz="1867" dirty="0" err="1">
                <a:solidFill>
                  <a:srgbClr val="000000"/>
                </a:solidFill>
                <a:latin typeface="Arial"/>
              </a:rPr>
              <a:t>entidad</a:t>
            </a:r>
            <a:r>
              <a:rPr lang="en-GB" sz="1867" dirty="0">
                <a:solidFill>
                  <a:srgbClr val="000000"/>
                </a:solidFill>
                <a:latin typeface="Arial"/>
              </a:rPr>
              <a:t> </a:t>
            </a:r>
            <a:r>
              <a:rPr lang="en-GB" sz="1867" dirty="0" err="1">
                <a:solidFill>
                  <a:srgbClr val="000000"/>
                </a:solidFill>
                <a:latin typeface="Arial"/>
              </a:rPr>
              <a:t>financiera</a:t>
            </a:r>
            <a:r>
              <a:rPr lang="en-GB" sz="1867" dirty="0">
                <a:solidFill>
                  <a:srgbClr val="000000"/>
                </a:solidFill>
                <a:latin typeface="Arial"/>
              </a:rPr>
              <a:t> </a:t>
            </a:r>
            <a:r>
              <a:rPr lang="en-GB" sz="1867" dirty="0" err="1">
                <a:solidFill>
                  <a:srgbClr val="000000"/>
                </a:solidFill>
                <a:latin typeface="Arial"/>
              </a:rPr>
              <a:t>facilita</a:t>
            </a:r>
            <a:r>
              <a:rPr lang="en-GB" sz="1867" dirty="0">
                <a:solidFill>
                  <a:srgbClr val="000000"/>
                </a:solidFill>
                <a:latin typeface="Arial"/>
              </a:rPr>
              <a:t> un </a:t>
            </a:r>
            <a:r>
              <a:rPr lang="en-GB" sz="1867" dirty="0" err="1">
                <a:solidFill>
                  <a:srgbClr val="000000"/>
                </a:solidFill>
                <a:latin typeface="Arial"/>
              </a:rPr>
              <a:t>listado</a:t>
            </a:r>
            <a:r>
              <a:rPr lang="en-GB" sz="1867" dirty="0">
                <a:solidFill>
                  <a:srgbClr val="000000"/>
                </a:solidFill>
                <a:latin typeface="Arial"/>
              </a:rPr>
              <a:t> de </a:t>
            </a:r>
            <a:r>
              <a:rPr lang="en-GB" sz="1867" dirty="0" err="1">
                <a:solidFill>
                  <a:srgbClr val="000000"/>
                </a:solidFill>
                <a:latin typeface="Arial"/>
              </a:rPr>
              <a:t>clientes</a:t>
            </a:r>
            <a:r>
              <a:rPr lang="en-GB" sz="1867" dirty="0">
                <a:solidFill>
                  <a:srgbClr val="000000"/>
                </a:solidFill>
                <a:latin typeface="Arial"/>
              </a:rPr>
              <a:t> </a:t>
            </a:r>
            <a:r>
              <a:rPr lang="en-GB" sz="1867" dirty="0" err="1">
                <a:solidFill>
                  <a:srgbClr val="000000"/>
                </a:solidFill>
                <a:latin typeface="Arial"/>
              </a:rPr>
              <a:t>potenciales</a:t>
            </a:r>
            <a:r>
              <a:rPr lang="en-GB" sz="1867" dirty="0">
                <a:solidFill>
                  <a:srgbClr val="000000"/>
                </a:solidFill>
                <a:latin typeface="Arial"/>
              </a:rPr>
              <a:t> a </a:t>
            </a:r>
            <a:r>
              <a:rPr lang="en-GB" sz="1867" dirty="0" err="1">
                <a:solidFill>
                  <a:srgbClr val="000000"/>
                </a:solidFill>
                <a:latin typeface="Arial"/>
              </a:rPr>
              <a:t>prospectar</a:t>
            </a:r>
            <a:r>
              <a:rPr lang="en-GB" sz="1867" dirty="0">
                <a:solidFill>
                  <a:srgbClr val="000000"/>
                </a:solidFill>
                <a:latin typeface="Arial"/>
              </a:rPr>
              <a:t>. Las </a:t>
            </a:r>
            <a:r>
              <a:rPr lang="en-GB" sz="1867" dirty="0" err="1">
                <a:solidFill>
                  <a:srgbClr val="000000"/>
                </a:solidFill>
                <a:latin typeface="Arial"/>
              </a:rPr>
              <a:t>tareas</a:t>
            </a:r>
            <a:r>
              <a:rPr lang="en-GB" sz="1867" dirty="0">
                <a:solidFill>
                  <a:srgbClr val="000000"/>
                </a:solidFill>
                <a:latin typeface="Arial"/>
              </a:rPr>
              <a:t> de </a:t>
            </a:r>
            <a:r>
              <a:rPr lang="en-GB" sz="1867" dirty="0" err="1">
                <a:solidFill>
                  <a:srgbClr val="000000"/>
                </a:solidFill>
                <a:latin typeface="Arial"/>
              </a:rPr>
              <a:t>preventa</a:t>
            </a:r>
            <a:r>
              <a:rPr lang="en-GB" sz="1867" dirty="0">
                <a:solidFill>
                  <a:srgbClr val="000000"/>
                </a:solidFill>
                <a:latin typeface="Arial"/>
              </a:rPr>
              <a:t>, </a:t>
            </a:r>
            <a:r>
              <a:rPr lang="en-GB" sz="1867" dirty="0" err="1">
                <a:solidFill>
                  <a:srgbClr val="000000"/>
                </a:solidFill>
                <a:latin typeface="Arial"/>
              </a:rPr>
              <a:t>contacto</a:t>
            </a:r>
            <a:r>
              <a:rPr lang="en-GB" sz="1867" dirty="0">
                <a:solidFill>
                  <a:srgbClr val="000000"/>
                </a:solidFill>
                <a:latin typeface="Arial"/>
              </a:rPr>
              <a:t> y </a:t>
            </a:r>
            <a:r>
              <a:rPr lang="en-GB" sz="1867" dirty="0" err="1">
                <a:solidFill>
                  <a:srgbClr val="000000"/>
                </a:solidFill>
                <a:latin typeface="Arial"/>
              </a:rPr>
              <a:t>comercialización</a:t>
            </a:r>
            <a:r>
              <a:rPr lang="en-GB" sz="1867" dirty="0">
                <a:solidFill>
                  <a:srgbClr val="000000"/>
                </a:solidFill>
                <a:latin typeface="Arial"/>
              </a:rPr>
              <a:t>, </a:t>
            </a:r>
            <a:r>
              <a:rPr lang="en-GB" sz="1867" dirty="0" err="1">
                <a:solidFill>
                  <a:srgbClr val="000000"/>
                </a:solidFill>
                <a:latin typeface="Arial"/>
              </a:rPr>
              <a:t>recaen</a:t>
            </a:r>
            <a:r>
              <a:rPr lang="en-GB" sz="1867" dirty="0">
                <a:solidFill>
                  <a:srgbClr val="000000"/>
                </a:solidFill>
                <a:latin typeface="Arial"/>
              </a:rPr>
              <a:t> </a:t>
            </a:r>
            <a:r>
              <a:rPr lang="en-GB" sz="1867" dirty="0" err="1">
                <a:solidFill>
                  <a:srgbClr val="000000"/>
                </a:solidFill>
                <a:latin typeface="Arial"/>
              </a:rPr>
              <a:t>sobre</a:t>
            </a:r>
            <a:r>
              <a:rPr lang="en-GB" sz="1867" dirty="0">
                <a:solidFill>
                  <a:srgbClr val="000000"/>
                </a:solidFill>
                <a:latin typeface="Arial"/>
              </a:rPr>
              <a:t> la ETF.</a:t>
            </a:r>
            <a:endParaRPr lang="en-GB" sz="1867" b="1" dirty="0">
              <a:solidFill>
                <a:srgbClr val="F0AA00"/>
              </a:solidFill>
              <a:latin typeface="Arial"/>
            </a:endParaRPr>
          </a:p>
        </p:txBody>
      </p:sp>
      <p:pic>
        <p:nvPicPr>
          <p:cNvPr id="7" name="Gráfico 6" descr="Lista de comprobación RTL">
            <a:extLst>
              <a:ext uri="{FF2B5EF4-FFF2-40B4-BE49-F238E27FC236}">
                <a16:creationId xmlns:a16="http://schemas.microsoft.com/office/drawing/2014/main" id="{228900B7-693F-45CF-BC10-557773184C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5089" y="2121898"/>
            <a:ext cx="917948" cy="917948"/>
          </a:xfrm>
          <a:prstGeom prst="rect">
            <a:avLst/>
          </a:prstGeom>
        </p:spPr>
      </p:pic>
      <p:pic>
        <p:nvPicPr>
          <p:cNvPr id="8" name="Gráfico 7" descr="Conexiones">
            <a:extLst>
              <a:ext uri="{FF2B5EF4-FFF2-40B4-BE49-F238E27FC236}">
                <a16:creationId xmlns:a16="http://schemas.microsoft.com/office/drawing/2014/main" id="{2E0F74E1-B1D4-465D-A9DC-48A6D79AD33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8409" y="4128736"/>
            <a:ext cx="974627" cy="974627"/>
          </a:xfrm>
          <a:prstGeom prst="rect">
            <a:avLst/>
          </a:prstGeom>
        </p:spPr>
      </p:pic>
      <p:sp>
        <p:nvSpPr>
          <p:cNvPr id="9" name="Forma en L 8">
            <a:extLst>
              <a:ext uri="{FF2B5EF4-FFF2-40B4-BE49-F238E27FC236}">
                <a16:creationId xmlns:a16="http://schemas.microsoft.com/office/drawing/2014/main" id="{D31BBAF0-8D46-4AF2-8ED5-9826BA227D15}"/>
              </a:ext>
            </a:extLst>
          </p:cNvPr>
          <p:cNvSpPr/>
          <p:nvPr/>
        </p:nvSpPr>
        <p:spPr>
          <a:xfrm rot="13500000">
            <a:off x="4144696" y="2347596"/>
            <a:ext cx="410933" cy="428971"/>
          </a:xfrm>
          <a:prstGeom prst="corner">
            <a:avLst>
              <a:gd name="adj1" fmla="val 35001"/>
              <a:gd name="adj2" fmla="val 3285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en-GB" sz="2400" dirty="0">
              <a:solidFill>
                <a:srgbClr val="FFFFFF"/>
              </a:solidFill>
              <a:latin typeface="Arial"/>
            </a:endParaRPr>
          </a:p>
        </p:txBody>
      </p:sp>
      <p:sp>
        <p:nvSpPr>
          <p:cNvPr id="10" name="Forma en L 9">
            <a:extLst>
              <a:ext uri="{FF2B5EF4-FFF2-40B4-BE49-F238E27FC236}">
                <a16:creationId xmlns:a16="http://schemas.microsoft.com/office/drawing/2014/main" id="{805C60CA-DF21-44E9-8369-525EA1C626BB}"/>
              </a:ext>
            </a:extLst>
          </p:cNvPr>
          <p:cNvSpPr/>
          <p:nvPr/>
        </p:nvSpPr>
        <p:spPr>
          <a:xfrm rot="13500000">
            <a:off x="4144695" y="4401564"/>
            <a:ext cx="410933" cy="428971"/>
          </a:xfrm>
          <a:prstGeom prst="corner">
            <a:avLst>
              <a:gd name="adj1" fmla="val 35001"/>
              <a:gd name="adj2" fmla="val 3285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en-GB" sz="2400" dirty="0">
              <a:solidFill>
                <a:srgbClr val="FFFFFF"/>
              </a:solidFill>
              <a:latin typeface="Arial"/>
            </a:endParaRPr>
          </a:p>
        </p:txBody>
      </p:sp>
      <p:sp>
        <p:nvSpPr>
          <p:cNvPr id="2" name="Rectángulo 1">
            <a:extLst>
              <a:ext uri="{FF2B5EF4-FFF2-40B4-BE49-F238E27FC236}">
                <a16:creationId xmlns:a16="http://schemas.microsoft.com/office/drawing/2014/main" id="{6F4CEED2-1E47-E747-A7B9-38B5CA5F2AC3}"/>
              </a:ext>
            </a:extLst>
          </p:cNvPr>
          <p:cNvSpPr/>
          <p:nvPr/>
        </p:nvSpPr>
        <p:spPr>
          <a:xfrm>
            <a:off x="4931719" y="1695165"/>
            <a:ext cx="6667157" cy="1733836"/>
          </a:xfrm>
          <a:prstGeom prst="rect">
            <a:avLst/>
          </a:prstGeom>
          <a:noFill/>
          <a:ln>
            <a:solidFill>
              <a:schemeClr val="accent3"/>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519430"/>
            <a:endParaRPr lang="es-ES" sz="2000">
              <a:solidFill>
                <a:srgbClr val="000000"/>
              </a:solidFill>
              <a:latin typeface="Arial"/>
            </a:endParaRPr>
          </a:p>
        </p:txBody>
      </p:sp>
      <p:sp>
        <p:nvSpPr>
          <p:cNvPr id="12" name="Rectángulo 11">
            <a:extLst>
              <a:ext uri="{FF2B5EF4-FFF2-40B4-BE49-F238E27FC236}">
                <a16:creationId xmlns:a16="http://schemas.microsoft.com/office/drawing/2014/main" id="{A0375A89-F9E4-114C-9D76-F80C6DEE7902}"/>
              </a:ext>
            </a:extLst>
          </p:cNvPr>
          <p:cNvSpPr/>
          <p:nvPr/>
        </p:nvSpPr>
        <p:spPr>
          <a:xfrm>
            <a:off x="4931719" y="3749133"/>
            <a:ext cx="6667157" cy="1733836"/>
          </a:xfrm>
          <a:prstGeom prst="rect">
            <a:avLst/>
          </a:prstGeom>
          <a:noFill/>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519430"/>
            <a:endParaRPr lang="es-ES" sz="2000">
              <a:solidFill>
                <a:srgbClr val="000000"/>
              </a:solidFill>
              <a:latin typeface="Arial"/>
            </a:endParaRPr>
          </a:p>
        </p:txBody>
      </p:sp>
      <p:sp>
        <p:nvSpPr>
          <p:cNvPr id="16" name="11 Título">
            <a:extLst>
              <a:ext uri="{FF2B5EF4-FFF2-40B4-BE49-F238E27FC236}">
                <a16:creationId xmlns:a16="http://schemas.microsoft.com/office/drawing/2014/main" id="{0A7AD18E-85F1-45C4-A13A-9D407639D86A}"/>
              </a:ext>
            </a:extLst>
          </p:cNvPr>
          <p:cNvSpPr txBox="1">
            <a:spLocks/>
          </p:cNvSpPr>
          <p:nvPr/>
        </p:nvSpPr>
        <p:spPr>
          <a:xfrm>
            <a:off x="785801" y="260539"/>
            <a:ext cx="3629788"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Modelo de prescripción</a:t>
            </a:r>
          </a:p>
        </p:txBody>
      </p:sp>
      <p:sp>
        <p:nvSpPr>
          <p:cNvPr id="17" name="Marcador de título 1">
            <a:extLst>
              <a:ext uri="{FF2B5EF4-FFF2-40B4-BE49-F238E27FC236}">
                <a16:creationId xmlns:a16="http://schemas.microsoft.com/office/drawing/2014/main" id="{A13E07E7-DA71-48AF-A413-3B1CACD1F5B8}"/>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410335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4" name="Conector recto 123">
            <a:extLst>
              <a:ext uri="{FF2B5EF4-FFF2-40B4-BE49-F238E27FC236}">
                <a16:creationId xmlns:a16="http://schemas.microsoft.com/office/drawing/2014/main" id="{C332912E-74A1-9640-9A57-971E6C78D238}"/>
              </a:ext>
            </a:extLst>
          </p:cNvPr>
          <p:cNvCxnSpPr>
            <a:cxnSpLocks/>
            <a:endCxn id="118" idx="6"/>
          </p:cNvCxnSpPr>
          <p:nvPr/>
        </p:nvCxnSpPr>
        <p:spPr>
          <a:xfrm>
            <a:off x="805089" y="6140993"/>
            <a:ext cx="5281569" cy="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123" name="Conector recto 122">
            <a:extLst>
              <a:ext uri="{FF2B5EF4-FFF2-40B4-BE49-F238E27FC236}">
                <a16:creationId xmlns:a16="http://schemas.microsoft.com/office/drawing/2014/main" id="{E34B8FD1-F13C-A840-92EA-0932ACF86FB9}"/>
              </a:ext>
            </a:extLst>
          </p:cNvPr>
          <p:cNvCxnSpPr>
            <a:cxnSpLocks/>
            <a:endCxn id="121" idx="6"/>
          </p:cNvCxnSpPr>
          <p:nvPr/>
        </p:nvCxnSpPr>
        <p:spPr>
          <a:xfrm flipV="1">
            <a:off x="805089" y="5147572"/>
            <a:ext cx="9139775" cy="11229"/>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121" name="Elipse 120">
            <a:extLst>
              <a:ext uri="{FF2B5EF4-FFF2-40B4-BE49-F238E27FC236}">
                <a16:creationId xmlns:a16="http://schemas.microsoft.com/office/drawing/2014/main" id="{021908A7-5D3E-8C40-82F5-55E7AB213BFA}"/>
              </a:ext>
            </a:extLst>
          </p:cNvPr>
          <p:cNvSpPr/>
          <p:nvPr/>
        </p:nvSpPr>
        <p:spPr>
          <a:xfrm>
            <a:off x="9070545" y="4710413"/>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118" name="Elipse 117">
            <a:extLst>
              <a:ext uri="{FF2B5EF4-FFF2-40B4-BE49-F238E27FC236}">
                <a16:creationId xmlns:a16="http://schemas.microsoft.com/office/drawing/2014/main" id="{CD151432-15BE-D946-91C1-E25DD3972F4F}"/>
              </a:ext>
            </a:extLst>
          </p:cNvPr>
          <p:cNvSpPr/>
          <p:nvPr/>
        </p:nvSpPr>
        <p:spPr>
          <a:xfrm>
            <a:off x="5212339" y="5703834"/>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119" name="Elipse 118">
            <a:extLst>
              <a:ext uri="{FF2B5EF4-FFF2-40B4-BE49-F238E27FC236}">
                <a16:creationId xmlns:a16="http://schemas.microsoft.com/office/drawing/2014/main" id="{15D70FF5-D7B8-B849-BC9B-C48618B33BEA}"/>
              </a:ext>
            </a:extLst>
          </p:cNvPr>
          <p:cNvSpPr/>
          <p:nvPr/>
        </p:nvSpPr>
        <p:spPr>
          <a:xfrm>
            <a:off x="5205902" y="4710413"/>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117" name="Elipse 116">
            <a:extLst>
              <a:ext uri="{FF2B5EF4-FFF2-40B4-BE49-F238E27FC236}">
                <a16:creationId xmlns:a16="http://schemas.microsoft.com/office/drawing/2014/main" id="{CCE4EEF0-10C8-DF45-88CC-1F69D6B141BE}"/>
              </a:ext>
            </a:extLst>
          </p:cNvPr>
          <p:cNvSpPr/>
          <p:nvPr/>
        </p:nvSpPr>
        <p:spPr>
          <a:xfrm>
            <a:off x="1341259" y="5703834"/>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116" name="Elipse 115">
            <a:extLst>
              <a:ext uri="{FF2B5EF4-FFF2-40B4-BE49-F238E27FC236}">
                <a16:creationId xmlns:a16="http://schemas.microsoft.com/office/drawing/2014/main" id="{40B7F35D-231C-2046-B0C1-B0303F3D03F6}"/>
              </a:ext>
            </a:extLst>
          </p:cNvPr>
          <p:cNvSpPr/>
          <p:nvPr/>
        </p:nvSpPr>
        <p:spPr>
          <a:xfrm>
            <a:off x="1341259" y="4710413"/>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cxnSp>
        <p:nvCxnSpPr>
          <p:cNvPr id="113" name="Conector recto 112">
            <a:extLst>
              <a:ext uri="{FF2B5EF4-FFF2-40B4-BE49-F238E27FC236}">
                <a16:creationId xmlns:a16="http://schemas.microsoft.com/office/drawing/2014/main" id="{8F2FA454-5E77-4CE7-8054-47D189C61E7C}"/>
              </a:ext>
            </a:extLst>
          </p:cNvPr>
          <p:cNvCxnSpPr>
            <a:cxnSpLocks/>
          </p:cNvCxnSpPr>
          <p:nvPr/>
        </p:nvCxnSpPr>
        <p:spPr>
          <a:xfrm flipH="1">
            <a:off x="8408096" y="1339883"/>
            <a:ext cx="42523" cy="3251197"/>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82" name="Conector recto 81">
            <a:extLst>
              <a:ext uri="{FF2B5EF4-FFF2-40B4-BE49-F238E27FC236}">
                <a16:creationId xmlns:a16="http://schemas.microsoft.com/office/drawing/2014/main" id="{B0A2F31D-B7B0-4124-9F1D-3F7307B09E01}"/>
              </a:ext>
            </a:extLst>
          </p:cNvPr>
          <p:cNvCxnSpPr>
            <a:cxnSpLocks/>
          </p:cNvCxnSpPr>
          <p:nvPr/>
        </p:nvCxnSpPr>
        <p:spPr>
          <a:xfrm flipH="1">
            <a:off x="2786950" y="1359971"/>
            <a:ext cx="43433" cy="3231109"/>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20" name="Rectángulo 19">
            <a:extLst>
              <a:ext uri="{FF2B5EF4-FFF2-40B4-BE49-F238E27FC236}">
                <a16:creationId xmlns:a16="http://schemas.microsoft.com/office/drawing/2014/main" id="{B968B0EF-4622-44B4-B1D5-6F8976302087}"/>
              </a:ext>
            </a:extLst>
          </p:cNvPr>
          <p:cNvSpPr/>
          <p:nvPr/>
        </p:nvSpPr>
        <p:spPr>
          <a:xfrm>
            <a:off x="3246637" y="1834838"/>
            <a:ext cx="1935425" cy="543867"/>
          </a:xfrm>
          <a:prstGeom prst="rect">
            <a:avLst/>
          </a:prstGeom>
        </p:spPr>
        <p:txBody>
          <a:bodyPr wrap="square">
            <a:spAutoFit/>
          </a:bodyPr>
          <a:lstStyle/>
          <a:p>
            <a:pPr defTabSz="914189"/>
            <a:r>
              <a:rPr lang="es-ES" sz="1467" b="1" dirty="0">
                <a:solidFill>
                  <a:srgbClr val="637A7C"/>
                </a:solidFill>
                <a:latin typeface="Century Gothic" panose="020B0502020202020204" pitchFamily="34" charset="0"/>
                <a:cs typeface="Arial" panose="020B0604020202020204" pitchFamily="34" charset="0"/>
              </a:rPr>
              <a:t>Prescripción  Cualificada</a:t>
            </a:r>
          </a:p>
        </p:txBody>
      </p:sp>
      <p:sp>
        <p:nvSpPr>
          <p:cNvPr id="29" name="Rectángulo 28">
            <a:extLst>
              <a:ext uri="{FF2B5EF4-FFF2-40B4-BE49-F238E27FC236}">
                <a16:creationId xmlns:a16="http://schemas.microsoft.com/office/drawing/2014/main" id="{75AC0A57-0387-41CB-B717-2D3FBC22F975}"/>
              </a:ext>
            </a:extLst>
          </p:cNvPr>
          <p:cNvSpPr/>
          <p:nvPr/>
        </p:nvSpPr>
        <p:spPr>
          <a:xfrm>
            <a:off x="3235004" y="2965971"/>
            <a:ext cx="1558440" cy="318100"/>
          </a:xfrm>
          <a:prstGeom prst="rect">
            <a:avLst/>
          </a:prstGeom>
        </p:spPr>
        <p:txBody>
          <a:bodyPr wrap="none">
            <a:spAutoFit/>
          </a:bodyPr>
          <a:lstStyle/>
          <a:p>
            <a:pPr defTabSz="914189"/>
            <a:r>
              <a:rPr lang="es-ES" sz="1467" b="1" dirty="0">
                <a:solidFill>
                  <a:srgbClr val="637A7C"/>
                </a:solidFill>
                <a:latin typeface="Century Gothic" panose="020B0502020202020204" pitchFamily="34" charset="0"/>
                <a:cs typeface="Arial" panose="020B0604020202020204" pitchFamily="34" charset="0"/>
              </a:rPr>
              <a:t>Comercial PSG</a:t>
            </a:r>
            <a:endParaRPr lang="es-ES" sz="1467" dirty="0">
              <a:solidFill>
                <a:srgbClr val="637A7C"/>
              </a:solidFill>
              <a:latin typeface="Century Gothic" panose="020B0502020202020204" pitchFamily="34" charset="0"/>
              <a:cs typeface="Arial" panose="020B0604020202020204" pitchFamily="34" charset="0"/>
            </a:endParaRPr>
          </a:p>
        </p:txBody>
      </p:sp>
      <p:sp>
        <p:nvSpPr>
          <p:cNvPr id="33" name="Rectángulo 32">
            <a:extLst>
              <a:ext uri="{FF2B5EF4-FFF2-40B4-BE49-F238E27FC236}">
                <a16:creationId xmlns:a16="http://schemas.microsoft.com/office/drawing/2014/main" id="{8DB3E548-4180-4A8B-8670-FB3125291E4E}"/>
              </a:ext>
            </a:extLst>
          </p:cNvPr>
          <p:cNvSpPr/>
          <p:nvPr/>
        </p:nvSpPr>
        <p:spPr>
          <a:xfrm>
            <a:off x="6177103" y="4881915"/>
            <a:ext cx="2428733" cy="523220"/>
          </a:xfrm>
          <a:prstGeom prst="rect">
            <a:avLst/>
          </a:prstGeom>
          <a:solidFill>
            <a:schemeClr val="bg2"/>
          </a:solidFill>
        </p:spPr>
        <p:txBody>
          <a:bodyPr wrap="square">
            <a:spAutoFit/>
          </a:bodyPr>
          <a:lstStyle/>
          <a:p>
            <a:pPr defTabSz="914189"/>
            <a:r>
              <a:rPr lang="es-ES" sz="1400" b="1" dirty="0">
                <a:solidFill>
                  <a:srgbClr val="000000"/>
                </a:solidFill>
                <a:latin typeface="Century Gothic" panose="020B0502020202020204" pitchFamily="34" charset="0"/>
                <a:cs typeface="Arial" panose="020B0604020202020204" pitchFamily="34" charset="0"/>
              </a:rPr>
              <a:t>Visita Técnica y Auditoría</a:t>
            </a:r>
          </a:p>
          <a:p>
            <a:pPr defTabSz="914189"/>
            <a:r>
              <a:rPr lang="es-ES" sz="1400" b="1" dirty="0">
                <a:solidFill>
                  <a:srgbClr val="000000"/>
                </a:solidFill>
                <a:latin typeface="Century Gothic" panose="020B0502020202020204" pitchFamily="34" charset="0"/>
                <a:cs typeface="Arial" panose="020B0604020202020204" pitchFamily="34" charset="0"/>
              </a:rPr>
              <a:t>de Seguridad.</a:t>
            </a:r>
            <a:endParaRPr lang="es-ES" sz="1400" dirty="0">
              <a:solidFill>
                <a:srgbClr val="000000"/>
              </a:solidFill>
              <a:latin typeface="Century Gothic" panose="020B0502020202020204" pitchFamily="34" charset="0"/>
              <a:cs typeface="Arial" panose="020B0604020202020204" pitchFamily="34" charset="0"/>
            </a:endParaRPr>
          </a:p>
        </p:txBody>
      </p:sp>
      <p:sp>
        <p:nvSpPr>
          <p:cNvPr id="55" name="Elipse 54">
            <a:extLst>
              <a:ext uri="{FF2B5EF4-FFF2-40B4-BE49-F238E27FC236}">
                <a16:creationId xmlns:a16="http://schemas.microsoft.com/office/drawing/2014/main" id="{2227F22D-DBC2-4E1D-B2DC-E93CF7DD2CAF}"/>
              </a:ext>
            </a:extLst>
          </p:cNvPr>
          <p:cNvSpPr/>
          <p:nvPr/>
        </p:nvSpPr>
        <p:spPr>
          <a:xfrm>
            <a:off x="2379837" y="1702875"/>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56" name="Elipse 55">
            <a:extLst>
              <a:ext uri="{FF2B5EF4-FFF2-40B4-BE49-F238E27FC236}">
                <a16:creationId xmlns:a16="http://schemas.microsoft.com/office/drawing/2014/main" id="{769EDE60-C288-4BC5-AA70-4532E55CAF2D}"/>
              </a:ext>
            </a:extLst>
          </p:cNvPr>
          <p:cNvSpPr/>
          <p:nvPr/>
        </p:nvSpPr>
        <p:spPr>
          <a:xfrm>
            <a:off x="2379837" y="2700987"/>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63" name="Rectángulo 62">
            <a:extLst>
              <a:ext uri="{FF2B5EF4-FFF2-40B4-BE49-F238E27FC236}">
                <a16:creationId xmlns:a16="http://schemas.microsoft.com/office/drawing/2014/main" id="{EB158A14-5E3D-4B04-B821-7457C7B97CD1}"/>
              </a:ext>
            </a:extLst>
          </p:cNvPr>
          <p:cNvSpPr/>
          <p:nvPr/>
        </p:nvSpPr>
        <p:spPr>
          <a:xfrm>
            <a:off x="8906838" y="1878240"/>
            <a:ext cx="936475" cy="318100"/>
          </a:xfrm>
          <a:prstGeom prst="rect">
            <a:avLst/>
          </a:prstGeom>
        </p:spPr>
        <p:txBody>
          <a:bodyPr wrap="none">
            <a:spAutoFit/>
          </a:bodyPr>
          <a:lstStyle/>
          <a:p>
            <a:pPr defTabSz="914189"/>
            <a:r>
              <a:rPr lang="es-ES" sz="1467" b="1" dirty="0">
                <a:solidFill>
                  <a:srgbClr val="F3813C"/>
                </a:solidFill>
                <a:latin typeface="Century Gothic" panose="020B0502020202020204" pitchFamily="34" charset="0"/>
                <a:cs typeface="Arial" panose="020B0604020202020204" pitchFamily="34" charset="0"/>
              </a:rPr>
              <a:t>Referido</a:t>
            </a:r>
          </a:p>
        </p:txBody>
      </p:sp>
      <p:sp>
        <p:nvSpPr>
          <p:cNvPr id="65" name="Rectángulo 64">
            <a:extLst>
              <a:ext uri="{FF2B5EF4-FFF2-40B4-BE49-F238E27FC236}">
                <a16:creationId xmlns:a16="http://schemas.microsoft.com/office/drawing/2014/main" id="{59B14733-9C69-4C74-B33A-A4E4E04A9DA3}"/>
              </a:ext>
            </a:extLst>
          </p:cNvPr>
          <p:cNvSpPr/>
          <p:nvPr/>
        </p:nvSpPr>
        <p:spPr>
          <a:xfrm>
            <a:off x="8906837" y="2894999"/>
            <a:ext cx="1404552" cy="318100"/>
          </a:xfrm>
          <a:prstGeom prst="rect">
            <a:avLst/>
          </a:prstGeom>
        </p:spPr>
        <p:txBody>
          <a:bodyPr wrap="none">
            <a:spAutoFit/>
          </a:bodyPr>
          <a:lstStyle/>
          <a:p>
            <a:pPr defTabSz="914189"/>
            <a:r>
              <a:rPr lang="es-ES" sz="1467" b="1" dirty="0">
                <a:solidFill>
                  <a:srgbClr val="F3813C"/>
                </a:solidFill>
                <a:latin typeface="Century Gothic" panose="020B0502020202020204" pitchFamily="34" charset="0"/>
                <a:cs typeface="Arial" panose="020B0604020202020204" pitchFamily="34" charset="0"/>
              </a:rPr>
              <a:t>Preventa PSG</a:t>
            </a:r>
            <a:endParaRPr lang="es-ES" sz="1467" dirty="0">
              <a:solidFill>
                <a:srgbClr val="F3813C"/>
              </a:solidFill>
              <a:latin typeface="Century Gothic" panose="020B0502020202020204" pitchFamily="34" charset="0"/>
              <a:cs typeface="Arial" panose="020B0604020202020204" pitchFamily="34" charset="0"/>
            </a:endParaRPr>
          </a:p>
        </p:txBody>
      </p:sp>
      <p:sp>
        <p:nvSpPr>
          <p:cNvPr id="78" name="Elipse 77">
            <a:extLst>
              <a:ext uri="{FF2B5EF4-FFF2-40B4-BE49-F238E27FC236}">
                <a16:creationId xmlns:a16="http://schemas.microsoft.com/office/drawing/2014/main" id="{45BFBC35-F4E5-4E3D-8FED-799B6D0D6FB3}"/>
              </a:ext>
            </a:extLst>
          </p:cNvPr>
          <p:cNvSpPr/>
          <p:nvPr/>
        </p:nvSpPr>
        <p:spPr>
          <a:xfrm>
            <a:off x="8004845" y="1653562"/>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79" name="Elipse 78">
            <a:extLst>
              <a:ext uri="{FF2B5EF4-FFF2-40B4-BE49-F238E27FC236}">
                <a16:creationId xmlns:a16="http://schemas.microsoft.com/office/drawing/2014/main" id="{A87411D8-845A-4EF7-8253-70BD40EBA2D8}"/>
              </a:ext>
            </a:extLst>
          </p:cNvPr>
          <p:cNvSpPr/>
          <p:nvPr/>
        </p:nvSpPr>
        <p:spPr>
          <a:xfrm>
            <a:off x="8004845" y="2641741"/>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sp>
        <p:nvSpPr>
          <p:cNvPr id="64" name="Rectángulo 63">
            <a:extLst>
              <a:ext uri="{FF2B5EF4-FFF2-40B4-BE49-F238E27FC236}">
                <a16:creationId xmlns:a16="http://schemas.microsoft.com/office/drawing/2014/main" id="{68EE0060-C26A-4260-A31B-4D726F0442C0}"/>
              </a:ext>
            </a:extLst>
          </p:cNvPr>
          <p:cNvSpPr/>
          <p:nvPr/>
        </p:nvSpPr>
        <p:spPr>
          <a:xfrm>
            <a:off x="9943743" y="4994766"/>
            <a:ext cx="1946367" cy="307777"/>
          </a:xfrm>
          <a:prstGeom prst="rect">
            <a:avLst/>
          </a:prstGeom>
        </p:spPr>
        <p:txBody>
          <a:bodyPr wrap="none">
            <a:spAutoFit/>
          </a:bodyPr>
          <a:lstStyle/>
          <a:p>
            <a:pPr defTabSz="914189"/>
            <a:r>
              <a:rPr lang="es-ES" sz="1400" b="1" dirty="0">
                <a:solidFill>
                  <a:srgbClr val="000000"/>
                </a:solidFill>
                <a:latin typeface="Century Gothic" panose="020B0502020202020204" pitchFamily="34" charset="0"/>
                <a:cs typeface="Arial" panose="020B0604020202020204" pitchFamily="34" charset="0"/>
              </a:rPr>
              <a:t>Contrato Cliente-ETF</a:t>
            </a:r>
            <a:endParaRPr lang="es-ES" sz="1400" dirty="0">
              <a:solidFill>
                <a:srgbClr val="000000"/>
              </a:solidFill>
              <a:latin typeface="Century Gothic" panose="020B0502020202020204" pitchFamily="34" charset="0"/>
              <a:cs typeface="Arial" panose="020B0604020202020204" pitchFamily="34" charset="0"/>
            </a:endParaRPr>
          </a:p>
        </p:txBody>
      </p:sp>
      <p:sp>
        <p:nvSpPr>
          <p:cNvPr id="70" name="Rectángulo 69">
            <a:extLst>
              <a:ext uri="{FF2B5EF4-FFF2-40B4-BE49-F238E27FC236}">
                <a16:creationId xmlns:a16="http://schemas.microsoft.com/office/drawing/2014/main" id="{B8BD276F-027D-49F4-8916-B08500DFEC96}"/>
              </a:ext>
            </a:extLst>
          </p:cNvPr>
          <p:cNvSpPr/>
          <p:nvPr/>
        </p:nvSpPr>
        <p:spPr>
          <a:xfrm>
            <a:off x="8906837" y="3877582"/>
            <a:ext cx="1558440" cy="318100"/>
          </a:xfrm>
          <a:prstGeom prst="rect">
            <a:avLst/>
          </a:prstGeom>
        </p:spPr>
        <p:txBody>
          <a:bodyPr wrap="none">
            <a:spAutoFit/>
          </a:bodyPr>
          <a:lstStyle/>
          <a:p>
            <a:pPr defTabSz="914189"/>
            <a:r>
              <a:rPr lang="es-ES" sz="1467" b="1" dirty="0">
                <a:solidFill>
                  <a:srgbClr val="F3813C"/>
                </a:solidFill>
                <a:latin typeface="Century Gothic" panose="020B0502020202020204" pitchFamily="34" charset="0"/>
                <a:cs typeface="Arial" panose="020B0604020202020204" pitchFamily="34" charset="0"/>
              </a:rPr>
              <a:t>Comercial PSG</a:t>
            </a:r>
            <a:endParaRPr lang="es-ES" sz="1467" dirty="0">
              <a:solidFill>
                <a:srgbClr val="F3813C"/>
              </a:solidFill>
              <a:latin typeface="Century Gothic" panose="020B0502020202020204" pitchFamily="34" charset="0"/>
              <a:cs typeface="Arial" panose="020B0604020202020204" pitchFamily="34" charset="0"/>
            </a:endParaRPr>
          </a:p>
        </p:txBody>
      </p:sp>
      <p:sp>
        <p:nvSpPr>
          <p:cNvPr id="73" name="Rectángulo 72">
            <a:extLst>
              <a:ext uri="{FF2B5EF4-FFF2-40B4-BE49-F238E27FC236}">
                <a16:creationId xmlns:a16="http://schemas.microsoft.com/office/drawing/2014/main" id="{60CB6DC6-FD00-4299-8830-2F0E093743EE}"/>
              </a:ext>
            </a:extLst>
          </p:cNvPr>
          <p:cNvSpPr/>
          <p:nvPr/>
        </p:nvSpPr>
        <p:spPr>
          <a:xfrm>
            <a:off x="2252608" y="4976153"/>
            <a:ext cx="1210588" cy="307777"/>
          </a:xfrm>
          <a:prstGeom prst="rect">
            <a:avLst/>
          </a:prstGeom>
          <a:solidFill>
            <a:schemeClr val="bg2"/>
          </a:solidFill>
        </p:spPr>
        <p:txBody>
          <a:bodyPr wrap="none">
            <a:spAutoFit/>
          </a:bodyPr>
          <a:lstStyle/>
          <a:p>
            <a:pPr defTabSz="914189"/>
            <a:r>
              <a:rPr lang="es-ES" sz="1400" b="1" dirty="0">
                <a:solidFill>
                  <a:srgbClr val="000000"/>
                </a:solidFill>
                <a:latin typeface="Century Gothic" panose="020B0502020202020204" pitchFamily="34" charset="0"/>
                <a:cs typeface="Arial" panose="020B0604020202020204" pitchFamily="34" charset="0"/>
              </a:rPr>
              <a:t>Cash </a:t>
            </a:r>
            <a:r>
              <a:rPr lang="es-ES" sz="1400" b="1" dirty="0" err="1">
                <a:solidFill>
                  <a:srgbClr val="000000"/>
                </a:solidFill>
                <a:latin typeface="Century Gothic" panose="020B0502020202020204" pitchFamily="34" charset="0"/>
                <a:cs typeface="Arial" panose="020B0604020202020204" pitchFamily="34" charset="0"/>
              </a:rPr>
              <a:t>Today</a:t>
            </a:r>
            <a:endParaRPr lang="es-ES" sz="1400" dirty="0">
              <a:solidFill>
                <a:srgbClr val="000000"/>
              </a:solidFill>
              <a:latin typeface="Century Gothic" panose="020B0502020202020204" pitchFamily="34" charset="0"/>
              <a:cs typeface="Arial" panose="020B0604020202020204" pitchFamily="34" charset="0"/>
            </a:endParaRPr>
          </a:p>
        </p:txBody>
      </p:sp>
      <p:sp>
        <p:nvSpPr>
          <p:cNvPr id="74" name="Rectángulo 73">
            <a:extLst>
              <a:ext uri="{FF2B5EF4-FFF2-40B4-BE49-F238E27FC236}">
                <a16:creationId xmlns:a16="http://schemas.microsoft.com/office/drawing/2014/main" id="{5496EE7E-C132-488C-82CE-3C5D07221753}"/>
              </a:ext>
            </a:extLst>
          </p:cNvPr>
          <p:cNvSpPr/>
          <p:nvPr/>
        </p:nvSpPr>
        <p:spPr>
          <a:xfrm>
            <a:off x="2252609" y="5962068"/>
            <a:ext cx="1875835" cy="307777"/>
          </a:xfrm>
          <a:prstGeom prst="rect">
            <a:avLst/>
          </a:prstGeom>
          <a:solidFill>
            <a:schemeClr val="bg2"/>
          </a:solidFill>
        </p:spPr>
        <p:txBody>
          <a:bodyPr wrap="none">
            <a:spAutoFit/>
          </a:bodyPr>
          <a:lstStyle/>
          <a:p>
            <a:pPr defTabSz="914189"/>
            <a:r>
              <a:rPr lang="es-ES" sz="1400" b="1" dirty="0">
                <a:solidFill>
                  <a:srgbClr val="000000"/>
                </a:solidFill>
                <a:latin typeface="Century Gothic" panose="020B0502020202020204" pitchFamily="34" charset="0"/>
                <a:cs typeface="Arial" panose="020B0604020202020204" pitchFamily="34" charset="0"/>
              </a:rPr>
              <a:t>Servicio Tradicional</a:t>
            </a:r>
            <a:endParaRPr lang="es-ES" sz="1400" dirty="0">
              <a:solidFill>
                <a:srgbClr val="000000"/>
              </a:solidFill>
              <a:latin typeface="Century Gothic" panose="020B0502020202020204" pitchFamily="34" charset="0"/>
              <a:cs typeface="Arial" panose="020B0604020202020204" pitchFamily="34" charset="0"/>
            </a:endParaRPr>
          </a:p>
        </p:txBody>
      </p:sp>
      <p:cxnSp>
        <p:nvCxnSpPr>
          <p:cNvPr id="81" name="Conector recto 80">
            <a:extLst>
              <a:ext uri="{FF2B5EF4-FFF2-40B4-BE49-F238E27FC236}">
                <a16:creationId xmlns:a16="http://schemas.microsoft.com/office/drawing/2014/main" id="{EC8EF34E-D7E6-4256-A2E0-5233C37DE4ED}"/>
              </a:ext>
            </a:extLst>
          </p:cNvPr>
          <p:cNvCxnSpPr>
            <a:cxnSpLocks/>
          </p:cNvCxnSpPr>
          <p:nvPr/>
        </p:nvCxnSpPr>
        <p:spPr>
          <a:xfrm flipV="1">
            <a:off x="2823231" y="1339883"/>
            <a:ext cx="5627388" cy="20088"/>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86" name="Elipse 85">
            <a:extLst>
              <a:ext uri="{FF2B5EF4-FFF2-40B4-BE49-F238E27FC236}">
                <a16:creationId xmlns:a16="http://schemas.microsoft.com/office/drawing/2014/main" id="{C6DE210B-D882-4627-B9EC-5CF0FBD5BD23}"/>
              </a:ext>
            </a:extLst>
          </p:cNvPr>
          <p:cNvSpPr/>
          <p:nvPr/>
        </p:nvSpPr>
        <p:spPr>
          <a:xfrm>
            <a:off x="8004845" y="3626171"/>
            <a:ext cx="874319" cy="874319"/>
          </a:xfrm>
          <a:prstGeom prst="ellipse">
            <a:avLst/>
          </a:prstGeom>
          <a:solidFill>
            <a:sysClr val="window" lastClr="FFFFFF"/>
          </a:solidFill>
          <a:ln w="12700" cap="flat" cmpd="sng" algn="ctr">
            <a:solidFill>
              <a:srgbClr val="FFD423"/>
            </a:solidFill>
            <a:prstDash val="solid"/>
            <a:miter lim="800000"/>
          </a:ln>
          <a:effectLst/>
        </p:spPr>
        <p:txBody>
          <a:bodyPr rtlCol="0" anchor="ctr"/>
          <a:lstStyle/>
          <a:p>
            <a:pPr algn="ctr" defTabSz="914189">
              <a:defRPr/>
            </a:pPr>
            <a:r>
              <a:rPr lang="es-ES" kern="0" dirty="0">
                <a:solidFill>
                  <a:prstClr val="white"/>
                </a:solidFill>
                <a:latin typeface="Calibri" panose="020F0502020204030204"/>
              </a:rPr>
              <a:t> </a:t>
            </a:r>
          </a:p>
        </p:txBody>
      </p:sp>
      <p:grpSp>
        <p:nvGrpSpPr>
          <p:cNvPr id="6" name="Grupo 5">
            <a:extLst>
              <a:ext uri="{FF2B5EF4-FFF2-40B4-BE49-F238E27FC236}">
                <a16:creationId xmlns:a16="http://schemas.microsoft.com/office/drawing/2014/main" id="{FACBCCF9-553A-9D4B-BD67-3C37FE05E1BC}"/>
              </a:ext>
            </a:extLst>
          </p:cNvPr>
          <p:cNvGrpSpPr/>
          <p:nvPr/>
        </p:nvGrpSpPr>
        <p:grpSpPr>
          <a:xfrm>
            <a:off x="2539494" y="1855380"/>
            <a:ext cx="562725" cy="519541"/>
            <a:chOff x="3706420" y="2432858"/>
            <a:chExt cx="645107" cy="595602"/>
          </a:xfrm>
        </p:grpSpPr>
        <p:pic>
          <p:nvPicPr>
            <p:cNvPr id="2" name="Imagen 1">
              <a:extLst>
                <a:ext uri="{FF2B5EF4-FFF2-40B4-BE49-F238E27FC236}">
                  <a16:creationId xmlns:a16="http://schemas.microsoft.com/office/drawing/2014/main" id="{3232DADB-475A-154D-92B2-0B31CDD1E11F}"/>
                </a:ext>
              </a:extLst>
            </p:cNvPr>
            <p:cNvPicPr>
              <a:picLocks noChangeAspect="1"/>
            </p:cNvPicPr>
            <p:nvPr/>
          </p:nvPicPr>
          <p:blipFill>
            <a:blip r:embed="rId3">
              <a:duotone>
                <a:schemeClr val="accent2">
                  <a:shade val="45000"/>
                  <a:satMod val="135000"/>
                </a:schemeClr>
                <a:prstClr val="white"/>
              </a:duotone>
            </a:blip>
            <a:stretch>
              <a:fillRect/>
            </a:stretch>
          </p:blipFill>
          <p:spPr>
            <a:xfrm>
              <a:off x="3990103" y="2432858"/>
              <a:ext cx="361424" cy="374567"/>
            </a:xfrm>
            <a:prstGeom prst="rect">
              <a:avLst/>
            </a:prstGeom>
          </p:spPr>
        </p:pic>
        <p:pic>
          <p:nvPicPr>
            <p:cNvPr id="3" name="Imagen 2">
              <a:extLst>
                <a:ext uri="{FF2B5EF4-FFF2-40B4-BE49-F238E27FC236}">
                  <a16:creationId xmlns:a16="http://schemas.microsoft.com/office/drawing/2014/main" id="{22AEED2C-94F4-664E-A9B9-2DB006693C9A}"/>
                </a:ext>
              </a:extLst>
            </p:cNvPr>
            <p:cNvPicPr>
              <a:picLocks noChangeAspect="1"/>
            </p:cNvPicPr>
            <p:nvPr/>
          </p:nvPicPr>
          <p:blipFill>
            <a:blip r:embed="rId4">
              <a:duotone>
                <a:schemeClr val="accent2">
                  <a:shade val="45000"/>
                  <a:satMod val="135000"/>
                </a:schemeClr>
                <a:prstClr val="white"/>
              </a:duotone>
            </a:blip>
            <a:stretch>
              <a:fillRect/>
            </a:stretch>
          </p:blipFill>
          <p:spPr>
            <a:xfrm>
              <a:off x="3706420" y="2570226"/>
              <a:ext cx="361424" cy="458234"/>
            </a:xfrm>
            <a:prstGeom prst="rect">
              <a:avLst/>
            </a:prstGeom>
          </p:spPr>
        </p:pic>
        <p:pic>
          <p:nvPicPr>
            <p:cNvPr id="4" name="Imagen 3">
              <a:extLst>
                <a:ext uri="{FF2B5EF4-FFF2-40B4-BE49-F238E27FC236}">
                  <a16:creationId xmlns:a16="http://schemas.microsoft.com/office/drawing/2014/main" id="{B4A14772-3CF6-F643-A6E5-F4ED82D1DBD9}"/>
                </a:ext>
              </a:extLst>
            </p:cNvPr>
            <p:cNvPicPr>
              <a:picLocks noChangeAspect="1"/>
            </p:cNvPicPr>
            <p:nvPr/>
          </p:nvPicPr>
          <p:blipFill>
            <a:blip r:embed="rId5">
              <a:duotone>
                <a:schemeClr val="accent2">
                  <a:shade val="45000"/>
                  <a:satMod val="135000"/>
                </a:schemeClr>
                <a:prstClr val="white"/>
              </a:duotone>
            </a:blip>
            <a:stretch>
              <a:fillRect/>
            </a:stretch>
          </p:blipFill>
          <p:spPr>
            <a:xfrm>
              <a:off x="4104931" y="2841614"/>
              <a:ext cx="142723" cy="111007"/>
            </a:xfrm>
            <a:prstGeom prst="rect">
              <a:avLst/>
            </a:prstGeom>
          </p:spPr>
        </p:pic>
      </p:grpSp>
      <p:pic>
        <p:nvPicPr>
          <p:cNvPr id="7" name="Imagen 6">
            <a:extLst>
              <a:ext uri="{FF2B5EF4-FFF2-40B4-BE49-F238E27FC236}">
                <a16:creationId xmlns:a16="http://schemas.microsoft.com/office/drawing/2014/main" id="{ACCB0C4E-4BCB-184A-8E14-034A0B4C7611}"/>
              </a:ext>
            </a:extLst>
          </p:cNvPr>
          <p:cNvPicPr>
            <a:picLocks noChangeAspect="1"/>
          </p:cNvPicPr>
          <p:nvPr/>
        </p:nvPicPr>
        <p:blipFill>
          <a:blip r:embed="rId6">
            <a:duotone>
              <a:schemeClr val="accent2">
                <a:shade val="45000"/>
                <a:satMod val="135000"/>
              </a:schemeClr>
              <a:prstClr val="white"/>
            </a:duotone>
          </a:blip>
          <a:stretch>
            <a:fillRect/>
          </a:stretch>
        </p:blipFill>
        <p:spPr>
          <a:xfrm>
            <a:off x="2564069" y="2877019"/>
            <a:ext cx="484608" cy="502231"/>
          </a:xfrm>
          <a:prstGeom prst="rect">
            <a:avLst/>
          </a:prstGeom>
        </p:spPr>
      </p:pic>
      <p:grpSp>
        <p:nvGrpSpPr>
          <p:cNvPr id="10" name="Grupo 9">
            <a:extLst>
              <a:ext uri="{FF2B5EF4-FFF2-40B4-BE49-F238E27FC236}">
                <a16:creationId xmlns:a16="http://schemas.microsoft.com/office/drawing/2014/main" id="{9C225FF9-6974-0E4B-8D66-071D757550D5}"/>
              </a:ext>
            </a:extLst>
          </p:cNvPr>
          <p:cNvGrpSpPr/>
          <p:nvPr/>
        </p:nvGrpSpPr>
        <p:grpSpPr>
          <a:xfrm>
            <a:off x="8160640" y="1799960"/>
            <a:ext cx="562725" cy="519541"/>
            <a:chOff x="6152424" y="1349970"/>
            <a:chExt cx="422044" cy="389656"/>
          </a:xfrm>
        </p:grpSpPr>
        <p:pic>
          <p:nvPicPr>
            <p:cNvPr id="69" name="Imagen 68">
              <a:extLst>
                <a:ext uri="{FF2B5EF4-FFF2-40B4-BE49-F238E27FC236}">
                  <a16:creationId xmlns:a16="http://schemas.microsoft.com/office/drawing/2014/main" id="{A0FB9324-7BE3-6944-B118-7D7143345C5B}"/>
                </a:ext>
              </a:extLst>
            </p:cNvPr>
            <p:cNvPicPr>
              <a:picLocks noChangeAspect="1"/>
            </p:cNvPicPr>
            <p:nvPr/>
          </p:nvPicPr>
          <p:blipFill>
            <a:blip r:embed="rId3">
              <a:duotone>
                <a:schemeClr val="accent4">
                  <a:shade val="45000"/>
                  <a:satMod val="135000"/>
                </a:schemeClr>
                <a:prstClr val="white"/>
              </a:duotone>
              <a:lum bright="10000" contrast="20000"/>
            </a:blip>
            <a:stretch>
              <a:fillRect/>
            </a:stretch>
          </p:blipFill>
          <p:spPr>
            <a:xfrm>
              <a:off x="6338016" y="1349970"/>
              <a:ext cx="236452" cy="245050"/>
            </a:xfrm>
            <a:prstGeom prst="rect">
              <a:avLst/>
            </a:prstGeom>
          </p:spPr>
        </p:pic>
        <p:pic>
          <p:nvPicPr>
            <p:cNvPr id="75" name="Imagen 74">
              <a:extLst>
                <a:ext uri="{FF2B5EF4-FFF2-40B4-BE49-F238E27FC236}">
                  <a16:creationId xmlns:a16="http://schemas.microsoft.com/office/drawing/2014/main" id="{176BF60A-675E-6B40-855E-34D35A1AADBE}"/>
                </a:ext>
              </a:extLst>
            </p:cNvPr>
            <p:cNvPicPr>
              <a:picLocks noChangeAspect="1"/>
            </p:cNvPicPr>
            <p:nvPr/>
          </p:nvPicPr>
          <p:blipFill>
            <a:blip r:embed="rId4">
              <a:duotone>
                <a:schemeClr val="accent4">
                  <a:shade val="45000"/>
                  <a:satMod val="135000"/>
                </a:schemeClr>
                <a:prstClr val="white"/>
              </a:duotone>
              <a:lum bright="10000" contrast="20000"/>
            </a:blip>
            <a:stretch>
              <a:fillRect/>
            </a:stretch>
          </p:blipFill>
          <p:spPr>
            <a:xfrm>
              <a:off x="6152424" y="1439839"/>
              <a:ext cx="236452" cy="299787"/>
            </a:xfrm>
            <a:prstGeom prst="rect">
              <a:avLst/>
            </a:prstGeom>
          </p:spPr>
        </p:pic>
        <p:pic>
          <p:nvPicPr>
            <p:cNvPr id="76" name="Imagen 75">
              <a:extLst>
                <a:ext uri="{FF2B5EF4-FFF2-40B4-BE49-F238E27FC236}">
                  <a16:creationId xmlns:a16="http://schemas.microsoft.com/office/drawing/2014/main" id="{19B91295-7C21-8E41-A308-C12BC7B9FED0}"/>
                </a:ext>
              </a:extLst>
            </p:cNvPr>
            <p:cNvPicPr>
              <a:picLocks noChangeAspect="1"/>
            </p:cNvPicPr>
            <p:nvPr/>
          </p:nvPicPr>
          <p:blipFill>
            <a:blip r:embed="rId5">
              <a:duotone>
                <a:schemeClr val="accent4">
                  <a:shade val="45000"/>
                  <a:satMod val="135000"/>
                </a:schemeClr>
                <a:prstClr val="white"/>
              </a:duotone>
              <a:lum bright="10000" contrast="20000"/>
            </a:blip>
            <a:stretch>
              <a:fillRect/>
            </a:stretch>
          </p:blipFill>
          <p:spPr>
            <a:xfrm>
              <a:off x="6413139" y="1617387"/>
              <a:ext cx="93373" cy="72623"/>
            </a:xfrm>
            <a:prstGeom prst="rect">
              <a:avLst/>
            </a:prstGeom>
          </p:spPr>
        </p:pic>
      </p:grpSp>
      <p:pic>
        <p:nvPicPr>
          <p:cNvPr id="77" name="Imagen 76">
            <a:extLst>
              <a:ext uri="{FF2B5EF4-FFF2-40B4-BE49-F238E27FC236}">
                <a16:creationId xmlns:a16="http://schemas.microsoft.com/office/drawing/2014/main" id="{1FB1470C-C38F-864E-86CE-18A00C86CFDA}"/>
              </a:ext>
            </a:extLst>
          </p:cNvPr>
          <p:cNvPicPr>
            <a:picLocks noChangeAspect="1"/>
          </p:cNvPicPr>
          <p:nvPr/>
        </p:nvPicPr>
        <p:blipFill>
          <a:blip r:embed="rId6">
            <a:duotone>
              <a:schemeClr val="accent4">
                <a:shade val="45000"/>
                <a:satMod val="135000"/>
              </a:schemeClr>
              <a:prstClr val="white"/>
            </a:duotone>
            <a:lum bright="10000" contrast="20000"/>
          </a:blip>
          <a:stretch>
            <a:fillRect/>
          </a:stretch>
        </p:blipFill>
        <p:spPr>
          <a:xfrm>
            <a:off x="8199699" y="2832685"/>
            <a:ext cx="484608" cy="502231"/>
          </a:xfrm>
          <a:prstGeom prst="rect">
            <a:avLst/>
          </a:prstGeom>
        </p:spPr>
      </p:pic>
      <p:pic>
        <p:nvPicPr>
          <p:cNvPr id="94" name="Imagen 93">
            <a:extLst>
              <a:ext uri="{FF2B5EF4-FFF2-40B4-BE49-F238E27FC236}">
                <a16:creationId xmlns:a16="http://schemas.microsoft.com/office/drawing/2014/main" id="{5882904F-84F9-DF47-8BC7-8A78D559D92C}"/>
              </a:ext>
            </a:extLst>
          </p:cNvPr>
          <p:cNvPicPr>
            <a:picLocks noChangeAspect="1"/>
          </p:cNvPicPr>
          <p:nvPr/>
        </p:nvPicPr>
        <p:blipFill>
          <a:blip r:embed="rId6">
            <a:duotone>
              <a:schemeClr val="accent4">
                <a:shade val="45000"/>
                <a:satMod val="135000"/>
              </a:schemeClr>
              <a:prstClr val="white"/>
            </a:duotone>
            <a:lum bright="10000" contrast="20000"/>
          </a:blip>
          <a:stretch>
            <a:fillRect/>
          </a:stretch>
        </p:blipFill>
        <p:spPr>
          <a:xfrm>
            <a:off x="8199699" y="3808045"/>
            <a:ext cx="484608" cy="502231"/>
          </a:xfrm>
          <a:prstGeom prst="rect">
            <a:avLst/>
          </a:prstGeom>
        </p:spPr>
      </p:pic>
      <p:pic>
        <p:nvPicPr>
          <p:cNvPr id="22" name="Imagen 21">
            <a:extLst>
              <a:ext uri="{FF2B5EF4-FFF2-40B4-BE49-F238E27FC236}">
                <a16:creationId xmlns:a16="http://schemas.microsoft.com/office/drawing/2014/main" id="{110A5947-E532-6E48-BEDF-2B27F9BB8D26}"/>
              </a:ext>
            </a:extLst>
          </p:cNvPr>
          <p:cNvPicPr>
            <a:picLocks noChangeAspect="1"/>
          </p:cNvPicPr>
          <p:nvPr/>
        </p:nvPicPr>
        <p:blipFill>
          <a:blip r:embed="rId7">
            <a:biLevel thresh="75000"/>
          </a:blip>
          <a:stretch>
            <a:fillRect/>
          </a:stretch>
        </p:blipFill>
        <p:spPr>
          <a:xfrm>
            <a:off x="1529379" y="4736204"/>
            <a:ext cx="491332" cy="622939"/>
          </a:xfrm>
          <a:prstGeom prst="rect">
            <a:avLst/>
          </a:prstGeom>
        </p:spPr>
      </p:pic>
      <p:pic>
        <p:nvPicPr>
          <p:cNvPr id="23" name="Imagen 22">
            <a:extLst>
              <a:ext uri="{FF2B5EF4-FFF2-40B4-BE49-F238E27FC236}">
                <a16:creationId xmlns:a16="http://schemas.microsoft.com/office/drawing/2014/main" id="{353C3A9C-C7F2-0841-B3A4-CFE70D402D2F}"/>
              </a:ext>
            </a:extLst>
          </p:cNvPr>
          <p:cNvPicPr>
            <a:picLocks noChangeAspect="1"/>
          </p:cNvPicPr>
          <p:nvPr/>
        </p:nvPicPr>
        <p:blipFill>
          <a:blip r:embed="rId8">
            <a:biLevel thresh="75000"/>
          </a:blip>
          <a:stretch>
            <a:fillRect/>
          </a:stretch>
        </p:blipFill>
        <p:spPr>
          <a:xfrm>
            <a:off x="5354986" y="4910462"/>
            <a:ext cx="588873" cy="449685"/>
          </a:xfrm>
          <a:prstGeom prst="rect">
            <a:avLst/>
          </a:prstGeom>
        </p:spPr>
      </p:pic>
      <p:pic>
        <p:nvPicPr>
          <p:cNvPr id="24" name="Imagen 23">
            <a:extLst>
              <a:ext uri="{FF2B5EF4-FFF2-40B4-BE49-F238E27FC236}">
                <a16:creationId xmlns:a16="http://schemas.microsoft.com/office/drawing/2014/main" id="{90C55500-95AD-1D41-AE70-30887B2EC74E}"/>
              </a:ext>
            </a:extLst>
          </p:cNvPr>
          <p:cNvPicPr>
            <a:picLocks noChangeAspect="1"/>
          </p:cNvPicPr>
          <p:nvPr/>
        </p:nvPicPr>
        <p:blipFill>
          <a:blip r:embed="rId9">
            <a:biLevel thresh="75000"/>
          </a:blip>
          <a:stretch>
            <a:fillRect/>
          </a:stretch>
        </p:blipFill>
        <p:spPr>
          <a:xfrm>
            <a:off x="9270919" y="4898048"/>
            <a:ext cx="594327" cy="500485"/>
          </a:xfrm>
          <a:prstGeom prst="rect">
            <a:avLst/>
          </a:prstGeom>
        </p:spPr>
      </p:pic>
      <p:pic>
        <p:nvPicPr>
          <p:cNvPr id="25" name="Imagen 24">
            <a:extLst>
              <a:ext uri="{FF2B5EF4-FFF2-40B4-BE49-F238E27FC236}">
                <a16:creationId xmlns:a16="http://schemas.microsoft.com/office/drawing/2014/main" id="{765FE369-1AE6-3649-97B2-B2D93182185F}"/>
              </a:ext>
            </a:extLst>
          </p:cNvPr>
          <p:cNvPicPr>
            <a:picLocks noChangeAspect="1"/>
          </p:cNvPicPr>
          <p:nvPr/>
        </p:nvPicPr>
        <p:blipFill>
          <a:blip r:embed="rId10"/>
          <a:stretch>
            <a:fillRect/>
          </a:stretch>
        </p:blipFill>
        <p:spPr>
          <a:xfrm>
            <a:off x="1451681" y="5947177"/>
            <a:ext cx="673516" cy="412800"/>
          </a:xfrm>
          <a:prstGeom prst="rect">
            <a:avLst/>
          </a:prstGeom>
        </p:spPr>
      </p:pic>
      <p:sp>
        <p:nvSpPr>
          <p:cNvPr id="26" name="CuadroTexto 25">
            <a:extLst>
              <a:ext uri="{FF2B5EF4-FFF2-40B4-BE49-F238E27FC236}">
                <a16:creationId xmlns:a16="http://schemas.microsoft.com/office/drawing/2014/main" id="{74697736-32F2-A64D-8235-4DCC306DAEB8}"/>
              </a:ext>
            </a:extLst>
          </p:cNvPr>
          <p:cNvSpPr txBox="1"/>
          <p:nvPr/>
        </p:nvSpPr>
        <p:spPr>
          <a:xfrm>
            <a:off x="940290" y="4650578"/>
            <a:ext cx="413896" cy="584775"/>
          </a:xfrm>
          <a:prstGeom prst="rect">
            <a:avLst/>
          </a:prstGeom>
          <a:noFill/>
        </p:spPr>
        <p:txBody>
          <a:bodyPr wrap="none" rtlCol="0">
            <a:spAutoFit/>
          </a:bodyPr>
          <a:lstStyle/>
          <a:p>
            <a:pPr defTabSz="519430"/>
            <a:r>
              <a:rPr lang="es-ES" sz="3200" b="1" dirty="0">
                <a:solidFill>
                  <a:srgbClr val="FFD300"/>
                </a:solidFill>
                <a:latin typeface="Century Gothic"/>
              </a:rPr>
              <a:t>1</a:t>
            </a:r>
          </a:p>
        </p:txBody>
      </p:sp>
      <p:sp>
        <p:nvSpPr>
          <p:cNvPr id="103" name="Rectángulo 102">
            <a:extLst>
              <a:ext uri="{FF2B5EF4-FFF2-40B4-BE49-F238E27FC236}">
                <a16:creationId xmlns:a16="http://schemas.microsoft.com/office/drawing/2014/main" id="{49BC08D7-4878-874D-9F8D-30E19A604693}"/>
              </a:ext>
            </a:extLst>
          </p:cNvPr>
          <p:cNvSpPr/>
          <p:nvPr/>
        </p:nvSpPr>
        <p:spPr>
          <a:xfrm>
            <a:off x="6177103" y="5980681"/>
            <a:ext cx="1946367" cy="307777"/>
          </a:xfrm>
          <a:prstGeom prst="rect">
            <a:avLst/>
          </a:prstGeom>
          <a:solidFill>
            <a:schemeClr val="bg2"/>
          </a:solidFill>
        </p:spPr>
        <p:txBody>
          <a:bodyPr wrap="none">
            <a:spAutoFit/>
          </a:bodyPr>
          <a:lstStyle/>
          <a:p>
            <a:pPr defTabSz="914189"/>
            <a:r>
              <a:rPr lang="es-ES" sz="1400" b="1" dirty="0">
                <a:solidFill>
                  <a:srgbClr val="000000"/>
                </a:solidFill>
                <a:latin typeface="Century Gothic" panose="020B0502020202020204" pitchFamily="34" charset="0"/>
                <a:cs typeface="Arial" panose="020B0604020202020204" pitchFamily="34" charset="0"/>
              </a:rPr>
              <a:t>Contrato Cliente-ETF</a:t>
            </a:r>
            <a:endParaRPr lang="es-ES" sz="1400" dirty="0">
              <a:solidFill>
                <a:srgbClr val="000000"/>
              </a:solidFill>
              <a:latin typeface="Century Gothic" panose="020B0502020202020204" pitchFamily="34" charset="0"/>
              <a:cs typeface="Arial" panose="020B0604020202020204" pitchFamily="34" charset="0"/>
            </a:endParaRPr>
          </a:p>
        </p:txBody>
      </p:sp>
      <p:pic>
        <p:nvPicPr>
          <p:cNvPr id="114" name="Imagen 113">
            <a:extLst>
              <a:ext uri="{FF2B5EF4-FFF2-40B4-BE49-F238E27FC236}">
                <a16:creationId xmlns:a16="http://schemas.microsoft.com/office/drawing/2014/main" id="{E71235B5-967E-F24C-BD2E-E33F625BF79A}"/>
              </a:ext>
            </a:extLst>
          </p:cNvPr>
          <p:cNvPicPr>
            <a:picLocks noChangeAspect="1"/>
          </p:cNvPicPr>
          <p:nvPr/>
        </p:nvPicPr>
        <p:blipFill>
          <a:blip r:embed="rId9">
            <a:biLevel thresh="75000"/>
          </a:blip>
          <a:stretch>
            <a:fillRect/>
          </a:stretch>
        </p:blipFill>
        <p:spPr>
          <a:xfrm>
            <a:off x="5402257" y="5881142"/>
            <a:ext cx="594327" cy="500485"/>
          </a:xfrm>
          <a:prstGeom prst="rect">
            <a:avLst/>
          </a:prstGeom>
        </p:spPr>
      </p:pic>
      <p:cxnSp>
        <p:nvCxnSpPr>
          <p:cNvPr id="115" name="Conector recto 114">
            <a:extLst>
              <a:ext uri="{FF2B5EF4-FFF2-40B4-BE49-F238E27FC236}">
                <a16:creationId xmlns:a16="http://schemas.microsoft.com/office/drawing/2014/main" id="{B75F0C28-E980-A246-BF49-A869F6F63D31}"/>
              </a:ext>
            </a:extLst>
          </p:cNvPr>
          <p:cNvCxnSpPr>
            <a:cxnSpLocks/>
          </p:cNvCxnSpPr>
          <p:nvPr/>
        </p:nvCxnSpPr>
        <p:spPr>
          <a:xfrm>
            <a:off x="805088" y="4591080"/>
            <a:ext cx="7600373" cy="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cxnSp>
        <p:nvCxnSpPr>
          <p:cNvPr id="122" name="Conector recto 121">
            <a:extLst>
              <a:ext uri="{FF2B5EF4-FFF2-40B4-BE49-F238E27FC236}">
                <a16:creationId xmlns:a16="http://schemas.microsoft.com/office/drawing/2014/main" id="{5B988DB7-B3F8-DC4B-932B-2A4D668E07E5}"/>
              </a:ext>
            </a:extLst>
          </p:cNvPr>
          <p:cNvCxnSpPr>
            <a:cxnSpLocks/>
          </p:cNvCxnSpPr>
          <p:nvPr/>
        </p:nvCxnSpPr>
        <p:spPr>
          <a:xfrm flipH="1">
            <a:off x="814823" y="4591081"/>
            <a:ext cx="472" cy="1562497"/>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125" name="CuadroTexto 124">
            <a:extLst>
              <a:ext uri="{FF2B5EF4-FFF2-40B4-BE49-F238E27FC236}">
                <a16:creationId xmlns:a16="http://schemas.microsoft.com/office/drawing/2014/main" id="{8DAB98E7-6765-DD4A-9BE4-FF7090D35138}"/>
              </a:ext>
            </a:extLst>
          </p:cNvPr>
          <p:cNvSpPr txBox="1"/>
          <p:nvPr/>
        </p:nvSpPr>
        <p:spPr>
          <a:xfrm>
            <a:off x="940290" y="5630719"/>
            <a:ext cx="413896" cy="584775"/>
          </a:xfrm>
          <a:prstGeom prst="rect">
            <a:avLst/>
          </a:prstGeom>
          <a:noFill/>
        </p:spPr>
        <p:txBody>
          <a:bodyPr wrap="none" rtlCol="0">
            <a:spAutoFit/>
          </a:bodyPr>
          <a:lstStyle/>
          <a:p>
            <a:pPr defTabSz="519430"/>
            <a:r>
              <a:rPr lang="es-ES" sz="3200" b="1" dirty="0">
                <a:solidFill>
                  <a:srgbClr val="FFD300"/>
                </a:solidFill>
                <a:latin typeface="Century Gothic"/>
              </a:rPr>
              <a:t>1</a:t>
            </a:r>
          </a:p>
        </p:txBody>
      </p:sp>
      <p:sp>
        <p:nvSpPr>
          <p:cNvPr id="126" name="CuadroTexto 125">
            <a:extLst>
              <a:ext uri="{FF2B5EF4-FFF2-40B4-BE49-F238E27FC236}">
                <a16:creationId xmlns:a16="http://schemas.microsoft.com/office/drawing/2014/main" id="{9A95FBF9-BC74-A84A-A17D-78DF70A8BF07}"/>
              </a:ext>
            </a:extLst>
          </p:cNvPr>
          <p:cNvSpPr txBox="1"/>
          <p:nvPr/>
        </p:nvSpPr>
        <p:spPr>
          <a:xfrm>
            <a:off x="4848902" y="4650578"/>
            <a:ext cx="413896" cy="584775"/>
          </a:xfrm>
          <a:prstGeom prst="rect">
            <a:avLst/>
          </a:prstGeom>
          <a:noFill/>
        </p:spPr>
        <p:txBody>
          <a:bodyPr wrap="none" rtlCol="0">
            <a:spAutoFit/>
          </a:bodyPr>
          <a:lstStyle/>
          <a:p>
            <a:pPr defTabSz="519430"/>
            <a:r>
              <a:rPr lang="es-ES" sz="3200" b="1" dirty="0">
                <a:solidFill>
                  <a:srgbClr val="FFD300"/>
                </a:solidFill>
                <a:latin typeface="Century Gothic"/>
              </a:rPr>
              <a:t>2</a:t>
            </a:r>
          </a:p>
        </p:txBody>
      </p:sp>
      <p:sp>
        <p:nvSpPr>
          <p:cNvPr id="127" name="CuadroTexto 126">
            <a:extLst>
              <a:ext uri="{FF2B5EF4-FFF2-40B4-BE49-F238E27FC236}">
                <a16:creationId xmlns:a16="http://schemas.microsoft.com/office/drawing/2014/main" id="{DAB9D2EB-D5D8-C749-9D4B-3A649ED2FF63}"/>
              </a:ext>
            </a:extLst>
          </p:cNvPr>
          <p:cNvSpPr txBox="1"/>
          <p:nvPr/>
        </p:nvSpPr>
        <p:spPr>
          <a:xfrm>
            <a:off x="4848902" y="5630719"/>
            <a:ext cx="413896" cy="584775"/>
          </a:xfrm>
          <a:prstGeom prst="rect">
            <a:avLst/>
          </a:prstGeom>
          <a:noFill/>
        </p:spPr>
        <p:txBody>
          <a:bodyPr wrap="none" rtlCol="0">
            <a:spAutoFit/>
          </a:bodyPr>
          <a:lstStyle/>
          <a:p>
            <a:pPr defTabSz="519430"/>
            <a:r>
              <a:rPr lang="es-ES" sz="3200" b="1" dirty="0">
                <a:solidFill>
                  <a:srgbClr val="FFD300"/>
                </a:solidFill>
                <a:latin typeface="Century Gothic"/>
              </a:rPr>
              <a:t>2</a:t>
            </a:r>
          </a:p>
        </p:txBody>
      </p:sp>
      <p:sp>
        <p:nvSpPr>
          <p:cNvPr id="128" name="CuadroTexto 127">
            <a:extLst>
              <a:ext uri="{FF2B5EF4-FFF2-40B4-BE49-F238E27FC236}">
                <a16:creationId xmlns:a16="http://schemas.microsoft.com/office/drawing/2014/main" id="{C9E0D325-19F3-9541-8CA8-B4BAB233EED7}"/>
              </a:ext>
            </a:extLst>
          </p:cNvPr>
          <p:cNvSpPr txBox="1"/>
          <p:nvPr/>
        </p:nvSpPr>
        <p:spPr>
          <a:xfrm>
            <a:off x="8697751" y="4650578"/>
            <a:ext cx="413896" cy="584775"/>
          </a:xfrm>
          <a:prstGeom prst="rect">
            <a:avLst/>
          </a:prstGeom>
          <a:noFill/>
        </p:spPr>
        <p:txBody>
          <a:bodyPr wrap="none" rtlCol="0">
            <a:spAutoFit/>
          </a:bodyPr>
          <a:lstStyle/>
          <a:p>
            <a:pPr defTabSz="519430"/>
            <a:r>
              <a:rPr lang="es-ES" sz="3200" b="1" dirty="0">
                <a:solidFill>
                  <a:srgbClr val="FFD300"/>
                </a:solidFill>
                <a:latin typeface="Century Gothic"/>
              </a:rPr>
              <a:t>3</a:t>
            </a:r>
          </a:p>
        </p:txBody>
      </p:sp>
      <p:sp>
        <p:nvSpPr>
          <p:cNvPr id="52" name="Marcador de título 1">
            <a:extLst>
              <a:ext uri="{FF2B5EF4-FFF2-40B4-BE49-F238E27FC236}">
                <a16:creationId xmlns:a16="http://schemas.microsoft.com/office/drawing/2014/main" id="{A8DBF46E-EBE7-4C98-848B-66B2D7B7E78F}"/>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
        <p:nvSpPr>
          <p:cNvPr id="57" name="11 Título">
            <a:extLst>
              <a:ext uri="{FF2B5EF4-FFF2-40B4-BE49-F238E27FC236}">
                <a16:creationId xmlns:a16="http://schemas.microsoft.com/office/drawing/2014/main" id="{A9AC400A-D372-4AFB-9186-4ECAAD16E948}"/>
              </a:ext>
            </a:extLst>
          </p:cNvPr>
          <p:cNvSpPr txBox="1">
            <a:spLocks/>
          </p:cNvSpPr>
          <p:nvPr/>
        </p:nvSpPr>
        <p:spPr>
          <a:xfrm>
            <a:off x="785801" y="260539"/>
            <a:ext cx="3629788"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Modelo de prescripción</a:t>
            </a:r>
          </a:p>
        </p:txBody>
      </p:sp>
      <p:pic>
        <p:nvPicPr>
          <p:cNvPr id="5" name="Imagen 4">
            <a:extLst>
              <a:ext uri="{FF2B5EF4-FFF2-40B4-BE49-F238E27FC236}">
                <a16:creationId xmlns:a16="http://schemas.microsoft.com/office/drawing/2014/main" id="{B8B5775F-5722-A557-C8C9-24D66CDD5FF9}"/>
              </a:ext>
            </a:extLst>
          </p:cNvPr>
          <p:cNvPicPr>
            <a:picLocks noChangeAspect="1"/>
          </p:cNvPicPr>
          <p:nvPr/>
        </p:nvPicPr>
        <p:blipFill>
          <a:blip r:embed="rId11">
            <a:lum bright="-40000" contrast="-40000"/>
          </a:blip>
          <a:stretch>
            <a:fillRect/>
          </a:stretch>
        </p:blipFill>
        <p:spPr>
          <a:xfrm>
            <a:off x="5316126" y="702872"/>
            <a:ext cx="641598" cy="554602"/>
          </a:xfrm>
          <a:prstGeom prst="rect">
            <a:avLst/>
          </a:prstGeom>
        </p:spPr>
      </p:pic>
    </p:spTree>
    <p:extLst>
      <p:ext uri="{BB962C8B-B14F-4D97-AF65-F5344CB8AC3E}">
        <p14:creationId xmlns:p14="http://schemas.microsoft.com/office/powerpoint/2010/main" val="4165425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ector recto 2">
            <a:extLst>
              <a:ext uri="{FF2B5EF4-FFF2-40B4-BE49-F238E27FC236}">
                <a16:creationId xmlns:a16="http://schemas.microsoft.com/office/drawing/2014/main" id="{7DB157E9-9DEA-644E-B310-F09087EA6A59}"/>
              </a:ext>
            </a:extLst>
          </p:cNvPr>
          <p:cNvCxnSpPr>
            <a:endCxn id="21" idx="0"/>
          </p:cNvCxnSpPr>
          <p:nvPr/>
        </p:nvCxnSpPr>
        <p:spPr>
          <a:xfrm>
            <a:off x="2223376" y="3884706"/>
            <a:ext cx="21" cy="1107661"/>
          </a:xfrm>
          <a:prstGeom prst="line">
            <a:avLst/>
          </a:prstGeom>
          <a:ln w="57150">
            <a:solidFill>
              <a:schemeClr val="accent4"/>
            </a:solidFill>
          </a:ln>
        </p:spPr>
        <p:style>
          <a:lnRef idx="1">
            <a:schemeClr val="dk1"/>
          </a:lnRef>
          <a:fillRef idx="0">
            <a:schemeClr val="dk1"/>
          </a:fillRef>
          <a:effectRef idx="0">
            <a:schemeClr val="dk1"/>
          </a:effectRef>
          <a:fontRef idx="minor">
            <a:schemeClr val="tx1"/>
          </a:fontRef>
        </p:style>
      </p:cxnSp>
      <p:sp>
        <p:nvSpPr>
          <p:cNvPr id="51" name="Rectángulo 50">
            <a:extLst>
              <a:ext uri="{FF2B5EF4-FFF2-40B4-BE49-F238E27FC236}">
                <a16:creationId xmlns:a16="http://schemas.microsoft.com/office/drawing/2014/main" id="{1598C275-B338-A94D-A809-303FBD75C34F}"/>
              </a:ext>
            </a:extLst>
          </p:cNvPr>
          <p:cNvSpPr/>
          <p:nvPr/>
        </p:nvSpPr>
        <p:spPr>
          <a:xfrm>
            <a:off x="0" y="2935983"/>
            <a:ext cx="12192000" cy="63048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19430"/>
            <a:endParaRPr lang="es-ES" sz="2000">
              <a:solidFill>
                <a:srgbClr val="FFFFFF"/>
              </a:solidFill>
              <a:latin typeface="Arial"/>
            </a:endParaRPr>
          </a:p>
        </p:txBody>
      </p:sp>
      <p:grpSp>
        <p:nvGrpSpPr>
          <p:cNvPr id="52" name="Grupo 51">
            <a:extLst>
              <a:ext uri="{FF2B5EF4-FFF2-40B4-BE49-F238E27FC236}">
                <a16:creationId xmlns:a16="http://schemas.microsoft.com/office/drawing/2014/main" id="{0BEC2986-58F2-8746-B443-A0832D828642}"/>
              </a:ext>
            </a:extLst>
          </p:cNvPr>
          <p:cNvGrpSpPr/>
          <p:nvPr/>
        </p:nvGrpSpPr>
        <p:grpSpPr>
          <a:xfrm>
            <a:off x="3679161" y="2343645"/>
            <a:ext cx="1815163" cy="1815163"/>
            <a:chOff x="2759371" y="1756958"/>
            <a:chExt cx="1361372" cy="1361372"/>
          </a:xfrm>
        </p:grpSpPr>
        <p:sp>
          <p:nvSpPr>
            <p:cNvPr id="30" name="Elipse 29">
              <a:extLst>
                <a:ext uri="{FF2B5EF4-FFF2-40B4-BE49-F238E27FC236}">
                  <a16:creationId xmlns:a16="http://schemas.microsoft.com/office/drawing/2014/main" id="{0FC0B38B-B131-FA49-B454-EE79B1BD1732}"/>
                </a:ext>
              </a:extLst>
            </p:cNvPr>
            <p:cNvSpPr/>
            <p:nvPr/>
          </p:nvSpPr>
          <p:spPr>
            <a:xfrm>
              <a:off x="2759371" y="1756958"/>
              <a:ext cx="1361372" cy="1361372"/>
            </a:xfrm>
            <a:prstGeom prst="ellipse">
              <a:avLst/>
            </a:prstGeom>
            <a:solidFill>
              <a:schemeClr val="bg2"/>
            </a:solidFill>
            <a:ln w="101600">
              <a:solidFill>
                <a:srgbClr val="FFD4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909" dirty="0">
                <a:solidFill>
                  <a:srgbClr val="FFFFFF"/>
                </a:solidFill>
                <a:latin typeface="Arial"/>
              </a:endParaRPr>
            </a:p>
          </p:txBody>
        </p:sp>
        <p:sp>
          <p:nvSpPr>
            <p:cNvPr id="27" name="Rectángulo 26">
              <a:extLst>
                <a:ext uri="{FF2B5EF4-FFF2-40B4-BE49-F238E27FC236}">
                  <a16:creationId xmlns:a16="http://schemas.microsoft.com/office/drawing/2014/main" id="{C271E4DE-E727-3F4A-8983-540095359D92}"/>
                </a:ext>
              </a:extLst>
            </p:cNvPr>
            <p:cNvSpPr/>
            <p:nvPr/>
          </p:nvSpPr>
          <p:spPr>
            <a:xfrm>
              <a:off x="2993901" y="2079854"/>
              <a:ext cx="892312" cy="692497"/>
            </a:xfrm>
            <a:prstGeom prst="rect">
              <a:avLst/>
            </a:prstGeom>
            <a:solidFill>
              <a:schemeClr val="bg2"/>
            </a:solidFill>
          </p:spPr>
          <p:txBody>
            <a:bodyPr wrap="none">
              <a:spAutoFit/>
            </a:bodyPr>
            <a:lstStyle/>
            <a:p>
              <a:pPr algn="ctr" defTabSz="914189"/>
              <a:r>
                <a:rPr lang="es-ES" b="1" dirty="0">
                  <a:solidFill>
                    <a:prstClr val="black"/>
                  </a:solidFill>
                  <a:latin typeface="Century Gothic" panose="020B0502020202020204" pitchFamily="34" charset="0"/>
                  <a:cs typeface="Arial" panose="020B0604020202020204" pitchFamily="34" charset="0"/>
                </a:rPr>
                <a:t>Seguro</a:t>
              </a:r>
            </a:p>
            <a:p>
              <a:pPr algn="ctr" defTabSz="914189"/>
              <a:r>
                <a:rPr lang="es-ES" b="1" dirty="0">
                  <a:solidFill>
                    <a:prstClr val="black"/>
                  </a:solidFill>
                  <a:latin typeface="Century Gothic" panose="020B0502020202020204" pitchFamily="34" charset="0"/>
                  <a:cs typeface="Arial" panose="020B0604020202020204" pitchFamily="34" charset="0"/>
                </a:rPr>
                <a:t>hierro/</a:t>
              </a:r>
            </a:p>
            <a:p>
              <a:pPr algn="ctr" defTabSz="914189"/>
              <a:r>
                <a:rPr lang="es-ES" b="1" dirty="0">
                  <a:solidFill>
                    <a:prstClr val="black"/>
                  </a:solidFill>
                  <a:latin typeface="Century Gothic" panose="020B0502020202020204" pitchFamily="34" charset="0"/>
                  <a:cs typeface="Arial" panose="020B0604020202020204" pitchFamily="34" charset="0"/>
                </a:rPr>
                <a:t>máquina</a:t>
              </a:r>
            </a:p>
          </p:txBody>
        </p:sp>
      </p:grpSp>
      <p:grpSp>
        <p:nvGrpSpPr>
          <p:cNvPr id="34" name="Grupo 33">
            <a:extLst>
              <a:ext uri="{FF2B5EF4-FFF2-40B4-BE49-F238E27FC236}">
                <a16:creationId xmlns:a16="http://schemas.microsoft.com/office/drawing/2014/main" id="{D5026729-E49D-3641-BE3F-A5DB23D97C4C}"/>
              </a:ext>
            </a:extLst>
          </p:cNvPr>
          <p:cNvGrpSpPr/>
          <p:nvPr/>
        </p:nvGrpSpPr>
        <p:grpSpPr>
          <a:xfrm>
            <a:off x="1203674" y="2343645"/>
            <a:ext cx="2039405" cy="1815163"/>
            <a:chOff x="392801" y="1651762"/>
            <a:chExt cx="1529554" cy="1361372"/>
          </a:xfrm>
        </p:grpSpPr>
        <p:sp>
          <p:nvSpPr>
            <p:cNvPr id="23" name="Elipse 22">
              <a:extLst>
                <a:ext uri="{FF2B5EF4-FFF2-40B4-BE49-F238E27FC236}">
                  <a16:creationId xmlns:a16="http://schemas.microsoft.com/office/drawing/2014/main" id="{0E0823E2-4B95-C842-8BCB-A8E1DAA654AC}"/>
                </a:ext>
              </a:extLst>
            </p:cNvPr>
            <p:cNvSpPr/>
            <p:nvPr/>
          </p:nvSpPr>
          <p:spPr>
            <a:xfrm>
              <a:off x="476907" y="1651762"/>
              <a:ext cx="1361372" cy="1361372"/>
            </a:xfrm>
            <a:prstGeom prst="ellipse">
              <a:avLst/>
            </a:prstGeom>
            <a:solidFill>
              <a:schemeClr val="bg2"/>
            </a:solidFill>
            <a:ln w="101600">
              <a:solidFill>
                <a:srgbClr val="FFD4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909" dirty="0">
                <a:solidFill>
                  <a:srgbClr val="FFFFFF"/>
                </a:solidFill>
                <a:latin typeface="Arial"/>
              </a:endParaRPr>
            </a:p>
          </p:txBody>
        </p:sp>
        <p:sp>
          <p:nvSpPr>
            <p:cNvPr id="26" name="Rectángulo 25">
              <a:extLst>
                <a:ext uri="{FF2B5EF4-FFF2-40B4-BE49-F238E27FC236}">
                  <a16:creationId xmlns:a16="http://schemas.microsoft.com/office/drawing/2014/main" id="{3709C6F9-D8F4-7A4E-A34D-2E4307700A08}"/>
                </a:ext>
              </a:extLst>
            </p:cNvPr>
            <p:cNvSpPr/>
            <p:nvPr/>
          </p:nvSpPr>
          <p:spPr>
            <a:xfrm>
              <a:off x="392801" y="1979689"/>
              <a:ext cx="1529554" cy="692497"/>
            </a:xfrm>
            <a:prstGeom prst="rect">
              <a:avLst/>
            </a:prstGeom>
          </p:spPr>
          <p:txBody>
            <a:bodyPr wrap="square">
              <a:spAutoFit/>
            </a:bodyPr>
            <a:lstStyle/>
            <a:p>
              <a:pPr algn="ctr" defTabSz="914189"/>
              <a:r>
                <a:rPr lang="es-ES" b="1" dirty="0" err="1">
                  <a:solidFill>
                    <a:prstClr val="black"/>
                  </a:solidFill>
                  <a:latin typeface="Century Gothic" panose="020B0502020202020204" pitchFamily="34" charset="0"/>
                  <a:cs typeface="Arial" panose="020B0604020202020204" pitchFamily="34" charset="0"/>
                </a:rPr>
                <a:t>Renting</a:t>
              </a:r>
              <a:r>
                <a:rPr lang="es-ES" b="1" dirty="0">
                  <a:solidFill>
                    <a:prstClr val="black"/>
                  </a:solidFill>
                  <a:latin typeface="Century Gothic" panose="020B0502020202020204" pitchFamily="34" charset="0"/>
                  <a:cs typeface="Arial" panose="020B0604020202020204" pitchFamily="34" charset="0"/>
                </a:rPr>
                <a:t>/</a:t>
              </a:r>
              <a:br>
                <a:rPr lang="es-ES" b="1" dirty="0">
                  <a:solidFill>
                    <a:prstClr val="black"/>
                  </a:solidFill>
                  <a:latin typeface="Century Gothic" panose="020B0502020202020204" pitchFamily="34" charset="0"/>
                  <a:cs typeface="Arial" panose="020B0604020202020204" pitchFamily="34" charset="0"/>
                </a:rPr>
              </a:br>
              <a:r>
                <a:rPr lang="es-ES" b="1" dirty="0">
                  <a:solidFill>
                    <a:prstClr val="black"/>
                  </a:solidFill>
                  <a:latin typeface="Century Gothic" panose="020B0502020202020204" pitchFamily="34" charset="0"/>
                  <a:cs typeface="Arial" panose="020B0604020202020204" pitchFamily="34" charset="0"/>
                </a:rPr>
                <a:t>Leasing</a:t>
              </a:r>
            </a:p>
            <a:p>
              <a:pPr algn="ctr" defTabSz="914189"/>
              <a:r>
                <a:rPr lang="es-ES" b="1" dirty="0">
                  <a:solidFill>
                    <a:prstClr val="black"/>
                  </a:solidFill>
                  <a:latin typeface="Century Gothic" panose="020B0502020202020204" pitchFamily="34" charset="0"/>
                  <a:cs typeface="Arial" panose="020B0604020202020204" pitchFamily="34" charset="0"/>
                </a:rPr>
                <a:t>Cash </a:t>
              </a:r>
              <a:r>
                <a:rPr lang="es-ES" b="1" dirty="0" err="1">
                  <a:solidFill>
                    <a:prstClr val="black"/>
                  </a:solidFill>
                  <a:latin typeface="Century Gothic" panose="020B0502020202020204" pitchFamily="34" charset="0"/>
                  <a:cs typeface="Arial" panose="020B0604020202020204" pitchFamily="34" charset="0"/>
                </a:rPr>
                <a:t>Today</a:t>
              </a:r>
              <a:endParaRPr lang="es-ES" b="1" dirty="0">
                <a:solidFill>
                  <a:prstClr val="black"/>
                </a:solidFill>
                <a:latin typeface="Century Gothic" panose="020B0502020202020204" pitchFamily="34" charset="0"/>
                <a:cs typeface="Arial" panose="020B0604020202020204" pitchFamily="34" charset="0"/>
              </a:endParaRPr>
            </a:p>
          </p:txBody>
        </p:sp>
      </p:grpSp>
      <p:grpSp>
        <p:nvGrpSpPr>
          <p:cNvPr id="54" name="Grupo 53">
            <a:extLst>
              <a:ext uri="{FF2B5EF4-FFF2-40B4-BE49-F238E27FC236}">
                <a16:creationId xmlns:a16="http://schemas.microsoft.com/office/drawing/2014/main" id="{D77F66D6-340B-1E4A-8F41-7ADD52876654}"/>
              </a:ext>
            </a:extLst>
          </p:cNvPr>
          <p:cNvGrpSpPr/>
          <p:nvPr/>
        </p:nvGrpSpPr>
        <p:grpSpPr>
          <a:xfrm>
            <a:off x="6042508" y="2343645"/>
            <a:ext cx="1815163" cy="1815163"/>
            <a:chOff x="4531881" y="1756958"/>
            <a:chExt cx="1361372" cy="1361372"/>
          </a:xfrm>
        </p:grpSpPr>
        <p:sp>
          <p:nvSpPr>
            <p:cNvPr id="32" name="Elipse 31">
              <a:extLst>
                <a:ext uri="{FF2B5EF4-FFF2-40B4-BE49-F238E27FC236}">
                  <a16:creationId xmlns:a16="http://schemas.microsoft.com/office/drawing/2014/main" id="{CB00C63F-FF0B-FA4E-9097-C1A6D95DCE38}"/>
                </a:ext>
              </a:extLst>
            </p:cNvPr>
            <p:cNvSpPr/>
            <p:nvPr/>
          </p:nvSpPr>
          <p:spPr>
            <a:xfrm>
              <a:off x="4531881" y="1756958"/>
              <a:ext cx="1361372" cy="1361372"/>
            </a:xfrm>
            <a:prstGeom prst="ellipse">
              <a:avLst/>
            </a:prstGeom>
            <a:solidFill>
              <a:schemeClr val="bg2"/>
            </a:solidFill>
            <a:ln w="101600">
              <a:solidFill>
                <a:srgbClr val="FFD4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909" dirty="0">
                <a:solidFill>
                  <a:srgbClr val="FFFFFF"/>
                </a:solidFill>
                <a:latin typeface="Arial"/>
              </a:endParaRPr>
            </a:p>
          </p:txBody>
        </p:sp>
        <p:sp>
          <p:nvSpPr>
            <p:cNvPr id="28" name="Rectángulo 27">
              <a:extLst>
                <a:ext uri="{FF2B5EF4-FFF2-40B4-BE49-F238E27FC236}">
                  <a16:creationId xmlns:a16="http://schemas.microsoft.com/office/drawing/2014/main" id="{354AD888-6B35-874E-B29B-E30627663F44}"/>
                </a:ext>
              </a:extLst>
            </p:cNvPr>
            <p:cNvSpPr/>
            <p:nvPr/>
          </p:nvSpPr>
          <p:spPr>
            <a:xfrm>
              <a:off x="4802479" y="2183729"/>
              <a:ext cx="820177" cy="484748"/>
            </a:xfrm>
            <a:prstGeom prst="rect">
              <a:avLst/>
            </a:prstGeom>
          </p:spPr>
          <p:txBody>
            <a:bodyPr wrap="none">
              <a:spAutoFit/>
            </a:bodyPr>
            <a:lstStyle/>
            <a:p>
              <a:pPr algn="ctr" defTabSz="914189"/>
              <a:r>
                <a:rPr lang="es-ES" b="1" dirty="0">
                  <a:solidFill>
                    <a:prstClr val="black"/>
                  </a:solidFill>
                  <a:latin typeface="Century Gothic" panose="020B0502020202020204" pitchFamily="34" charset="0"/>
                  <a:cs typeface="Arial" panose="020B0604020202020204" pitchFamily="34" charset="0"/>
                </a:rPr>
                <a:t>Seguro</a:t>
              </a:r>
            </a:p>
            <a:p>
              <a:pPr algn="ctr" defTabSz="914189"/>
              <a:r>
                <a:rPr lang="es-ES" b="1" dirty="0">
                  <a:solidFill>
                    <a:prstClr val="black"/>
                  </a:solidFill>
                  <a:latin typeface="Century Gothic" panose="020B0502020202020204" pitchFamily="34" charset="0"/>
                  <a:cs typeface="Arial" panose="020B0604020202020204" pitchFamily="34" charset="0"/>
                </a:rPr>
                <a:t>efectivo</a:t>
              </a:r>
            </a:p>
          </p:txBody>
        </p:sp>
      </p:grpSp>
      <p:grpSp>
        <p:nvGrpSpPr>
          <p:cNvPr id="15" name="Grupo 14">
            <a:extLst>
              <a:ext uri="{FF2B5EF4-FFF2-40B4-BE49-F238E27FC236}">
                <a16:creationId xmlns:a16="http://schemas.microsoft.com/office/drawing/2014/main" id="{832BEF9C-0672-49DB-945A-14C54DCB1FFF}"/>
              </a:ext>
            </a:extLst>
          </p:cNvPr>
          <p:cNvGrpSpPr/>
          <p:nvPr/>
        </p:nvGrpSpPr>
        <p:grpSpPr>
          <a:xfrm>
            <a:off x="8405855" y="2343645"/>
            <a:ext cx="1815163" cy="1815163"/>
            <a:chOff x="4531881" y="1756958"/>
            <a:chExt cx="1361372" cy="1361372"/>
          </a:xfrm>
        </p:grpSpPr>
        <p:sp>
          <p:nvSpPr>
            <p:cNvPr id="16" name="Elipse 15">
              <a:extLst>
                <a:ext uri="{FF2B5EF4-FFF2-40B4-BE49-F238E27FC236}">
                  <a16:creationId xmlns:a16="http://schemas.microsoft.com/office/drawing/2014/main" id="{53512F19-886B-45E0-9AA4-95F72508867A}"/>
                </a:ext>
              </a:extLst>
            </p:cNvPr>
            <p:cNvSpPr/>
            <p:nvPr/>
          </p:nvSpPr>
          <p:spPr>
            <a:xfrm>
              <a:off x="4531881" y="1756958"/>
              <a:ext cx="1361372" cy="1361372"/>
            </a:xfrm>
            <a:prstGeom prst="ellipse">
              <a:avLst/>
            </a:prstGeom>
            <a:solidFill>
              <a:schemeClr val="bg2"/>
            </a:solidFill>
            <a:ln w="101600">
              <a:solidFill>
                <a:srgbClr val="FFD4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909" dirty="0">
                <a:solidFill>
                  <a:srgbClr val="FFFFFF"/>
                </a:solidFill>
                <a:latin typeface="Arial"/>
              </a:endParaRPr>
            </a:p>
          </p:txBody>
        </p:sp>
        <p:sp>
          <p:nvSpPr>
            <p:cNvPr id="17" name="Rectángulo 16">
              <a:extLst>
                <a:ext uri="{FF2B5EF4-FFF2-40B4-BE49-F238E27FC236}">
                  <a16:creationId xmlns:a16="http://schemas.microsoft.com/office/drawing/2014/main" id="{9E188464-8A4E-4A89-8855-111A03CC4CBF}"/>
                </a:ext>
              </a:extLst>
            </p:cNvPr>
            <p:cNvSpPr/>
            <p:nvPr/>
          </p:nvSpPr>
          <p:spPr>
            <a:xfrm>
              <a:off x="4882430" y="2183729"/>
              <a:ext cx="660277" cy="484748"/>
            </a:xfrm>
            <a:prstGeom prst="rect">
              <a:avLst/>
            </a:prstGeom>
          </p:spPr>
          <p:txBody>
            <a:bodyPr wrap="none">
              <a:spAutoFit/>
            </a:bodyPr>
            <a:lstStyle/>
            <a:p>
              <a:pPr algn="ctr" defTabSz="914189"/>
              <a:r>
                <a:rPr lang="es-ES" b="1" dirty="0">
                  <a:solidFill>
                    <a:prstClr val="black"/>
                  </a:solidFill>
                  <a:latin typeface="Century Gothic" panose="020B0502020202020204" pitchFamily="34" charset="0"/>
                  <a:cs typeface="Arial" panose="020B0604020202020204" pitchFamily="34" charset="0"/>
                </a:rPr>
                <a:t>Fecha</a:t>
              </a:r>
            </a:p>
            <a:p>
              <a:pPr algn="ctr" defTabSz="914189"/>
              <a:r>
                <a:rPr lang="es-ES" b="1" dirty="0">
                  <a:solidFill>
                    <a:prstClr val="black"/>
                  </a:solidFill>
                  <a:latin typeface="Century Gothic" panose="020B0502020202020204" pitchFamily="34" charset="0"/>
                  <a:cs typeface="Arial" panose="020B0604020202020204" pitchFamily="34" charset="0"/>
                </a:rPr>
                <a:t>Valor</a:t>
              </a:r>
            </a:p>
          </p:txBody>
        </p:sp>
      </p:grpSp>
      <p:grpSp>
        <p:nvGrpSpPr>
          <p:cNvPr id="19" name="Grupo 18">
            <a:extLst>
              <a:ext uri="{FF2B5EF4-FFF2-40B4-BE49-F238E27FC236}">
                <a16:creationId xmlns:a16="http://schemas.microsoft.com/office/drawing/2014/main" id="{C8C661A5-93BE-4B2B-820A-EB10CB857B4C}"/>
              </a:ext>
            </a:extLst>
          </p:cNvPr>
          <p:cNvGrpSpPr/>
          <p:nvPr/>
        </p:nvGrpSpPr>
        <p:grpSpPr>
          <a:xfrm>
            <a:off x="1315815" y="4527627"/>
            <a:ext cx="1815164" cy="1815163"/>
            <a:chOff x="4531881" y="1756958"/>
            <a:chExt cx="1361373" cy="1361372"/>
          </a:xfrm>
        </p:grpSpPr>
        <p:sp>
          <p:nvSpPr>
            <p:cNvPr id="20" name="Elipse 19">
              <a:extLst>
                <a:ext uri="{FF2B5EF4-FFF2-40B4-BE49-F238E27FC236}">
                  <a16:creationId xmlns:a16="http://schemas.microsoft.com/office/drawing/2014/main" id="{327756C8-E68B-4C50-A97B-75AE063F097B}"/>
                </a:ext>
              </a:extLst>
            </p:cNvPr>
            <p:cNvSpPr/>
            <p:nvPr/>
          </p:nvSpPr>
          <p:spPr>
            <a:xfrm>
              <a:off x="4531881" y="1756958"/>
              <a:ext cx="1361372" cy="1361372"/>
            </a:xfrm>
            <a:prstGeom prst="ellipse">
              <a:avLst/>
            </a:prstGeom>
            <a:solidFill>
              <a:schemeClr val="bg2"/>
            </a:solidFill>
            <a:ln w="1016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9430"/>
              <a:endParaRPr lang="es-ES" sz="909" dirty="0">
                <a:solidFill>
                  <a:srgbClr val="FFFFFF"/>
                </a:solidFill>
                <a:latin typeface="Arial"/>
              </a:endParaRPr>
            </a:p>
          </p:txBody>
        </p:sp>
        <p:sp>
          <p:nvSpPr>
            <p:cNvPr id="21" name="Rectángulo 20">
              <a:extLst>
                <a:ext uri="{FF2B5EF4-FFF2-40B4-BE49-F238E27FC236}">
                  <a16:creationId xmlns:a16="http://schemas.microsoft.com/office/drawing/2014/main" id="{4F5EBA8D-4DE4-44C0-A170-94A136FC2B37}"/>
                </a:ext>
              </a:extLst>
            </p:cNvPr>
            <p:cNvSpPr/>
            <p:nvPr/>
          </p:nvSpPr>
          <p:spPr>
            <a:xfrm>
              <a:off x="4531881" y="2105513"/>
              <a:ext cx="1361373" cy="807914"/>
            </a:xfrm>
            <a:prstGeom prst="rect">
              <a:avLst/>
            </a:prstGeom>
          </p:spPr>
          <p:txBody>
            <a:bodyPr wrap="square">
              <a:spAutoFit/>
            </a:bodyPr>
            <a:lstStyle/>
            <a:p>
              <a:pPr algn="ctr" defTabSz="914189"/>
              <a:r>
                <a:rPr lang="es-ES" sz="1600" b="1" dirty="0">
                  <a:solidFill>
                    <a:prstClr val="black"/>
                  </a:solidFill>
                  <a:latin typeface="Century Gothic" panose="020B0502020202020204" pitchFamily="34" charset="0"/>
                  <a:cs typeface="Arial" panose="020B0604020202020204" pitchFamily="34" charset="0"/>
                </a:rPr>
                <a:t>Acuerdo Compensación económica</a:t>
              </a:r>
            </a:p>
            <a:p>
              <a:pPr algn="ctr" defTabSz="914189"/>
              <a:r>
                <a:rPr lang="es-ES" sz="1600" b="1" dirty="0">
                  <a:solidFill>
                    <a:prstClr val="black"/>
                  </a:solidFill>
                  <a:latin typeface="Century Gothic" panose="020B0502020202020204" pitchFamily="34" charset="0"/>
                  <a:cs typeface="Arial" panose="020B0604020202020204" pitchFamily="34" charset="0"/>
                </a:rPr>
                <a:t>ETF a Entidad</a:t>
              </a:r>
            </a:p>
          </p:txBody>
        </p:sp>
      </p:grpSp>
      <p:pic>
        <p:nvPicPr>
          <p:cNvPr id="25" name="Imagen 24">
            <a:extLst>
              <a:ext uri="{FF2B5EF4-FFF2-40B4-BE49-F238E27FC236}">
                <a16:creationId xmlns:a16="http://schemas.microsoft.com/office/drawing/2014/main" id="{80267C29-D191-8B40-B13A-6947645EF510}"/>
              </a:ext>
            </a:extLst>
          </p:cNvPr>
          <p:cNvPicPr>
            <a:picLocks noChangeAspect="1"/>
          </p:cNvPicPr>
          <p:nvPr/>
        </p:nvPicPr>
        <p:blipFill>
          <a:blip r:embed="rId3"/>
          <a:srcRect/>
          <a:stretch/>
        </p:blipFill>
        <p:spPr>
          <a:xfrm>
            <a:off x="8594166" y="3738833"/>
            <a:ext cx="3331468" cy="3119168"/>
          </a:xfrm>
          <a:prstGeom prst="rect">
            <a:avLst/>
          </a:prstGeom>
        </p:spPr>
      </p:pic>
      <p:sp>
        <p:nvSpPr>
          <p:cNvPr id="2" name="CuadroTexto 1">
            <a:extLst>
              <a:ext uri="{FF2B5EF4-FFF2-40B4-BE49-F238E27FC236}">
                <a16:creationId xmlns:a16="http://schemas.microsoft.com/office/drawing/2014/main" id="{FAF92089-6E5B-4FEE-8B03-3C4FFD12F497}"/>
              </a:ext>
            </a:extLst>
          </p:cNvPr>
          <p:cNvSpPr txBox="1"/>
          <p:nvPr/>
        </p:nvSpPr>
        <p:spPr>
          <a:xfrm>
            <a:off x="343225" y="6515152"/>
            <a:ext cx="9441711" cy="297454"/>
          </a:xfrm>
          <a:prstGeom prst="rect">
            <a:avLst/>
          </a:prstGeom>
          <a:noFill/>
        </p:spPr>
        <p:txBody>
          <a:bodyPr wrap="square" rtlCol="0">
            <a:spAutoFit/>
          </a:bodyPr>
          <a:lstStyle/>
          <a:p>
            <a:pPr defTabSz="519430"/>
            <a:r>
              <a:rPr lang="es-ES" sz="1333" i="1" dirty="0">
                <a:solidFill>
                  <a:srgbClr val="000000"/>
                </a:solidFill>
                <a:latin typeface="Arial"/>
              </a:rPr>
              <a:t>*Productos financieros a comercializar por la entidad, en el caso de que interese</a:t>
            </a:r>
          </a:p>
        </p:txBody>
      </p:sp>
      <p:sp>
        <p:nvSpPr>
          <p:cNvPr id="24" name="11 Título">
            <a:extLst>
              <a:ext uri="{FF2B5EF4-FFF2-40B4-BE49-F238E27FC236}">
                <a16:creationId xmlns:a16="http://schemas.microsoft.com/office/drawing/2014/main" id="{33ED508B-8BB3-4E1F-A429-0F2EECED3FC1}"/>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Modelo de prescripción: Como producto financiero</a:t>
            </a:r>
          </a:p>
        </p:txBody>
      </p:sp>
      <p:sp>
        <p:nvSpPr>
          <p:cNvPr id="29" name="Marcador de título 1">
            <a:extLst>
              <a:ext uri="{FF2B5EF4-FFF2-40B4-BE49-F238E27FC236}">
                <a16:creationId xmlns:a16="http://schemas.microsoft.com/office/drawing/2014/main" id="{7E2F68E6-0C80-49FB-8BF7-B2141CD1562A}"/>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3288254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bject 7">
            <a:extLst>
              <a:ext uri="{FF2B5EF4-FFF2-40B4-BE49-F238E27FC236}">
                <a16:creationId xmlns:a16="http://schemas.microsoft.com/office/drawing/2014/main" id="{E8EB4C52-DEDF-4544-8EA5-90B8657F0249}"/>
              </a:ext>
            </a:extLst>
          </p:cNvPr>
          <p:cNvSpPr txBox="1"/>
          <p:nvPr/>
        </p:nvSpPr>
        <p:spPr>
          <a:xfrm>
            <a:off x="912285" y="1977232"/>
            <a:ext cx="3129832" cy="2592441"/>
          </a:xfrm>
          <a:prstGeom prst="rect">
            <a:avLst/>
          </a:prstGeom>
        </p:spPr>
        <p:txBody>
          <a:bodyPr vert="horz" wrap="square" lIns="0" tIns="0" rIns="0" bIns="0" rtlCol="0">
            <a:spAutoFit/>
          </a:bodyPr>
          <a:lstStyle/>
          <a:p>
            <a:pPr marL="16933" defTabSz="519430"/>
            <a:r>
              <a:rPr sz="1600" b="1" spc="-7" dirty="0">
                <a:solidFill>
                  <a:srgbClr val="637A7C"/>
                </a:solidFill>
                <a:latin typeface="Century Gothic" panose="020B0502020202020204" pitchFamily="34" charset="0"/>
                <a:cs typeface="DINPro"/>
              </a:rPr>
              <a:t>BANCA</a:t>
            </a:r>
            <a:r>
              <a:rPr sz="1600" b="1" spc="-120" dirty="0">
                <a:solidFill>
                  <a:srgbClr val="637A7C"/>
                </a:solidFill>
                <a:latin typeface="Century Gothic" panose="020B0502020202020204" pitchFamily="34" charset="0"/>
                <a:cs typeface="DINPro"/>
              </a:rPr>
              <a:t> </a:t>
            </a:r>
            <a:r>
              <a:rPr sz="1600" b="1" dirty="0">
                <a:solidFill>
                  <a:srgbClr val="637A7C"/>
                </a:solidFill>
                <a:latin typeface="Century Gothic" panose="020B0502020202020204" pitchFamily="34" charset="0"/>
                <a:cs typeface="DINPro"/>
              </a:rPr>
              <a:t>EMPRESAS</a:t>
            </a:r>
          </a:p>
          <a:p>
            <a:pPr marL="245527" indent="-228594" defTabSz="519430">
              <a:spcBef>
                <a:spcPts val="1067"/>
              </a:spcBef>
              <a:spcAft>
                <a:spcPts val="667"/>
              </a:spcAft>
              <a:buFont typeface="Arial" panose="020B0604020202020204" pitchFamily="34" charset="0"/>
              <a:buChar char="•"/>
            </a:pPr>
            <a:r>
              <a:rPr sz="1333" b="1" spc="-7" dirty="0">
                <a:solidFill>
                  <a:srgbClr val="000000"/>
                </a:solidFill>
                <a:latin typeface="Arial"/>
                <a:cs typeface="DINPro"/>
              </a:rPr>
              <a:t>Posibilidad </a:t>
            </a:r>
            <a:r>
              <a:rPr sz="1333" b="1" dirty="0">
                <a:solidFill>
                  <a:srgbClr val="000000"/>
                </a:solidFill>
                <a:latin typeface="Arial"/>
                <a:cs typeface="DINPro"/>
              </a:rPr>
              <a:t>de</a:t>
            </a:r>
            <a:r>
              <a:rPr sz="1333" b="1" spc="-60" dirty="0">
                <a:solidFill>
                  <a:srgbClr val="000000"/>
                </a:solidFill>
                <a:latin typeface="Arial"/>
                <a:cs typeface="DINPro"/>
              </a:rPr>
              <a:t> </a:t>
            </a:r>
            <a:r>
              <a:rPr sz="1333" b="1" spc="-7" dirty="0">
                <a:solidFill>
                  <a:srgbClr val="000000"/>
                </a:solidFill>
                <a:latin typeface="Arial"/>
                <a:cs typeface="DINPro"/>
              </a:rPr>
              <a:t>ingreso:</a:t>
            </a:r>
            <a:endParaRPr sz="1333" dirty="0">
              <a:solidFill>
                <a:srgbClr val="000000"/>
              </a:solidFill>
              <a:latin typeface="Arial"/>
              <a:cs typeface="DINPro"/>
            </a:endParaRPr>
          </a:p>
          <a:p>
            <a:pPr marL="16933" marR="6773" defTabSz="519430">
              <a:spcAft>
                <a:spcPts val="667"/>
              </a:spcAft>
            </a:pPr>
            <a:r>
              <a:rPr lang="es-ES_tradnl" sz="1333" spc="-7" dirty="0">
                <a:solidFill>
                  <a:srgbClr val="000000"/>
                </a:solidFill>
                <a:latin typeface="Arial"/>
                <a:cs typeface="DINPro-Light"/>
              </a:rPr>
              <a:t>     </a:t>
            </a:r>
            <a:r>
              <a:rPr sz="1333" spc="-7" dirty="0">
                <a:solidFill>
                  <a:srgbClr val="000000"/>
                </a:solidFill>
                <a:latin typeface="Arial"/>
                <a:cs typeface="DINPro-Light"/>
              </a:rPr>
              <a:t>Por renting </a:t>
            </a:r>
            <a:r>
              <a:rPr sz="1333" dirty="0">
                <a:solidFill>
                  <a:srgbClr val="000000"/>
                </a:solidFill>
                <a:latin typeface="Arial"/>
                <a:cs typeface="DINPro-Light"/>
              </a:rPr>
              <a:t>o por </a:t>
            </a:r>
            <a:r>
              <a:rPr sz="1333" spc="-7" dirty="0">
                <a:solidFill>
                  <a:srgbClr val="000000"/>
                </a:solidFill>
                <a:latin typeface="Arial"/>
                <a:cs typeface="DINPro-Light"/>
              </a:rPr>
              <a:t>venta </a:t>
            </a:r>
            <a:r>
              <a:rPr sz="1333" dirty="0">
                <a:solidFill>
                  <a:srgbClr val="000000"/>
                </a:solidFill>
                <a:latin typeface="Arial"/>
                <a:cs typeface="DINPro-Light"/>
              </a:rPr>
              <a:t>de </a:t>
            </a:r>
            <a:r>
              <a:rPr sz="1333" spc="-7" dirty="0" err="1">
                <a:solidFill>
                  <a:srgbClr val="000000"/>
                </a:solidFill>
                <a:latin typeface="Arial"/>
                <a:cs typeface="DINPro-Light"/>
              </a:rPr>
              <a:t>seguros</a:t>
            </a:r>
            <a:r>
              <a:rPr sz="1333" spc="-7" dirty="0">
                <a:solidFill>
                  <a:srgbClr val="000000"/>
                </a:solidFill>
                <a:latin typeface="Arial"/>
                <a:cs typeface="DINPro-Light"/>
              </a:rPr>
              <a:t>.</a:t>
            </a:r>
            <a:endParaRPr lang="es-ES_tradnl" sz="1333" spc="-7" dirty="0">
              <a:solidFill>
                <a:srgbClr val="000000"/>
              </a:solidFill>
              <a:latin typeface="Arial"/>
              <a:cs typeface="DINPro-Light"/>
            </a:endParaRPr>
          </a:p>
          <a:p>
            <a:pPr marL="245527" marR="6773" indent="-228594" defTabSz="519430">
              <a:spcAft>
                <a:spcPts val="667"/>
              </a:spcAft>
              <a:buFont typeface="Arial" panose="020B0604020202020204" pitchFamily="34" charset="0"/>
              <a:buChar char="•"/>
            </a:pPr>
            <a:r>
              <a:rPr sz="1333" spc="-7" dirty="0">
                <a:solidFill>
                  <a:srgbClr val="000000"/>
                </a:solidFill>
                <a:latin typeface="Arial"/>
                <a:cs typeface="DINPro"/>
              </a:rPr>
              <a:t>Posibilidad </a:t>
            </a:r>
            <a:r>
              <a:rPr sz="1333" dirty="0">
                <a:solidFill>
                  <a:srgbClr val="000000"/>
                </a:solidFill>
                <a:latin typeface="Arial"/>
                <a:cs typeface="DINPro"/>
              </a:rPr>
              <a:t>de paquetizar la solución de  </a:t>
            </a:r>
            <a:r>
              <a:rPr sz="1333" spc="-7" dirty="0">
                <a:solidFill>
                  <a:srgbClr val="000000"/>
                </a:solidFill>
                <a:latin typeface="Arial"/>
                <a:cs typeface="DINPro"/>
              </a:rPr>
              <a:t>automatización </a:t>
            </a:r>
            <a:r>
              <a:rPr sz="1333" spc="-13" dirty="0">
                <a:solidFill>
                  <a:srgbClr val="000000"/>
                </a:solidFill>
                <a:latin typeface="Arial"/>
                <a:cs typeface="DINPro"/>
              </a:rPr>
              <a:t>con </a:t>
            </a:r>
            <a:r>
              <a:rPr sz="1333" spc="-7" dirty="0">
                <a:solidFill>
                  <a:srgbClr val="000000"/>
                </a:solidFill>
                <a:latin typeface="Arial"/>
                <a:cs typeface="DINPro"/>
              </a:rPr>
              <a:t>productos financieros.  </a:t>
            </a:r>
            <a:r>
              <a:rPr sz="1333" b="1" spc="-13" dirty="0">
                <a:solidFill>
                  <a:srgbClr val="000000"/>
                </a:solidFill>
                <a:latin typeface="Arial"/>
                <a:cs typeface="DINPro"/>
              </a:rPr>
              <a:t>Venta</a:t>
            </a:r>
            <a:r>
              <a:rPr sz="1333" b="1" spc="-127" dirty="0">
                <a:solidFill>
                  <a:srgbClr val="000000"/>
                </a:solidFill>
                <a:latin typeface="Arial"/>
                <a:cs typeface="DINPro"/>
              </a:rPr>
              <a:t> </a:t>
            </a:r>
            <a:r>
              <a:rPr sz="1333" b="1" dirty="0" err="1">
                <a:solidFill>
                  <a:srgbClr val="000000"/>
                </a:solidFill>
                <a:latin typeface="Arial"/>
                <a:cs typeface="DINPro"/>
              </a:rPr>
              <a:t>cruzada</a:t>
            </a:r>
            <a:r>
              <a:rPr sz="1333" b="1" dirty="0">
                <a:solidFill>
                  <a:srgbClr val="000000"/>
                </a:solidFill>
                <a:latin typeface="Arial"/>
                <a:cs typeface="DINPro"/>
              </a:rPr>
              <a:t>.</a:t>
            </a:r>
            <a:endParaRPr lang="es-ES" sz="1333" b="1" dirty="0">
              <a:solidFill>
                <a:srgbClr val="000000"/>
              </a:solidFill>
              <a:latin typeface="Arial"/>
              <a:cs typeface="DINPro"/>
            </a:endParaRPr>
          </a:p>
          <a:p>
            <a:pPr marL="245527" marR="6773" indent="-228594" defTabSz="519430">
              <a:spcAft>
                <a:spcPts val="667"/>
              </a:spcAft>
              <a:buFont typeface="Arial" panose="020B0604020202020204" pitchFamily="34" charset="0"/>
              <a:buChar char="•"/>
            </a:pPr>
            <a:r>
              <a:rPr lang="es-ES" sz="1333" spc="-7" dirty="0">
                <a:solidFill>
                  <a:srgbClr val="000000"/>
                </a:solidFill>
                <a:latin typeface="Arial"/>
                <a:cs typeface="DINPro-Light"/>
              </a:rPr>
              <a:t>Incrementa oferta </a:t>
            </a:r>
            <a:r>
              <a:rPr lang="es-ES" sz="1333" dirty="0">
                <a:solidFill>
                  <a:srgbClr val="000000"/>
                </a:solidFill>
                <a:latin typeface="Arial"/>
                <a:cs typeface="DINPro-Light"/>
              </a:rPr>
              <a:t>del </a:t>
            </a:r>
            <a:r>
              <a:rPr lang="es-ES" sz="1333" spc="-7" dirty="0">
                <a:solidFill>
                  <a:srgbClr val="000000"/>
                </a:solidFill>
                <a:latin typeface="Arial"/>
                <a:cs typeface="DINPro-Light"/>
              </a:rPr>
              <a:t>portfolio. Captación </a:t>
            </a:r>
            <a:r>
              <a:rPr lang="es-ES" sz="1333" dirty="0">
                <a:solidFill>
                  <a:srgbClr val="000000"/>
                </a:solidFill>
                <a:latin typeface="Arial"/>
                <a:cs typeface="DINPro-Light"/>
              </a:rPr>
              <a:t>/ </a:t>
            </a:r>
            <a:r>
              <a:rPr lang="es-ES" sz="1333" spc="-7" dirty="0">
                <a:solidFill>
                  <a:srgbClr val="000000"/>
                </a:solidFill>
                <a:latin typeface="Arial"/>
                <a:cs typeface="DINPro-Light"/>
              </a:rPr>
              <a:t>fidelización clientes. Posicionamiento vs</a:t>
            </a:r>
            <a:r>
              <a:rPr lang="es-ES" sz="1333" dirty="0">
                <a:solidFill>
                  <a:srgbClr val="000000"/>
                </a:solidFill>
                <a:latin typeface="Arial"/>
                <a:cs typeface="DINPro-Light"/>
              </a:rPr>
              <a:t> </a:t>
            </a:r>
            <a:r>
              <a:rPr lang="es-ES" sz="1333" spc="-7" dirty="0">
                <a:solidFill>
                  <a:srgbClr val="000000"/>
                </a:solidFill>
                <a:latin typeface="Arial"/>
                <a:cs typeface="DINPro-Light"/>
              </a:rPr>
              <a:t>competencia.</a:t>
            </a:r>
            <a:endParaRPr lang="es-ES" sz="1333" dirty="0">
              <a:solidFill>
                <a:srgbClr val="000000"/>
              </a:solidFill>
              <a:latin typeface="Arial"/>
              <a:cs typeface="DINPro-Light"/>
            </a:endParaRPr>
          </a:p>
          <a:p>
            <a:pPr marL="245527" marR="6773" indent="-228594" defTabSz="519430">
              <a:buFont typeface="Arial" panose="020B0604020202020204" pitchFamily="34" charset="0"/>
              <a:buChar char="•"/>
            </a:pPr>
            <a:endParaRPr lang="es-ES_tradnl" sz="1333" b="1" dirty="0">
              <a:solidFill>
                <a:srgbClr val="000000"/>
              </a:solidFill>
              <a:latin typeface="Arial"/>
              <a:cs typeface="DINPro"/>
            </a:endParaRPr>
          </a:p>
        </p:txBody>
      </p:sp>
      <p:sp>
        <p:nvSpPr>
          <p:cNvPr id="38" name="object 12">
            <a:extLst>
              <a:ext uri="{FF2B5EF4-FFF2-40B4-BE49-F238E27FC236}">
                <a16:creationId xmlns:a16="http://schemas.microsoft.com/office/drawing/2014/main" id="{0C1E2983-9870-4848-8540-34DA6E0A7F6C}"/>
              </a:ext>
            </a:extLst>
          </p:cNvPr>
          <p:cNvSpPr txBox="1"/>
          <p:nvPr/>
        </p:nvSpPr>
        <p:spPr>
          <a:xfrm>
            <a:off x="7083891" y="4957212"/>
            <a:ext cx="3463607" cy="1297535"/>
          </a:xfrm>
          <a:prstGeom prst="rect">
            <a:avLst/>
          </a:prstGeom>
        </p:spPr>
        <p:txBody>
          <a:bodyPr vert="horz" wrap="square" lIns="0" tIns="0" rIns="0" bIns="0" rtlCol="0">
            <a:spAutoFit/>
          </a:bodyPr>
          <a:lstStyle/>
          <a:p>
            <a:pPr marL="16933" defTabSz="519430"/>
            <a:r>
              <a:rPr sz="1600" b="1" spc="-13" dirty="0">
                <a:solidFill>
                  <a:srgbClr val="F3813C"/>
                </a:solidFill>
                <a:latin typeface="Century Gothic" panose="020B0502020202020204" pitchFamily="34" charset="0"/>
                <a:cs typeface="DINPro"/>
              </a:rPr>
              <a:t>INNOVACIÓN</a:t>
            </a:r>
            <a:r>
              <a:rPr lang="es-ES" sz="1600" b="1" spc="-13" dirty="0">
                <a:solidFill>
                  <a:srgbClr val="F3813C"/>
                </a:solidFill>
                <a:latin typeface="Century Gothic" panose="020B0502020202020204" pitchFamily="34" charset="0"/>
                <a:cs typeface="DINPro"/>
              </a:rPr>
              <a:t> Y TRANSFORMACIÓN</a:t>
            </a:r>
            <a:endParaRPr sz="1600" b="1" dirty="0">
              <a:solidFill>
                <a:srgbClr val="F3813C"/>
              </a:solidFill>
              <a:latin typeface="Century Gothic" panose="020B0502020202020204" pitchFamily="34" charset="0"/>
              <a:cs typeface="DINPro"/>
            </a:endParaRPr>
          </a:p>
          <a:p>
            <a:pPr marL="245527" indent="-228594" defTabSz="519430">
              <a:spcBef>
                <a:spcPts val="1067"/>
              </a:spcBef>
              <a:spcAft>
                <a:spcPts val="667"/>
              </a:spcAft>
              <a:buFont typeface="Arial" panose="020B0604020202020204" pitchFamily="34" charset="0"/>
              <a:buChar char="•"/>
            </a:pPr>
            <a:r>
              <a:rPr sz="1333" b="1" spc="-20" dirty="0">
                <a:solidFill>
                  <a:srgbClr val="000000"/>
                </a:solidFill>
                <a:latin typeface="Arial"/>
                <a:cs typeface="DINPro"/>
              </a:rPr>
              <a:t>Valor</a:t>
            </a:r>
            <a:r>
              <a:rPr sz="1333" b="1" spc="-107" dirty="0">
                <a:solidFill>
                  <a:srgbClr val="000000"/>
                </a:solidFill>
                <a:latin typeface="Arial"/>
                <a:cs typeface="DINPro"/>
              </a:rPr>
              <a:t> </a:t>
            </a:r>
            <a:r>
              <a:rPr sz="1333" b="1" spc="-7" dirty="0">
                <a:solidFill>
                  <a:srgbClr val="000000"/>
                </a:solidFill>
                <a:latin typeface="Arial"/>
                <a:cs typeface="DINPro"/>
              </a:rPr>
              <a:t>diferencial.</a:t>
            </a:r>
            <a:endParaRPr sz="1333" dirty="0">
              <a:solidFill>
                <a:srgbClr val="000000"/>
              </a:solidFill>
              <a:latin typeface="Arial"/>
              <a:cs typeface="DINPro"/>
            </a:endParaRPr>
          </a:p>
          <a:p>
            <a:pPr marL="245527" marR="6773" indent="-228594" defTabSz="519430">
              <a:spcAft>
                <a:spcPts val="667"/>
              </a:spcAft>
              <a:buFont typeface="Arial" panose="020B0604020202020204" pitchFamily="34" charset="0"/>
              <a:buChar char="•"/>
            </a:pPr>
            <a:r>
              <a:rPr sz="1333" spc="-7" dirty="0">
                <a:solidFill>
                  <a:srgbClr val="000000"/>
                </a:solidFill>
                <a:latin typeface="Arial"/>
                <a:cs typeface="DINPro-Light"/>
              </a:rPr>
              <a:t>Alto contenido tecnológico.  Posicionamiento </a:t>
            </a:r>
            <a:r>
              <a:rPr sz="1333" dirty="0">
                <a:solidFill>
                  <a:srgbClr val="000000"/>
                </a:solidFill>
                <a:latin typeface="Arial"/>
                <a:cs typeface="DINPro-Light"/>
              </a:rPr>
              <a:t>en imagen e </a:t>
            </a:r>
            <a:r>
              <a:rPr sz="1333" spc="-7" dirty="0">
                <a:solidFill>
                  <a:srgbClr val="000000"/>
                </a:solidFill>
                <a:latin typeface="Arial"/>
                <a:cs typeface="DINPro-Light"/>
              </a:rPr>
              <a:t>innovación.  Nuevos</a:t>
            </a:r>
            <a:r>
              <a:rPr sz="1333" spc="-107" dirty="0">
                <a:solidFill>
                  <a:srgbClr val="000000"/>
                </a:solidFill>
                <a:latin typeface="Arial"/>
                <a:cs typeface="DINPro-Light"/>
              </a:rPr>
              <a:t> </a:t>
            </a:r>
            <a:r>
              <a:rPr sz="1333" spc="-7" dirty="0">
                <a:solidFill>
                  <a:srgbClr val="000000"/>
                </a:solidFill>
                <a:latin typeface="Arial"/>
                <a:cs typeface="DINPro-Light"/>
              </a:rPr>
              <a:t>Canales.</a:t>
            </a:r>
            <a:endParaRPr sz="1333" dirty="0">
              <a:solidFill>
                <a:srgbClr val="000000"/>
              </a:solidFill>
              <a:latin typeface="Arial"/>
              <a:cs typeface="DINPro-Light"/>
            </a:endParaRPr>
          </a:p>
        </p:txBody>
      </p:sp>
      <p:sp>
        <p:nvSpPr>
          <p:cNvPr id="39" name="object 13">
            <a:extLst>
              <a:ext uri="{FF2B5EF4-FFF2-40B4-BE49-F238E27FC236}">
                <a16:creationId xmlns:a16="http://schemas.microsoft.com/office/drawing/2014/main" id="{AF0512FF-1890-4B30-88D5-8DB9D21812F6}"/>
              </a:ext>
            </a:extLst>
          </p:cNvPr>
          <p:cNvSpPr txBox="1"/>
          <p:nvPr/>
        </p:nvSpPr>
        <p:spPr>
          <a:xfrm>
            <a:off x="6686457" y="4656244"/>
            <a:ext cx="287867" cy="738664"/>
          </a:xfrm>
          <a:prstGeom prst="rect">
            <a:avLst/>
          </a:prstGeom>
        </p:spPr>
        <p:txBody>
          <a:bodyPr vert="horz" wrap="square" lIns="0" tIns="0" rIns="0" bIns="0" rtlCol="0">
            <a:spAutoFit/>
          </a:bodyPr>
          <a:lstStyle/>
          <a:p>
            <a:pPr marL="16933" defTabSz="519430"/>
            <a:r>
              <a:rPr sz="4800" b="1" dirty="0">
                <a:solidFill>
                  <a:srgbClr val="F3813C"/>
                </a:solidFill>
                <a:latin typeface="Century Gothic" panose="020B0502020202020204" pitchFamily="34" charset="0"/>
                <a:cs typeface="DIN Next LT Pro"/>
              </a:rPr>
              <a:t>5</a:t>
            </a:r>
            <a:endParaRPr sz="4800" dirty="0">
              <a:solidFill>
                <a:srgbClr val="F3813C"/>
              </a:solidFill>
              <a:latin typeface="Century Gothic" panose="020B0502020202020204" pitchFamily="34" charset="0"/>
              <a:cs typeface="DIN Next LT Pro"/>
            </a:endParaRPr>
          </a:p>
        </p:txBody>
      </p:sp>
      <p:sp>
        <p:nvSpPr>
          <p:cNvPr id="42" name="object 16">
            <a:extLst>
              <a:ext uri="{FF2B5EF4-FFF2-40B4-BE49-F238E27FC236}">
                <a16:creationId xmlns:a16="http://schemas.microsoft.com/office/drawing/2014/main" id="{67EAD5AF-5BED-4838-BDF9-8E99F4139F7B}"/>
              </a:ext>
            </a:extLst>
          </p:cNvPr>
          <p:cNvSpPr txBox="1"/>
          <p:nvPr/>
        </p:nvSpPr>
        <p:spPr>
          <a:xfrm>
            <a:off x="4871060" y="1977232"/>
            <a:ext cx="2716555" cy="2325830"/>
          </a:xfrm>
          <a:prstGeom prst="rect">
            <a:avLst/>
          </a:prstGeom>
        </p:spPr>
        <p:txBody>
          <a:bodyPr vert="horz" wrap="square" lIns="0" tIns="0" rIns="0" bIns="0" rtlCol="0">
            <a:spAutoFit/>
          </a:bodyPr>
          <a:lstStyle/>
          <a:p>
            <a:pPr marL="16933" algn="just" defTabSz="519430"/>
            <a:r>
              <a:rPr sz="1600" b="1" spc="-7" dirty="0">
                <a:solidFill>
                  <a:srgbClr val="FFD300"/>
                </a:solidFill>
                <a:latin typeface="Century Gothic" panose="020B0502020202020204" pitchFamily="34" charset="0"/>
                <a:cs typeface="DINPro"/>
              </a:rPr>
              <a:t>DIRECCIÓN</a:t>
            </a:r>
            <a:r>
              <a:rPr sz="1600" b="1" spc="-120" dirty="0">
                <a:solidFill>
                  <a:srgbClr val="FFD300"/>
                </a:solidFill>
                <a:latin typeface="Century Gothic" panose="020B0502020202020204" pitchFamily="34" charset="0"/>
                <a:cs typeface="DINPro"/>
              </a:rPr>
              <a:t> </a:t>
            </a:r>
            <a:r>
              <a:rPr sz="1600" b="1" spc="-7" dirty="0">
                <a:solidFill>
                  <a:srgbClr val="FFD300"/>
                </a:solidFill>
                <a:latin typeface="Century Gothic" panose="020B0502020202020204" pitchFamily="34" charset="0"/>
                <a:cs typeface="DINPro"/>
              </a:rPr>
              <a:t>COMERCIAL</a:t>
            </a:r>
            <a:endParaRPr lang="es-ES" sz="1600" b="1" spc="-7" dirty="0">
              <a:solidFill>
                <a:srgbClr val="FFD300"/>
              </a:solidFill>
              <a:latin typeface="Century Gothic" panose="020B0502020202020204" pitchFamily="34" charset="0"/>
              <a:cs typeface="DINPro"/>
            </a:endParaRPr>
          </a:p>
          <a:p>
            <a:pPr marL="245527" marR="416550" indent="-228594" defTabSz="519430">
              <a:spcBef>
                <a:spcPts val="973"/>
              </a:spcBef>
              <a:spcAft>
                <a:spcPts val="667"/>
              </a:spcAft>
              <a:buFont typeface="Arial" panose="020B0604020202020204" pitchFamily="34" charset="0"/>
              <a:buChar char="•"/>
            </a:pPr>
            <a:r>
              <a:rPr lang="es-ES" sz="1333" b="1" spc="-7" dirty="0">
                <a:solidFill>
                  <a:srgbClr val="000000"/>
                </a:solidFill>
                <a:latin typeface="Arial"/>
                <a:cs typeface="DINPro"/>
              </a:rPr>
              <a:t>Evitar Bloqueos </a:t>
            </a:r>
            <a:r>
              <a:rPr lang="es-ES" sz="1333" b="1" dirty="0">
                <a:solidFill>
                  <a:srgbClr val="000000"/>
                </a:solidFill>
                <a:latin typeface="Arial"/>
                <a:cs typeface="DINPro"/>
              </a:rPr>
              <a:t>y </a:t>
            </a:r>
            <a:r>
              <a:rPr lang="es-ES" sz="1333" b="1" spc="-13" dirty="0">
                <a:solidFill>
                  <a:srgbClr val="000000"/>
                </a:solidFill>
                <a:latin typeface="Arial"/>
                <a:cs typeface="DINPro"/>
              </a:rPr>
              <a:t>sobre cargas </a:t>
            </a:r>
            <a:r>
              <a:rPr lang="es-ES" sz="1333" b="1" dirty="0">
                <a:solidFill>
                  <a:srgbClr val="000000"/>
                </a:solidFill>
                <a:latin typeface="Arial"/>
                <a:cs typeface="DINPro"/>
              </a:rPr>
              <a:t>en </a:t>
            </a:r>
            <a:r>
              <a:rPr lang="es-ES" sz="1333" b="1" spc="-7" dirty="0">
                <a:solidFill>
                  <a:srgbClr val="000000"/>
                </a:solidFill>
                <a:latin typeface="Arial"/>
                <a:cs typeface="DINPro"/>
              </a:rPr>
              <a:t>oficina.</a:t>
            </a:r>
          </a:p>
          <a:p>
            <a:pPr marL="245527" marR="416550" indent="-228594" defTabSz="519430">
              <a:spcAft>
                <a:spcPts val="667"/>
              </a:spcAft>
              <a:buFont typeface="Arial" panose="020B0604020202020204" pitchFamily="34" charset="0"/>
              <a:buChar char="•"/>
            </a:pPr>
            <a:r>
              <a:rPr lang="es-ES" sz="1333" spc="-7" dirty="0">
                <a:solidFill>
                  <a:srgbClr val="000000"/>
                </a:solidFill>
                <a:latin typeface="Arial"/>
                <a:cs typeface="DINPro-Light"/>
              </a:rPr>
              <a:t>Reorientación </a:t>
            </a:r>
            <a:r>
              <a:rPr lang="es-ES" sz="1333" dirty="0">
                <a:solidFill>
                  <a:srgbClr val="000000"/>
                </a:solidFill>
                <a:latin typeface="Arial"/>
                <a:cs typeface="DINPro-Light"/>
              </a:rPr>
              <a:t>de </a:t>
            </a:r>
            <a:r>
              <a:rPr lang="es-ES" sz="1333" spc="-13" dirty="0">
                <a:solidFill>
                  <a:srgbClr val="000000"/>
                </a:solidFill>
                <a:latin typeface="Arial"/>
                <a:cs typeface="DINPro-Light"/>
              </a:rPr>
              <a:t>recursos </a:t>
            </a:r>
            <a:r>
              <a:rPr lang="es-ES" sz="1333" spc="-20" dirty="0">
                <a:solidFill>
                  <a:srgbClr val="000000"/>
                </a:solidFill>
                <a:latin typeface="Arial"/>
                <a:cs typeface="DINPro-Light"/>
              </a:rPr>
              <a:t>Foco </a:t>
            </a:r>
            <a:r>
              <a:rPr lang="es-ES" sz="1333" spc="-13" dirty="0">
                <a:solidFill>
                  <a:srgbClr val="000000"/>
                </a:solidFill>
                <a:latin typeface="Arial"/>
                <a:cs typeface="DINPro-Light"/>
              </a:rPr>
              <a:t>comercial. </a:t>
            </a:r>
            <a:r>
              <a:rPr lang="es-ES" sz="1333" spc="-7" dirty="0">
                <a:solidFill>
                  <a:srgbClr val="000000"/>
                </a:solidFill>
                <a:latin typeface="Arial"/>
                <a:cs typeface="DINPro-Light"/>
              </a:rPr>
              <a:t>Oferta </a:t>
            </a:r>
            <a:r>
              <a:rPr lang="es-ES" sz="1333" dirty="0">
                <a:solidFill>
                  <a:srgbClr val="000000"/>
                </a:solidFill>
                <a:latin typeface="Arial"/>
                <a:cs typeface="DINPro-Light"/>
              </a:rPr>
              <a:t>de </a:t>
            </a:r>
            <a:r>
              <a:rPr lang="es-ES" sz="1333" spc="-13" dirty="0">
                <a:solidFill>
                  <a:srgbClr val="000000"/>
                </a:solidFill>
                <a:latin typeface="Arial"/>
                <a:cs typeface="DINPro-Light"/>
              </a:rPr>
              <a:t>valor</a:t>
            </a:r>
            <a:r>
              <a:rPr lang="es-ES" sz="1333" spc="-87" dirty="0">
                <a:solidFill>
                  <a:srgbClr val="000000"/>
                </a:solidFill>
                <a:latin typeface="Arial"/>
                <a:cs typeface="DINPro-Light"/>
              </a:rPr>
              <a:t> </a:t>
            </a:r>
            <a:r>
              <a:rPr lang="es-ES" sz="1333" spc="-7" dirty="0">
                <a:solidFill>
                  <a:srgbClr val="000000"/>
                </a:solidFill>
                <a:latin typeface="Arial"/>
                <a:cs typeface="DINPro-Light"/>
              </a:rPr>
              <a:t>diferenciada.</a:t>
            </a:r>
            <a:endParaRPr lang="es-ES" sz="1333" dirty="0">
              <a:solidFill>
                <a:srgbClr val="000000"/>
              </a:solidFill>
              <a:latin typeface="Arial"/>
              <a:cs typeface="DINPro-Light"/>
            </a:endParaRPr>
          </a:p>
          <a:p>
            <a:pPr marL="245527" indent="-228594" defTabSz="519430">
              <a:spcAft>
                <a:spcPts val="667"/>
              </a:spcAft>
              <a:buFont typeface="Arial" panose="020B0604020202020204" pitchFamily="34" charset="0"/>
              <a:buChar char="•"/>
            </a:pPr>
            <a:r>
              <a:rPr lang="es-ES" sz="1333" spc="-7" dirty="0">
                <a:solidFill>
                  <a:srgbClr val="000000"/>
                </a:solidFill>
                <a:latin typeface="Arial"/>
                <a:cs typeface="DINPro-Light"/>
              </a:rPr>
              <a:t>Integración </a:t>
            </a:r>
            <a:r>
              <a:rPr lang="es-ES" sz="1333" dirty="0">
                <a:solidFill>
                  <a:srgbClr val="000000"/>
                </a:solidFill>
                <a:latin typeface="Arial"/>
                <a:cs typeface="DINPro-Light"/>
              </a:rPr>
              <a:t>en </a:t>
            </a:r>
            <a:r>
              <a:rPr lang="es-ES" sz="1333" spc="-7" dirty="0">
                <a:solidFill>
                  <a:srgbClr val="000000"/>
                </a:solidFill>
                <a:latin typeface="Arial"/>
                <a:cs typeface="DINPro-Light"/>
              </a:rPr>
              <a:t>nuevos sectores/nuevos</a:t>
            </a:r>
            <a:r>
              <a:rPr lang="es-ES" sz="1333" spc="20" dirty="0">
                <a:solidFill>
                  <a:srgbClr val="000000"/>
                </a:solidFill>
                <a:latin typeface="Arial"/>
                <a:cs typeface="DINPro-Light"/>
              </a:rPr>
              <a:t> </a:t>
            </a:r>
            <a:r>
              <a:rPr lang="es-ES" sz="1333" spc="-7" dirty="0">
                <a:solidFill>
                  <a:srgbClr val="000000"/>
                </a:solidFill>
                <a:latin typeface="Arial"/>
                <a:cs typeface="DINPro-Light"/>
              </a:rPr>
              <a:t>clientes.</a:t>
            </a:r>
            <a:endParaRPr lang="es-ES" sz="1333" dirty="0">
              <a:solidFill>
                <a:srgbClr val="000000"/>
              </a:solidFill>
              <a:latin typeface="Arial"/>
              <a:cs typeface="DINPro-Light"/>
            </a:endParaRPr>
          </a:p>
          <a:p>
            <a:pPr marL="16933" algn="just" defTabSz="519430"/>
            <a:endParaRPr sz="1600" b="1" dirty="0">
              <a:solidFill>
                <a:srgbClr val="FFD300"/>
              </a:solidFill>
              <a:latin typeface="Century Gothic" panose="020B0502020202020204" pitchFamily="34" charset="0"/>
              <a:cs typeface="DINPro"/>
            </a:endParaRPr>
          </a:p>
        </p:txBody>
      </p:sp>
      <p:sp>
        <p:nvSpPr>
          <p:cNvPr id="43" name="object 17">
            <a:extLst>
              <a:ext uri="{FF2B5EF4-FFF2-40B4-BE49-F238E27FC236}">
                <a16:creationId xmlns:a16="http://schemas.microsoft.com/office/drawing/2014/main" id="{A07C1B0B-DDC7-4E3F-851D-7EDD1DCD4668}"/>
              </a:ext>
            </a:extLst>
          </p:cNvPr>
          <p:cNvSpPr txBox="1"/>
          <p:nvPr/>
        </p:nvSpPr>
        <p:spPr>
          <a:xfrm>
            <a:off x="4442692" y="1685427"/>
            <a:ext cx="287867" cy="738664"/>
          </a:xfrm>
          <a:prstGeom prst="rect">
            <a:avLst/>
          </a:prstGeom>
        </p:spPr>
        <p:txBody>
          <a:bodyPr vert="horz" wrap="square" lIns="0" tIns="0" rIns="0" bIns="0" rtlCol="0">
            <a:spAutoFit/>
          </a:bodyPr>
          <a:lstStyle/>
          <a:p>
            <a:pPr marL="16933" defTabSz="519430"/>
            <a:r>
              <a:rPr sz="4800" b="1" dirty="0">
                <a:solidFill>
                  <a:srgbClr val="FFD200"/>
                </a:solidFill>
                <a:latin typeface="Century Gothic" panose="020B0502020202020204" pitchFamily="34" charset="0"/>
                <a:cs typeface="DIN Next LT Pro"/>
              </a:rPr>
              <a:t>2</a:t>
            </a:r>
            <a:endParaRPr sz="4800" b="1" dirty="0">
              <a:solidFill>
                <a:srgbClr val="000000"/>
              </a:solidFill>
              <a:latin typeface="Century Gothic" panose="020B0502020202020204" pitchFamily="34" charset="0"/>
              <a:cs typeface="DIN Next LT Pro"/>
            </a:endParaRPr>
          </a:p>
        </p:txBody>
      </p:sp>
      <p:sp>
        <p:nvSpPr>
          <p:cNvPr id="45" name="object 20">
            <a:extLst>
              <a:ext uri="{FF2B5EF4-FFF2-40B4-BE49-F238E27FC236}">
                <a16:creationId xmlns:a16="http://schemas.microsoft.com/office/drawing/2014/main" id="{E34C9A16-EF1E-444A-B18C-296DEE48B019}"/>
              </a:ext>
            </a:extLst>
          </p:cNvPr>
          <p:cNvSpPr txBox="1"/>
          <p:nvPr/>
        </p:nvSpPr>
        <p:spPr>
          <a:xfrm>
            <a:off x="8367293" y="1657291"/>
            <a:ext cx="287867" cy="738664"/>
          </a:xfrm>
          <a:prstGeom prst="rect">
            <a:avLst/>
          </a:prstGeom>
        </p:spPr>
        <p:txBody>
          <a:bodyPr vert="horz" wrap="square" lIns="0" tIns="0" rIns="0" bIns="0" rtlCol="0">
            <a:spAutoFit/>
          </a:bodyPr>
          <a:lstStyle/>
          <a:p>
            <a:pPr marL="16933" defTabSz="519430"/>
            <a:r>
              <a:rPr sz="4800" b="1" dirty="0">
                <a:solidFill>
                  <a:srgbClr val="9D9FA2"/>
                </a:solidFill>
                <a:latin typeface="Century Gothic" panose="020B0502020202020204" pitchFamily="34" charset="0"/>
                <a:cs typeface="DIN Next LT Pro"/>
              </a:rPr>
              <a:t>3</a:t>
            </a:r>
            <a:endParaRPr sz="4800" dirty="0">
              <a:solidFill>
                <a:srgbClr val="9D9FA2"/>
              </a:solidFill>
              <a:latin typeface="Century Gothic" panose="020B0502020202020204" pitchFamily="34" charset="0"/>
              <a:cs typeface="DIN Next LT Pro"/>
            </a:endParaRPr>
          </a:p>
        </p:txBody>
      </p:sp>
      <p:sp>
        <p:nvSpPr>
          <p:cNvPr id="46" name="object 21">
            <a:extLst>
              <a:ext uri="{FF2B5EF4-FFF2-40B4-BE49-F238E27FC236}">
                <a16:creationId xmlns:a16="http://schemas.microsoft.com/office/drawing/2014/main" id="{4E4A7788-9F9B-4838-958A-E40B02A94F83}"/>
              </a:ext>
            </a:extLst>
          </p:cNvPr>
          <p:cNvSpPr/>
          <p:nvPr/>
        </p:nvSpPr>
        <p:spPr>
          <a:xfrm>
            <a:off x="2063747" y="4656244"/>
            <a:ext cx="457200" cy="914400"/>
          </a:xfrm>
          <a:custGeom>
            <a:avLst/>
            <a:gdLst/>
            <a:ahLst/>
            <a:cxnLst/>
            <a:rect l="l" t="t" r="r" b="b"/>
            <a:pathLst>
              <a:path w="685800" h="685800">
                <a:moveTo>
                  <a:pt x="346201" y="0"/>
                </a:moveTo>
                <a:lnTo>
                  <a:pt x="0" y="346202"/>
                </a:lnTo>
                <a:lnTo>
                  <a:pt x="339534" y="685749"/>
                </a:lnTo>
                <a:lnTo>
                  <a:pt x="685749" y="339547"/>
                </a:lnTo>
                <a:lnTo>
                  <a:pt x="346201" y="0"/>
                </a:lnTo>
                <a:close/>
              </a:path>
            </a:pathLst>
          </a:custGeom>
          <a:noFill/>
        </p:spPr>
        <p:txBody>
          <a:bodyPr wrap="square" lIns="0" tIns="0" rIns="0" bIns="0" rtlCol="0"/>
          <a:lstStyle/>
          <a:p>
            <a:pPr defTabSz="519430"/>
            <a:r>
              <a:rPr lang="es-ES" sz="4800" b="1" dirty="0">
                <a:solidFill>
                  <a:srgbClr val="78CBCF"/>
                </a:solidFill>
                <a:latin typeface="Century Gothic" panose="020B0502020202020204" pitchFamily="34" charset="0"/>
                <a:cs typeface="DIN Next LT Pro"/>
              </a:rPr>
              <a:t>4</a:t>
            </a:r>
            <a:endParaRPr sz="4800" dirty="0">
              <a:solidFill>
                <a:srgbClr val="78CBCF"/>
              </a:solidFill>
              <a:latin typeface="Century Gothic" panose="020B0502020202020204" pitchFamily="34" charset="0"/>
            </a:endParaRPr>
          </a:p>
        </p:txBody>
      </p:sp>
      <p:sp>
        <p:nvSpPr>
          <p:cNvPr id="48" name="object 23">
            <a:extLst>
              <a:ext uri="{FF2B5EF4-FFF2-40B4-BE49-F238E27FC236}">
                <a16:creationId xmlns:a16="http://schemas.microsoft.com/office/drawing/2014/main" id="{4F30181D-3901-4660-B070-6845FF840F3A}"/>
              </a:ext>
            </a:extLst>
          </p:cNvPr>
          <p:cNvSpPr txBox="1"/>
          <p:nvPr/>
        </p:nvSpPr>
        <p:spPr>
          <a:xfrm>
            <a:off x="2477201" y="4957212"/>
            <a:ext cx="3129832" cy="1502655"/>
          </a:xfrm>
          <a:prstGeom prst="rect">
            <a:avLst/>
          </a:prstGeom>
        </p:spPr>
        <p:txBody>
          <a:bodyPr vert="horz" wrap="square" lIns="0" tIns="0" rIns="0" bIns="0" rtlCol="0">
            <a:spAutoFit/>
          </a:bodyPr>
          <a:lstStyle/>
          <a:p>
            <a:pPr marL="16933" defTabSz="519430"/>
            <a:r>
              <a:rPr sz="1600" b="1" dirty="0">
                <a:solidFill>
                  <a:srgbClr val="78CBCF"/>
                </a:solidFill>
                <a:latin typeface="Century Gothic" panose="020B0502020202020204" pitchFamily="34" charset="0"/>
                <a:cs typeface="DINPro"/>
              </a:rPr>
              <a:t>RED DE</a:t>
            </a:r>
            <a:r>
              <a:rPr sz="1600" b="1" spc="-133" dirty="0">
                <a:solidFill>
                  <a:srgbClr val="78CBCF"/>
                </a:solidFill>
                <a:latin typeface="Century Gothic" panose="020B0502020202020204" pitchFamily="34" charset="0"/>
                <a:cs typeface="DINPro"/>
              </a:rPr>
              <a:t> </a:t>
            </a:r>
            <a:r>
              <a:rPr sz="1600" b="1" dirty="0">
                <a:solidFill>
                  <a:srgbClr val="78CBCF"/>
                </a:solidFill>
                <a:latin typeface="Century Gothic" panose="020B0502020202020204" pitchFamily="34" charset="0"/>
                <a:cs typeface="DINPro"/>
              </a:rPr>
              <a:t>OFICINAS</a:t>
            </a:r>
          </a:p>
          <a:p>
            <a:pPr marL="245527" indent="-228594" defTabSz="519430">
              <a:spcBef>
                <a:spcPts val="1067"/>
              </a:spcBef>
              <a:spcAft>
                <a:spcPts val="667"/>
              </a:spcAft>
              <a:buFont typeface="Arial" panose="020B0604020202020204" pitchFamily="34" charset="0"/>
              <a:buChar char="•"/>
            </a:pPr>
            <a:r>
              <a:rPr sz="1333" b="1" spc="-13" dirty="0">
                <a:solidFill>
                  <a:srgbClr val="000000"/>
                </a:solidFill>
                <a:latin typeface="Arial"/>
                <a:cs typeface="DINPro"/>
              </a:rPr>
              <a:t>Ahorro </a:t>
            </a:r>
            <a:r>
              <a:rPr sz="1333" b="1" dirty="0">
                <a:solidFill>
                  <a:srgbClr val="000000"/>
                </a:solidFill>
                <a:latin typeface="Arial"/>
                <a:cs typeface="DINPro"/>
              </a:rPr>
              <a:t>en </a:t>
            </a:r>
            <a:r>
              <a:rPr sz="1333" b="1" spc="-13" dirty="0">
                <a:solidFill>
                  <a:srgbClr val="000000"/>
                </a:solidFill>
                <a:latin typeface="Arial"/>
                <a:cs typeface="DINPro"/>
              </a:rPr>
              <a:t>coste </a:t>
            </a:r>
            <a:r>
              <a:rPr sz="1333" b="1" dirty="0">
                <a:solidFill>
                  <a:srgbClr val="000000"/>
                </a:solidFill>
                <a:latin typeface="Arial"/>
                <a:cs typeface="DINPro"/>
              </a:rPr>
              <a:t>de </a:t>
            </a:r>
            <a:r>
              <a:rPr sz="1333" b="1" spc="-7" dirty="0">
                <a:solidFill>
                  <a:srgbClr val="000000"/>
                </a:solidFill>
                <a:latin typeface="Arial"/>
                <a:cs typeface="DINPro"/>
              </a:rPr>
              <a:t>logística </a:t>
            </a:r>
            <a:r>
              <a:rPr sz="1333" b="1" dirty="0">
                <a:solidFill>
                  <a:srgbClr val="000000"/>
                </a:solidFill>
                <a:latin typeface="Arial"/>
                <a:cs typeface="DINPro"/>
              </a:rPr>
              <a:t>y </a:t>
            </a:r>
            <a:r>
              <a:rPr sz="1333" b="1" spc="-7" dirty="0">
                <a:solidFill>
                  <a:srgbClr val="000000"/>
                </a:solidFill>
                <a:latin typeface="Arial"/>
                <a:cs typeface="DINPro"/>
              </a:rPr>
              <a:t>gestión </a:t>
            </a:r>
            <a:r>
              <a:rPr sz="1333" b="1" dirty="0">
                <a:solidFill>
                  <a:srgbClr val="000000"/>
                </a:solidFill>
                <a:latin typeface="Arial"/>
                <a:cs typeface="DINPro"/>
              </a:rPr>
              <a:t>de</a:t>
            </a:r>
            <a:r>
              <a:rPr sz="1333" b="1" spc="27" dirty="0">
                <a:solidFill>
                  <a:srgbClr val="000000"/>
                </a:solidFill>
                <a:latin typeface="Arial"/>
                <a:cs typeface="DINPro"/>
              </a:rPr>
              <a:t> </a:t>
            </a:r>
            <a:r>
              <a:rPr sz="1333" b="1" spc="-7" dirty="0" err="1">
                <a:solidFill>
                  <a:srgbClr val="000000"/>
                </a:solidFill>
                <a:latin typeface="Arial"/>
                <a:cs typeface="DINPro"/>
              </a:rPr>
              <a:t>efectivo</a:t>
            </a:r>
            <a:r>
              <a:rPr sz="1333" b="1" spc="-7" dirty="0">
                <a:solidFill>
                  <a:srgbClr val="000000"/>
                </a:solidFill>
                <a:latin typeface="Arial"/>
                <a:cs typeface="DINPro"/>
              </a:rPr>
              <a:t>.</a:t>
            </a:r>
            <a:endParaRPr lang="es-ES" sz="1333" b="1" spc="-7" dirty="0">
              <a:solidFill>
                <a:srgbClr val="000000"/>
              </a:solidFill>
              <a:latin typeface="Arial"/>
              <a:cs typeface="DINPro"/>
            </a:endParaRPr>
          </a:p>
          <a:p>
            <a:pPr marL="245527" indent="-228594" defTabSz="519430">
              <a:spcAft>
                <a:spcPts val="667"/>
              </a:spcAft>
              <a:buFont typeface="Arial" panose="020B0604020202020204" pitchFamily="34" charset="0"/>
              <a:buChar char="•"/>
            </a:pPr>
            <a:r>
              <a:rPr lang="es-ES" sz="1333" spc="-7" dirty="0">
                <a:solidFill>
                  <a:srgbClr val="000000"/>
                </a:solidFill>
                <a:latin typeface="Arial"/>
                <a:cs typeface="DINPro-Light"/>
              </a:rPr>
              <a:t>Mejora </a:t>
            </a:r>
            <a:r>
              <a:rPr lang="es-ES" sz="1333" dirty="0">
                <a:solidFill>
                  <a:srgbClr val="000000"/>
                </a:solidFill>
                <a:latin typeface="Arial"/>
                <a:cs typeface="DINPro-Light"/>
              </a:rPr>
              <a:t>en la </a:t>
            </a:r>
            <a:r>
              <a:rPr lang="es-ES" sz="1333" spc="-7" dirty="0">
                <a:solidFill>
                  <a:srgbClr val="000000"/>
                </a:solidFill>
                <a:latin typeface="Arial"/>
                <a:cs typeface="DINPro-Light"/>
              </a:rPr>
              <a:t>calidad </a:t>
            </a:r>
            <a:r>
              <a:rPr lang="es-ES" sz="1333" dirty="0">
                <a:solidFill>
                  <a:srgbClr val="000000"/>
                </a:solidFill>
                <a:latin typeface="Arial"/>
                <a:cs typeface="DINPro-Light"/>
              </a:rPr>
              <a:t>del Servicio.  </a:t>
            </a:r>
            <a:r>
              <a:rPr lang="es-ES" sz="1333" spc="-7" dirty="0">
                <a:solidFill>
                  <a:srgbClr val="000000"/>
                </a:solidFill>
                <a:latin typeface="Arial"/>
                <a:cs typeface="DINPro-Light"/>
              </a:rPr>
              <a:t>Incremento de rentabilidad comercial .  Liberación de tiempos.</a:t>
            </a:r>
          </a:p>
        </p:txBody>
      </p:sp>
      <p:sp>
        <p:nvSpPr>
          <p:cNvPr id="49" name="object 24">
            <a:extLst>
              <a:ext uri="{FF2B5EF4-FFF2-40B4-BE49-F238E27FC236}">
                <a16:creationId xmlns:a16="http://schemas.microsoft.com/office/drawing/2014/main" id="{6A33CBBA-8FC1-46D7-B9AB-EFE17210E763}"/>
              </a:ext>
            </a:extLst>
          </p:cNvPr>
          <p:cNvSpPr txBox="1"/>
          <p:nvPr/>
        </p:nvSpPr>
        <p:spPr>
          <a:xfrm>
            <a:off x="538788" y="1686553"/>
            <a:ext cx="402697" cy="1477328"/>
          </a:xfrm>
          <a:prstGeom prst="rect">
            <a:avLst/>
          </a:prstGeom>
        </p:spPr>
        <p:txBody>
          <a:bodyPr vert="horz" wrap="square" lIns="0" tIns="0" rIns="0" bIns="0" rtlCol="0">
            <a:spAutoFit/>
          </a:bodyPr>
          <a:lstStyle/>
          <a:p>
            <a:pPr marL="16933" defTabSz="519430">
              <a:tabLst>
                <a:tab pos="5973931" algn="l"/>
              </a:tabLst>
            </a:pPr>
            <a:r>
              <a:rPr lang="es-ES" sz="4800" b="1" dirty="0">
                <a:solidFill>
                  <a:srgbClr val="637A7C"/>
                </a:solidFill>
                <a:latin typeface="Century Gothic" panose="020B0502020202020204" pitchFamily="34" charset="0"/>
                <a:cs typeface="DIN Next LT Pro"/>
              </a:rPr>
              <a:t>1</a:t>
            </a:r>
            <a:r>
              <a:rPr lang="es-ES" sz="4800" b="1" dirty="0">
                <a:solidFill>
                  <a:srgbClr val="637A7C"/>
                </a:solidFill>
                <a:latin typeface="DIN Next LT Pro"/>
                <a:cs typeface="DIN Next LT Pro"/>
              </a:rPr>
              <a:t>	</a:t>
            </a:r>
            <a:endParaRPr sz="4800" dirty="0">
              <a:solidFill>
                <a:srgbClr val="637A7C"/>
              </a:solidFill>
              <a:latin typeface="DIN Next LT Pro"/>
              <a:cs typeface="DIN Next LT Pro"/>
            </a:endParaRPr>
          </a:p>
        </p:txBody>
      </p:sp>
      <p:sp>
        <p:nvSpPr>
          <p:cNvPr id="50" name="object 16">
            <a:extLst>
              <a:ext uri="{FF2B5EF4-FFF2-40B4-BE49-F238E27FC236}">
                <a16:creationId xmlns:a16="http://schemas.microsoft.com/office/drawing/2014/main" id="{B8C9E81B-647F-4488-A9D2-6C8B2CB5591B}"/>
              </a:ext>
            </a:extLst>
          </p:cNvPr>
          <p:cNvSpPr txBox="1"/>
          <p:nvPr/>
        </p:nvSpPr>
        <p:spPr>
          <a:xfrm>
            <a:off x="8800637" y="1977232"/>
            <a:ext cx="2832025" cy="1374479"/>
          </a:xfrm>
          <a:prstGeom prst="rect">
            <a:avLst/>
          </a:prstGeom>
        </p:spPr>
        <p:txBody>
          <a:bodyPr vert="horz" wrap="square" lIns="0" tIns="0" rIns="0" bIns="0" rtlCol="0">
            <a:spAutoFit/>
          </a:bodyPr>
          <a:lstStyle/>
          <a:p>
            <a:pPr marL="16933" algn="just" defTabSz="519430"/>
            <a:r>
              <a:rPr lang="es-ES_tradnl" sz="1600" b="1" spc="-7" dirty="0">
                <a:solidFill>
                  <a:srgbClr val="9D9FA2"/>
                </a:solidFill>
                <a:latin typeface="Century Gothic" panose="020B0502020202020204" pitchFamily="34" charset="0"/>
                <a:cs typeface="DINPro"/>
              </a:rPr>
              <a:t>CAJA CENTRAL </a:t>
            </a:r>
            <a:endParaRPr sz="1600" b="1" dirty="0">
              <a:solidFill>
                <a:srgbClr val="9D9FA2"/>
              </a:solidFill>
              <a:latin typeface="Century Gothic" panose="020B0502020202020204" pitchFamily="34" charset="0"/>
              <a:cs typeface="DINPro"/>
            </a:endParaRPr>
          </a:p>
          <a:p>
            <a:pPr marL="245527" marR="416550" indent="-228594" defTabSz="519430">
              <a:spcBef>
                <a:spcPts val="973"/>
              </a:spcBef>
              <a:spcAft>
                <a:spcPts val="667"/>
              </a:spcAft>
              <a:buFont typeface="Arial" panose="020B0604020202020204" pitchFamily="34" charset="0"/>
              <a:buChar char="•"/>
            </a:pPr>
            <a:r>
              <a:rPr lang="es-ES_tradnl" sz="1333" b="1" spc="-7" dirty="0">
                <a:solidFill>
                  <a:srgbClr val="000000"/>
                </a:solidFill>
                <a:latin typeface="Arial"/>
                <a:cs typeface="DINPro"/>
              </a:rPr>
              <a:t>Incremento de Eficiencias.</a:t>
            </a:r>
          </a:p>
          <a:p>
            <a:pPr marL="245527" marR="416550" indent="-228594" defTabSz="519430">
              <a:spcAft>
                <a:spcPts val="667"/>
              </a:spcAft>
              <a:buFont typeface="Arial" panose="020B0604020202020204" pitchFamily="34" charset="0"/>
              <a:buChar char="•"/>
            </a:pPr>
            <a:r>
              <a:rPr lang="es-ES_tradnl" sz="1333" spc="-7" dirty="0">
                <a:solidFill>
                  <a:srgbClr val="000000"/>
                </a:solidFill>
                <a:latin typeface="Arial"/>
                <a:cs typeface="DINPro-Light"/>
              </a:rPr>
              <a:t>Control Operativo.</a:t>
            </a:r>
          </a:p>
          <a:p>
            <a:pPr marL="245527" marR="416550" indent="-228594" defTabSz="519430">
              <a:spcAft>
                <a:spcPts val="667"/>
              </a:spcAft>
              <a:buFont typeface="Arial" panose="020B0604020202020204" pitchFamily="34" charset="0"/>
              <a:buChar char="•"/>
            </a:pPr>
            <a:r>
              <a:rPr lang="es-ES_tradnl" sz="1333" spc="-7" dirty="0">
                <a:solidFill>
                  <a:srgbClr val="000000"/>
                </a:solidFill>
                <a:latin typeface="Arial"/>
                <a:cs typeface="DINPro-Light"/>
              </a:rPr>
              <a:t>Cumplir con los objetivos y presupuesto de gasto.</a:t>
            </a:r>
            <a:endParaRPr sz="1333" dirty="0">
              <a:solidFill>
                <a:srgbClr val="000000"/>
              </a:solidFill>
              <a:latin typeface="Arial"/>
              <a:cs typeface="DINPro-Light"/>
            </a:endParaRPr>
          </a:p>
        </p:txBody>
      </p:sp>
      <p:cxnSp>
        <p:nvCxnSpPr>
          <p:cNvPr id="3" name="Conector recto 2">
            <a:extLst>
              <a:ext uri="{FF2B5EF4-FFF2-40B4-BE49-F238E27FC236}">
                <a16:creationId xmlns:a16="http://schemas.microsoft.com/office/drawing/2014/main" id="{F9A2221C-82C8-F948-851D-2D1336E5208E}"/>
              </a:ext>
            </a:extLst>
          </p:cNvPr>
          <p:cNvCxnSpPr>
            <a:cxnSpLocks/>
          </p:cNvCxnSpPr>
          <p:nvPr/>
        </p:nvCxnSpPr>
        <p:spPr>
          <a:xfrm>
            <a:off x="941484" y="2280602"/>
            <a:ext cx="2997469" cy="0"/>
          </a:xfrm>
          <a:prstGeom prst="line">
            <a:avLst/>
          </a:prstGeom>
          <a:ln w="9525">
            <a:solidFill>
              <a:schemeClr val="accent2"/>
            </a:solidFill>
          </a:ln>
        </p:spPr>
        <p:style>
          <a:lnRef idx="1">
            <a:schemeClr val="dk1"/>
          </a:lnRef>
          <a:fillRef idx="0">
            <a:schemeClr val="dk1"/>
          </a:fillRef>
          <a:effectRef idx="0">
            <a:schemeClr val="dk1"/>
          </a:effectRef>
          <a:fontRef idx="minor">
            <a:schemeClr val="tx1"/>
          </a:fontRef>
        </p:style>
      </p:cxnSp>
      <p:cxnSp>
        <p:nvCxnSpPr>
          <p:cNvPr id="31" name="Conector recto 30">
            <a:extLst>
              <a:ext uri="{FF2B5EF4-FFF2-40B4-BE49-F238E27FC236}">
                <a16:creationId xmlns:a16="http://schemas.microsoft.com/office/drawing/2014/main" id="{6EF4538B-956F-1C48-9EF7-EFDD6B36DC46}"/>
              </a:ext>
            </a:extLst>
          </p:cNvPr>
          <p:cNvCxnSpPr>
            <a:cxnSpLocks/>
          </p:cNvCxnSpPr>
          <p:nvPr/>
        </p:nvCxnSpPr>
        <p:spPr>
          <a:xfrm>
            <a:off x="4871060" y="2280602"/>
            <a:ext cx="2997469" cy="0"/>
          </a:xfrm>
          <a:prstGeom prst="line">
            <a:avLst/>
          </a:prstGeom>
          <a:ln w="9525">
            <a:solidFill>
              <a:schemeClr val="accent1"/>
            </a:solidFill>
          </a:ln>
        </p:spPr>
        <p:style>
          <a:lnRef idx="1">
            <a:schemeClr val="dk1"/>
          </a:lnRef>
          <a:fillRef idx="0">
            <a:schemeClr val="dk1"/>
          </a:fillRef>
          <a:effectRef idx="0">
            <a:schemeClr val="dk1"/>
          </a:effectRef>
          <a:fontRef idx="minor">
            <a:schemeClr val="tx1"/>
          </a:fontRef>
        </p:style>
      </p:cxnSp>
      <p:cxnSp>
        <p:nvCxnSpPr>
          <p:cNvPr id="32" name="Conector recto 31">
            <a:extLst>
              <a:ext uri="{FF2B5EF4-FFF2-40B4-BE49-F238E27FC236}">
                <a16:creationId xmlns:a16="http://schemas.microsoft.com/office/drawing/2014/main" id="{E3D9BCBE-C738-4041-B676-D018ECE6D15F}"/>
              </a:ext>
            </a:extLst>
          </p:cNvPr>
          <p:cNvCxnSpPr>
            <a:cxnSpLocks/>
          </p:cNvCxnSpPr>
          <p:nvPr/>
        </p:nvCxnSpPr>
        <p:spPr>
          <a:xfrm>
            <a:off x="8800636" y="2280602"/>
            <a:ext cx="2997469" cy="0"/>
          </a:xfrm>
          <a:prstGeom prst="line">
            <a:avLst/>
          </a:prstGeom>
          <a:ln w="9525">
            <a:solidFill>
              <a:schemeClr val="accent5"/>
            </a:solidFill>
          </a:ln>
        </p:spPr>
        <p:style>
          <a:lnRef idx="1">
            <a:schemeClr val="dk1"/>
          </a:lnRef>
          <a:fillRef idx="0">
            <a:schemeClr val="dk1"/>
          </a:fillRef>
          <a:effectRef idx="0">
            <a:schemeClr val="dk1"/>
          </a:effectRef>
          <a:fontRef idx="minor">
            <a:schemeClr val="tx1"/>
          </a:fontRef>
        </p:style>
      </p:cxnSp>
      <p:cxnSp>
        <p:nvCxnSpPr>
          <p:cNvPr id="34" name="Conector recto 33">
            <a:extLst>
              <a:ext uri="{FF2B5EF4-FFF2-40B4-BE49-F238E27FC236}">
                <a16:creationId xmlns:a16="http://schemas.microsoft.com/office/drawing/2014/main" id="{184A9830-19AF-D640-BC8A-F858A4E6C1FE}"/>
              </a:ext>
            </a:extLst>
          </p:cNvPr>
          <p:cNvCxnSpPr>
            <a:cxnSpLocks/>
          </p:cNvCxnSpPr>
          <p:nvPr/>
        </p:nvCxnSpPr>
        <p:spPr>
          <a:xfrm>
            <a:off x="2477202" y="5243400"/>
            <a:ext cx="2997469" cy="0"/>
          </a:xfrm>
          <a:prstGeom prst="line">
            <a:avLst/>
          </a:prstGeom>
          <a:ln w="9525">
            <a:solidFill>
              <a:srgbClr val="77C8CD"/>
            </a:solidFill>
          </a:ln>
        </p:spPr>
        <p:style>
          <a:lnRef idx="1">
            <a:schemeClr val="dk1"/>
          </a:lnRef>
          <a:fillRef idx="0">
            <a:schemeClr val="dk1"/>
          </a:fillRef>
          <a:effectRef idx="0">
            <a:schemeClr val="dk1"/>
          </a:effectRef>
          <a:fontRef idx="minor">
            <a:schemeClr val="tx1"/>
          </a:fontRef>
        </p:style>
      </p:cxnSp>
      <p:cxnSp>
        <p:nvCxnSpPr>
          <p:cNvPr id="51" name="Conector recto 50">
            <a:extLst>
              <a:ext uri="{FF2B5EF4-FFF2-40B4-BE49-F238E27FC236}">
                <a16:creationId xmlns:a16="http://schemas.microsoft.com/office/drawing/2014/main" id="{65709893-021A-E04A-925C-7E2A718B424D}"/>
              </a:ext>
            </a:extLst>
          </p:cNvPr>
          <p:cNvCxnSpPr>
            <a:cxnSpLocks/>
          </p:cNvCxnSpPr>
          <p:nvPr/>
        </p:nvCxnSpPr>
        <p:spPr>
          <a:xfrm>
            <a:off x="7090188" y="5243400"/>
            <a:ext cx="2997469" cy="0"/>
          </a:xfrm>
          <a:prstGeom prst="line">
            <a:avLst/>
          </a:prstGeom>
          <a:ln w="9525">
            <a:solidFill>
              <a:schemeClr val="accent4"/>
            </a:solidFill>
          </a:ln>
        </p:spPr>
        <p:style>
          <a:lnRef idx="1">
            <a:schemeClr val="dk1"/>
          </a:lnRef>
          <a:fillRef idx="0">
            <a:schemeClr val="dk1"/>
          </a:fillRef>
          <a:effectRef idx="0">
            <a:schemeClr val="dk1"/>
          </a:effectRef>
          <a:fontRef idx="minor">
            <a:schemeClr val="tx1"/>
          </a:fontRef>
        </p:style>
      </p:cxnSp>
      <p:sp>
        <p:nvSpPr>
          <p:cNvPr id="20" name="CuadroTexto 19">
            <a:extLst>
              <a:ext uri="{FF2B5EF4-FFF2-40B4-BE49-F238E27FC236}">
                <a16:creationId xmlns:a16="http://schemas.microsoft.com/office/drawing/2014/main" id="{917BD694-164B-43C9-9497-7B638067F00C}"/>
              </a:ext>
            </a:extLst>
          </p:cNvPr>
          <p:cNvSpPr txBox="1"/>
          <p:nvPr/>
        </p:nvSpPr>
        <p:spPr>
          <a:xfrm>
            <a:off x="655853" y="1107100"/>
            <a:ext cx="4490305" cy="400110"/>
          </a:xfrm>
          <a:prstGeom prst="rect">
            <a:avLst/>
          </a:prstGeom>
          <a:noFill/>
        </p:spPr>
        <p:txBody>
          <a:bodyPr wrap="square" rtlCol="0">
            <a:spAutoFit/>
          </a:bodyPr>
          <a:lstStyle/>
          <a:p>
            <a:pPr defTabSz="519430"/>
            <a:r>
              <a:rPr lang="es-ES" sz="2000" dirty="0">
                <a:solidFill>
                  <a:srgbClr val="000000"/>
                </a:solidFill>
                <a:latin typeface="Century Gothic"/>
              </a:rPr>
              <a:t>Beneficios Entidad Financiera</a:t>
            </a:r>
          </a:p>
        </p:txBody>
      </p:sp>
      <p:sp>
        <p:nvSpPr>
          <p:cNvPr id="19" name="11 Título">
            <a:extLst>
              <a:ext uri="{FF2B5EF4-FFF2-40B4-BE49-F238E27FC236}">
                <a16:creationId xmlns:a16="http://schemas.microsoft.com/office/drawing/2014/main" id="{14A3E181-93ED-4FAF-9152-5BC4352D5D42}"/>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Modelo de prescripción: Como producto financiero</a:t>
            </a:r>
          </a:p>
        </p:txBody>
      </p:sp>
      <p:sp>
        <p:nvSpPr>
          <p:cNvPr id="22" name="Marcador de título 1">
            <a:extLst>
              <a:ext uri="{FF2B5EF4-FFF2-40B4-BE49-F238E27FC236}">
                <a16:creationId xmlns:a16="http://schemas.microsoft.com/office/drawing/2014/main" id="{71478C94-AD14-47BD-A219-CF4BD27B4F42}"/>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1880307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18E2C74E-C53F-024F-A97B-E430C7D85313}"/>
              </a:ext>
            </a:extLst>
          </p:cNvPr>
          <p:cNvSpPr>
            <a:spLocks noGrp="1"/>
          </p:cNvSpPr>
          <p:nvPr>
            <p:ph type="body" sz="quarter" idx="12"/>
          </p:nvPr>
        </p:nvSpPr>
        <p:spPr/>
        <p:txBody>
          <a:bodyPr/>
          <a:lstStyle/>
          <a:p>
            <a:r>
              <a:rPr lang="es-ES" dirty="0"/>
              <a:t>BENEFICIOS</a:t>
            </a:r>
          </a:p>
        </p:txBody>
      </p:sp>
      <p:pic>
        <p:nvPicPr>
          <p:cNvPr id="46" name="Marcador de posición de imagen 7">
            <a:extLst>
              <a:ext uri="{FF2B5EF4-FFF2-40B4-BE49-F238E27FC236}">
                <a16:creationId xmlns:a16="http://schemas.microsoft.com/office/drawing/2014/main" id="{FAC884D5-90FA-4AA9-A375-832C4114C3A2}"/>
              </a:ext>
            </a:extLst>
          </p:cNvPr>
          <p:cNvPicPr>
            <a:picLocks noGrp="1" noChangeAspect="1"/>
          </p:cNvPicPr>
          <p:nvPr>
            <p:ph type="pic" sz="quarter" idx="10"/>
          </p:nvPr>
        </p:nvPicPr>
        <p:blipFill>
          <a:blip r:embed="rId2" cstate="email">
            <a:alphaModFix/>
            <a:extLst>
              <a:ext uri="{28A0092B-C50C-407E-A947-70E740481C1C}">
                <a14:useLocalDpi xmlns:a14="http://schemas.microsoft.com/office/drawing/2010/main"/>
              </a:ext>
            </a:extLst>
          </a:blip>
          <a:srcRect/>
          <a:stretch>
            <a:fillRect/>
          </a:stretch>
        </p:blipFill>
        <p:spPr>
          <a:xfrm>
            <a:off x="6093884" y="0"/>
            <a:ext cx="6096001" cy="6858000"/>
          </a:xfrm>
        </p:spPr>
      </p:pic>
      <p:pic>
        <p:nvPicPr>
          <p:cNvPr id="2" name="Imagen 1">
            <a:extLst>
              <a:ext uri="{FF2B5EF4-FFF2-40B4-BE49-F238E27FC236}">
                <a16:creationId xmlns:a16="http://schemas.microsoft.com/office/drawing/2014/main" id="{320B7298-03A1-4738-9EF5-D08CE8944CD2}"/>
              </a:ext>
            </a:extLst>
          </p:cNvPr>
          <p:cNvPicPr>
            <a:picLocks noChangeAspect="1"/>
          </p:cNvPicPr>
          <p:nvPr/>
        </p:nvPicPr>
        <p:blipFill>
          <a:blip r:embed="rId3"/>
          <a:stretch>
            <a:fillRect/>
          </a:stretch>
        </p:blipFill>
        <p:spPr>
          <a:xfrm>
            <a:off x="759510" y="1366000"/>
            <a:ext cx="4773433" cy="4808192"/>
          </a:xfrm>
          <a:prstGeom prst="rect">
            <a:avLst/>
          </a:prstGeom>
        </p:spPr>
      </p:pic>
      <p:sp>
        <p:nvSpPr>
          <p:cNvPr id="6" name="11 Título">
            <a:extLst>
              <a:ext uri="{FF2B5EF4-FFF2-40B4-BE49-F238E27FC236}">
                <a16:creationId xmlns:a16="http://schemas.microsoft.com/office/drawing/2014/main" id="{84824DC7-7869-416F-AAFF-4EC56326EBB8}"/>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Cash Today</a:t>
            </a:r>
          </a:p>
        </p:txBody>
      </p:sp>
    </p:spTree>
    <p:extLst>
      <p:ext uri="{BB962C8B-B14F-4D97-AF65-F5344CB8AC3E}">
        <p14:creationId xmlns:p14="http://schemas.microsoft.com/office/powerpoint/2010/main" val="2264768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ángulo 27">
            <a:extLst>
              <a:ext uri="{FF2B5EF4-FFF2-40B4-BE49-F238E27FC236}">
                <a16:creationId xmlns:a16="http://schemas.microsoft.com/office/drawing/2014/main" id="{F245CFCD-7C3A-E543-8BB0-5CDCDFD65571}"/>
              </a:ext>
            </a:extLst>
          </p:cNvPr>
          <p:cNvSpPr/>
          <p:nvPr/>
        </p:nvSpPr>
        <p:spPr>
          <a:xfrm>
            <a:off x="181232" y="1264608"/>
            <a:ext cx="3359989" cy="913199"/>
          </a:xfrm>
          <a:prstGeom prst="rect">
            <a:avLst/>
          </a:prstGeom>
        </p:spPr>
        <p:txBody>
          <a:bodyPr wrap="square">
            <a:spAutoFit/>
          </a:bodyPr>
          <a:lstStyle/>
          <a:p>
            <a:pPr algn="r" defTabSz="519430"/>
            <a:r>
              <a:rPr lang="es-ES" sz="2667" b="1" dirty="0">
                <a:solidFill>
                  <a:srgbClr val="F1AA20"/>
                </a:solidFill>
                <a:latin typeface="Century Gothic" panose="020B0502020202020204" pitchFamily="34" charset="0"/>
              </a:rPr>
              <a:t>OPTIMIZACIÓN</a:t>
            </a:r>
          </a:p>
          <a:p>
            <a:pPr algn="r" defTabSz="519430"/>
            <a:r>
              <a:rPr lang="es-ES" sz="2667" b="1" dirty="0">
                <a:solidFill>
                  <a:srgbClr val="F1AA20"/>
                </a:solidFill>
                <a:latin typeface="Century Gothic" panose="020B0502020202020204" pitchFamily="34" charset="0"/>
              </a:rPr>
              <a:t>Cash </a:t>
            </a:r>
            <a:r>
              <a:rPr lang="es-ES" sz="2667" b="1" dirty="0" err="1">
                <a:solidFill>
                  <a:srgbClr val="F1AA20"/>
                </a:solidFill>
                <a:latin typeface="Century Gothic" panose="020B0502020202020204" pitchFamily="34" charset="0"/>
              </a:rPr>
              <a:t>Today</a:t>
            </a:r>
            <a:endParaRPr lang="es-ES" sz="2667" b="1" dirty="0">
              <a:solidFill>
                <a:srgbClr val="F1AA20"/>
              </a:solidFill>
              <a:latin typeface="Century Gothic" panose="020B0502020202020204" pitchFamily="34" charset="0"/>
            </a:endParaRPr>
          </a:p>
        </p:txBody>
      </p:sp>
      <p:sp>
        <p:nvSpPr>
          <p:cNvPr id="29" name="Rectángulo 28">
            <a:extLst>
              <a:ext uri="{FF2B5EF4-FFF2-40B4-BE49-F238E27FC236}">
                <a16:creationId xmlns:a16="http://schemas.microsoft.com/office/drawing/2014/main" id="{6E0718CD-AB4A-7542-B345-F9714929E9D3}"/>
              </a:ext>
            </a:extLst>
          </p:cNvPr>
          <p:cNvSpPr/>
          <p:nvPr/>
        </p:nvSpPr>
        <p:spPr>
          <a:xfrm>
            <a:off x="3848360" y="2583613"/>
            <a:ext cx="6284181" cy="3293209"/>
          </a:xfrm>
          <a:prstGeom prst="rect">
            <a:avLst/>
          </a:prstGeom>
        </p:spPr>
        <p:txBody>
          <a:bodyPr wrap="square">
            <a:spAutoFit/>
          </a:bodyPr>
          <a:lstStyle/>
          <a:p>
            <a:pPr marL="228594" indent="-228594" defTabSz="519430">
              <a:buClr>
                <a:srgbClr val="FFD525"/>
              </a:buClr>
              <a:buFont typeface="Arial" panose="020B0604020202020204" pitchFamily="34" charset="0"/>
              <a:buChar char="•"/>
            </a:pPr>
            <a:r>
              <a:rPr lang="es-ES" sz="1600" dirty="0">
                <a:solidFill>
                  <a:srgbClr val="4C4C4C"/>
                </a:solidFill>
                <a:latin typeface="Arial"/>
              </a:rPr>
              <a:t>Mejorar tiempos operativos al cierre del día: ahorro en contaje, validación y cuadre.</a:t>
            </a:r>
          </a:p>
          <a:p>
            <a:pPr defTabSz="519430">
              <a:buClr>
                <a:srgbClr val="FFD525"/>
              </a:buClr>
            </a:pPr>
            <a:endParaRPr lang="es-ES" sz="1600" dirty="0">
              <a:solidFill>
                <a:srgbClr val="4C4C4C"/>
              </a:solidFill>
              <a:latin typeface="Arial"/>
            </a:endParaRPr>
          </a:p>
          <a:p>
            <a:pPr marL="228594" indent="-228594" defTabSz="519430">
              <a:buClr>
                <a:srgbClr val="FFD525"/>
              </a:buClr>
              <a:buFont typeface="Arial" panose="020B0604020202020204" pitchFamily="34" charset="0"/>
              <a:buChar char="•"/>
            </a:pPr>
            <a:r>
              <a:rPr lang="es-ES" sz="1600" dirty="0">
                <a:solidFill>
                  <a:srgbClr val="4C4C4C"/>
                </a:solidFill>
                <a:latin typeface="Arial"/>
              </a:rPr>
              <a:t>Mejorar la trazabilidad del efectivo del negocio.</a:t>
            </a:r>
          </a:p>
          <a:p>
            <a:pPr marL="228594" indent="-228594" defTabSz="519430">
              <a:buClr>
                <a:srgbClr val="FFD525"/>
              </a:buClr>
              <a:buFont typeface="Arial" panose="020B0604020202020204" pitchFamily="34" charset="0"/>
              <a:buChar char="•"/>
            </a:pPr>
            <a:endParaRPr lang="es-ES" sz="1600" dirty="0">
              <a:solidFill>
                <a:srgbClr val="4C4C4C"/>
              </a:solidFill>
              <a:latin typeface="Arial"/>
            </a:endParaRPr>
          </a:p>
          <a:p>
            <a:pPr marL="228594" indent="-228594" defTabSz="519430">
              <a:buClr>
                <a:srgbClr val="FFD525"/>
              </a:buClr>
              <a:buFont typeface="Arial" panose="020B0604020202020204" pitchFamily="34" charset="0"/>
              <a:buChar char="•"/>
            </a:pPr>
            <a:r>
              <a:rPr lang="es-ES" sz="1600" dirty="0">
                <a:solidFill>
                  <a:srgbClr val="4C4C4C"/>
                </a:solidFill>
                <a:latin typeface="Arial"/>
              </a:rPr>
              <a:t>Servicio de entrega de cambio.</a:t>
            </a:r>
          </a:p>
          <a:p>
            <a:pPr marL="228594" indent="-228594" defTabSz="519430">
              <a:buClr>
                <a:srgbClr val="FFD525"/>
              </a:buClr>
              <a:buFont typeface="Arial" panose="020B0604020202020204" pitchFamily="34" charset="0"/>
              <a:buChar char="•"/>
            </a:pPr>
            <a:endParaRPr lang="es-ES" sz="1600" dirty="0">
              <a:solidFill>
                <a:srgbClr val="4C4C4C"/>
              </a:solidFill>
              <a:latin typeface="Arial"/>
            </a:endParaRPr>
          </a:p>
          <a:p>
            <a:pPr marL="228594" indent="-228594" defTabSz="519430">
              <a:buClr>
                <a:srgbClr val="FFD525"/>
              </a:buClr>
              <a:buFont typeface="Arial" panose="020B0604020202020204" pitchFamily="34" charset="0"/>
              <a:buChar char="•"/>
            </a:pPr>
            <a:r>
              <a:rPr lang="es-ES" sz="1600" dirty="0">
                <a:solidFill>
                  <a:srgbClr val="4C4C4C"/>
                </a:solidFill>
                <a:latin typeface="Arial"/>
              </a:rPr>
              <a:t>Evitar el riesgo de acera durante el transporte del efectivo </a:t>
            </a:r>
            <a:br>
              <a:rPr lang="es-ES" sz="1600" dirty="0">
                <a:solidFill>
                  <a:srgbClr val="4C4C4C"/>
                </a:solidFill>
                <a:latin typeface="Arial"/>
              </a:rPr>
            </a:br>
            <a:r>
              <a:rPr lang="es-ES" sz="1600" dirty="0">
                <a:solidFill>
                  <a:srgbClr val="4C4C4C"/>
                </a:solidFill>
                <a:latin typeface="Arial"/>
              </a:rPr>
              <a:t>hasta el banco.</a:t>
            </a:r>
          </a:p>
          <a:p>
            <a:pPr marL="228594" indent="-228594" defTabSz="519430">
              <a:buClr>
                <a:srgbClr val="FFD525"/>
              </a:buClr>
              <a:buFont typeface="Arial" panose="020B0604020202020204" pitchFamily="34" charset="0"/>
              <a:buChar char="•"/>
            </a:pPr>
            <a:endParaRPr lang="es-ES" sz="1600" dirty="0">
              <a:solidFill>
                <a:srgbClr val="4C4C4C"/>
              </a:solidFill>
              <a:latin typeface="Arial"/>
            </a:endParaRPr>
          </a:p>
          <a:p>
            <a:pPr marL="228594" indent="-228594" defTabSz="519430">
              <a:buClr>
                <a:srgbClr val="FFD525"/>
              </a:buClr>
              <a:buFont typeface="Arial" panose="020B0604020202020204" pitchFamily="34" charset="0"/>
              <a:buChar char="•"/>
            </a:pPr>
            <a:r>
              <a:rPr lang="es-ES" sz="1600" dirty="0">
                <a:solidFill>
                  <a:srgbClr val="4C4C4C"/>
                </a:solidFill>
                <a:latin typeface="Arial"/>
              </a:rPr>
              <a:t>Evitar tiempos de espera en la sucursal bancaria.</a:t>
            </a:r>
          </a:p>
          <a:p>
            <a:pPr marL="228594" indent="-228594" defTabSz="519430">
              <a:buClr>
                <a:srgbClr val="FFD525"/>
              </a:buClr>
              <a:buFont typeface="Arial" panose="020B0604020202020204" pitchFamily="34" charset="0"/>
              <a:buChar char="•"/>
            </a:pPr>
            <a:endParaRPr lang="es-ES" sz="1600" dirty="0">
              <a:solidFill>
                <a:srgbClr val="4C4C4C"/>
              </a:solidFill>
              <a:latin typeface="Arial"/>
            </a:endParaRPr>
          </a:p>
          <a:p>
            <a:pPr marL="228594" indent="-228594" defTabSz="519430">
              <a:buClr>
                <a:srgbClr val="FFD525"/>
              </a:buClr>
              <a:buFont typeface="Arial" panose="020B0604020202020204" pitchFamily="34" charset="0"/>
              <a:buChar char="•"/>
            </a:pPr>
            <a:r>
              <a:rPr lang="es-ES" sz="1600" dirty="0">
                <a:solidFill>
                  <a:srgbClr val="4C4C4C"/>
                </a:solidFill>
                <a:latin typeface="Arial"/>
              </a:rPr>
              <a:t>Reducir el coste de tener inmovilizado el efectivo en el negocio.</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3694789" y="1376626"/>
            <a:ext cx="0" cy="4836389"/>
          </a:xfrm>
          <a:prstGeom prst="line">
            <a:avLst/>
          </a:prstGeom>
        </p:spPr>
        <p:style>
          <a:lnRef idx="1">
            <a:schemeClr val="accent6"/>
          </a:lnRef>
          <a:fillRef idx="0">
            <a:schemeClr val="accent6"/>
          </a:fillRef>
          <a:effectRef idx="0">
            <a:schemeClr val="accent6"/>
          </a:effectRef>
          <a:fontRef idx="minor">
            <a:schemeClr val="tx1"/>
          </a:fontRef>
        </p:style>
      </p:cxnSp>
      <p:sp>
        <p:nvSpPr>
          <p:cNvPr id="51" name="Rectángulo 50">
            <a:extLst>
              <a:ext uri="{FF2B5EF4-FFF2-40B4-BE49-F238E27FC236}">
                <a16:creationId xmlns:a16="http://schemas.microsoft.com/office/drawing/2014/main" id="{DDCE11CC-FCCB-CF45-AD5E-22096981A896}"/>
              </a:ext>
            </a:extLst>
          </p:cNvPr>
          <p:cNvSpPr/>
          <p:nvPr/>
        </p:nvSpPr>
        <p:spPr>
          <a:xfrm>
            <a:off x="9838143" y="5946276"/>
            <a:ext cx="2548219" cy="502573"/>
          </a:xfrm>
          <a:prstGeom prst="rect">
            <a:avLst/>
          </a:prstGeom>
        </p:spPr>
        <p:txBody>
          <a:bodyPr wrap="square">
            <a:spAutoFit/>
          </a:bodyPr>
          <a:lstStyle/>
          <a:p>
            <a:pPr defTabSz="519430">
              <a:buClr>
                <a:srgbClr val="FFCC00"/>
              </a:buClr>
            </a:pPr>
            <a:r>
              <a:rPr lang="es-CO" sz="1333" b="1" dirty="0">
                <a:solidFill>
                  <a:srgbClr val="FFFFFF"/>
                </a:solidFill>
                <a:latin typeface="Arial"/>
              </a:rPr>
              <a:t>Gestión de redes </a:t>
            </a:r>
            <a:br>
              <a:rPr lang="es-CO" sz="1333" b="1" dirty="0">
                <a:solidFill>
                  <a:srgbClr val="FFFFFF"/>
                </a:solidFill>
                <a:latin typeface="Arial"/>
              </a:rPr>
            </a:br>
            <a:r>
              <a:rPr lang="es-CO" sz="1333" b="1" dirty="0">
                <a:solidFill>
                  <a:srgbClr val="FFFFFF"/>
                </a:solidFill>
                <a:latin typeface="Arial"/>
              </a:rPr>
              <a:t>Corresponsales</a:t>
            </a:r>
          </a:p>
        </p:txBody>
      </p:sp>
      <p:pic>
        <p:nvPicPr>
          <p:cNvPr id="7" name="Imagen 6">
            <a:extLst>
              <a:ext uri="{FF2B5EF4-FFF2-40B4-BE49-F238E27FC236}">
                <a16:creationId xmlns:a16="http://schemas.microsoft.com/office/drawing/2014/main" id="{1A243E30-92DE-3548-91EC-E567C270928F}"/>
              </a:ext>
            </a:extLst>
          </p:cNvPr>
          <p:cNvPicPr>
            <a:picLocks noChangeAspect="1"/>
          </p:cNvPicPr>
          <p:nvPr/>
        </p:nvPicPr>
        <p:blipFill>
          <a:blip r:embed="rId3"/>
          <a:stretch>
            <a:fillRect/>
          </a:stretch>
        </p:blipFill>
        <p:spPr>
          <a:xfrm>
            <a:off x="3934075" y="1136074"/>
            <a:ext cx="1075733" cy="1075733"/>
          </a:xfrm>
          <a:prstGeom prst="rect">
            <a:avLst/>
          </a:prstGeom>
        </p:spPr>
      </p:pic>
      <p:pic>
        <p:nvPicPr>
          <p:cNvPr id="17" name="Imagen 16">
            <a:extLst>
              <a:ext uri="{FF2B5EF4-FFF2-40B4-BE49-F238E27FC236}">
                <a16:creationId xmlns:a16="http://schemas.microsoft.com/office/drawing/2014/main" id="{0DCED97C-3EF3-8A4B-8400-78F47EA179A0}"/>
              </a:ext>
            </a:extLst>
          </p:cNvPr>
          <p:cNvPicPr>
            <a:picLocks noChangeAspect="1"/>
          </p:cNvPicPr>
          <p:nvPr/>
        </p:nvPicPr>
        <p:blipFill>
          <a:blip r:embed="rId4"/>
          <a:stretch>
            <a:fillRect/>
          </a:stretch>
        </p:blipFill>
        <p:spPr>
          <a:xfrm>
            <a:off x="5490176" y="1325058"/>
            <a:ext cx="1075733" cy="1075733"/>
          </a:xfrm>
          <a:prstGeom prst="rect">
            <a:avLst/>
          </a:prstGeom>
        </p:spPr>
      </p:pic>
      <p:pic>
        <p:nvPicPr>
          <p:cNvPr id="18" name="Imagen 17">
            <a:extLst>
              <a:ext uri="{FF2B5EF4-FFF2-40B4-BE49-F238E27FC236}">
                <a16:creationId xmlns:a16="http://schemas.microsoft.com/office/drawing/2014/main" id="{532F1338-7A76-BE48-9011-3F191BF6DDC5}"/>
              </a:ext>
            </a:extLst>
          </p:cNvPr>
          <p:cNvPicPr>
            <a:picLocks noChangeAspect="1"/>
          </p:cNvPicPr>
          <p:nvPr/>
        </p:nvPicPr>
        <p:blipFill>
          <a:blip r:embed="rId5"/>
          <a:stretch>
            <a:fillRect/>
          </a:stretch>
        </p:blipFill>
        <p:spPr>
          <a:xfrm>
            <a:off x="6976088" y="1159169"/>
            <a:ext cx="1339776" cy="1339776"/>
          </a:xfrm>
          <a:prstGeom prst="rect">
            <a:avLst/>
          </a:prstGeom>
        </p:spPr>
      </p:pic>
      <p:pic>
        <p:nvPicPr>
          <p:cNvPr id="19" name="Imagen 18">
            <a:extLst>
              <a:ext uri="{FF2B5EF4-FFF2-40B4-BE49-F238E27FC236}">
                <a16:creationId xmlns:a16="http://schemas.microsoft.com/office/drawing/2014/main" id="{5572C4A2-827F-884F-890A-201EC9FED84A}"/>
              </a:ext>
            </a:extLst>
          </p:cNvPr>
          <p:cNvPicPr>
            <a:picLocks noChangeAspect="1"/>
          </p:cNvPicPr>
          <p:nvPr/>
        </p:nvPicPr>
        <p:blipFill>
          <a:blip r:embed="rId6"/>
          <a:stretch>
            <a:fillRect/>
          </a:stretch>
        </p:blipFill>
        <p:spPr>
          <a:xfrm>
            <a:off x="8698671" y="1264608"/>
            <a:ext cx="1075733" cy="1075733"/>
          </a:xfrm>
          <a:prstGeom prst="rect">
            <a:avLst/>
          </a:prstGeom>
        </p:spPr>
      </p:pic>
      <p:sp>
        <p:nvSpPr>
          <p:cNvPr id="14" name="11 Título">
            <a:extLst>
              <a:ext uri="{FF2B5EF4-FFF2-40B4-BE49-F238E27FC236}">
                <a16:creationId xmlns:a16="http://schemas.microsoft.com/office/drawing/2014/main" id="{A61C506B-EB98-4E8B-B445-3D35A3008EF9}"/>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a:t>
            </a:r>
            <a:r>
              <a:rPr lang="es-ES" dirty="0" err="1">
                <a:latin typeface="Century Gothic" panose="020B0502020202020204" pitchFamily="34" charset="0"/>
              </a:rPr>
              <a:t>CashToday</a:t>
            </a:r>
            <a:r>
              <a:rPr lang="es-ES" dirty="0">
                <a:latin typeface="Century Gothic" panose="020B0502020202020204" pitchFamily="34" charset="0"/>
              </a:rPr>
              <a:t>: Optimización</a:t>
            </a:r>
          </a:p>
        </p:txBody>
      </p:sp>
      <p:sp>
        <p:nvSpPr>
          <p:cNvPr id="15" name="Marcador de título 1">
            <a:extLst>
              <a:ext uri="{FF2B5EF4-FFF2-40B4-BE49-F238E27FC236}">
                <a16:creationId xmlns:a16="http://schemas.microsoft.com/office/drawing/2014/main" id="{15F09418-2F28-40FD-8D13-674FA87790A5}"/>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4031774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ángulo 15">
            <a:extLst>
              <a:ext uri="{FF2B5EF4-FFF2-40B4-BE49-F238E27FC236}">
                <a16:creationId xmlns:a16="http://schemas.microsoft.com/office/drawing/2014/main" id="{6ADFBFAC-6758-2248-B45A-D1AB32AA976D}"/>
              </a:ext>
            </a:extLst>
          </p:cNvPr>
          <p:cNvSpPr/>
          <p:nvPr/>
        </p:nvSpPr>
        <p:spPr>
          <a:xfrm>
            <a:off x="2849233" y="1933576"/>
            <a:ext cx="2382937" cy="1220912"/>
          </a:xfrm>
          <a:prstGeom prst="rect">
            <a:avLst/>
          </a:prstGeom>
        </p:spPr>
        <p:txBody>
          <a:bodyPr wrap="square">
            <a:spAutoFit/>
          </a:bodyPr>
          <a:lstStyle/>
          <a:p>
            <a:pPr defTabSz="519430">
              <a:spcAft>
                <a:spcPts val="800"/>
              </a:spcAft>
              <a:buClr>
                <a:srgbClr val="637B7C"/>
              </a:buClr>
            </a:pPr>
            <a:r>
              <a:rPr lang="es-ES" sz="1867" b="1" dirty="0">
                <a:solidFill>
                  <a:srgbClr val="F1AA20"/>
                </a:solidFill>
                <a:latin typeface="Century Gothic" panose="020B0502020202020204" pitchFamily="34" charset="0"/>
              </a:rPr>
              <a:t>Cash </a:t>
            </a:r>
            <a:r>
              <a:rPr lang="es-ES" sz="1867" b="1" dirty="0" err="1">
                <a:solidFill>
                  <a:srgbClr val="F1AA20"/>
                </a:solidFill>
                <a:latin typeface="Century Gothic" panose="020B0502020202020204" pitchFamily="34" charset="0"/>
              </a:rPr>
              <a:t>Today</a:t>
            </a:r>
            <a:r>
              <a:rPr lang="es-ES" sz="1867" b="1" dirty="0">
                <a:solidFill>
                  <a:srgbClr val="F1AA20"/>
                </a:solidFill>
                <a:latin typeface="Century Gothic" panose="020B0502020202020204" pitchFamily="34" charset="0"/>
              </a:rPr>
              <a:t>: </a:t>
            </a:r>
          </a:p>
          <a:p>
            <a:pPr defTabSz="519430">
              <a:buClr>
                <a:srgbClr val="637B7C"/>
              </a:buClr>
            </a:pPr>
            <a:r>
              <a:rPr lang="es-ES" sz="1600" dirty="0">
                <a:solidFill>
                  <a:srgbClr val="000000"/>
                </a:solidFill>
                <a:latin typeface="Arial"/>
              </a:rPr>
              <a:t>Deposita la recaudación diaria de tu caja registradora.</a:t>
            </a:r>
          </a:p>
        </p:txBody>
      </p:sp>
      <p:pic>
        <p:nvPicPr>
          <p:cNvPr id="13" name="Imagen 12">
            <a:extLst>
              <a:ext uri="{FF2B5EF4-FFF2-40B4-BE49-F238E27FC236}">
                <a16:creationId xmlns:a16="http://schemas.microsoft.com/office/drawing/2014/main" id="{BC61704C-97AF-EC46-964C-83A2DDE56C47}"/>
              </a:ext>
            </a:extLst>
          </p:cNvPr>
          <p:cNvPicPr>
            <a:picLocks noChangeAspect="1"/>
          </p:cNvPicPr>
          <p:nvPr/>
        </p:nvPicPr>
        <p:blipFill>
          <a:blip r:embed="rId3"/>
          <a:stretch>
            <a:fillRect/>
          </a:stretch>
        </p:blipFill>
        <p:spPr>
          <a:xfrm>
            <a:off x="805087" y="1592789"/>
            <a:ext cx="1592412" cy="1592412"/>
          </a:xfrm>
          <a:prstGeom prst="rect">
            <a:avLst/>
          </a:prstGeom>
        </p:spPr>
      </p:pic>
      <p:pic>
        <p:nvPicPr>
          <p:cNvPr id="14" name="Imagen 13">
            <a:extLst>
              <a:ext uri="{FF2B5EF4-FFF2-40B4-BE49-F238E27FC236}">
                <a16:creationId xmlns:a16="http://schemas.microsoft.com/office/drawing/2014/main" id="{C1E7FD6B-BCCA-434C-992F-2E87D855F57F}"/>
              </a:ext>
            </a:extLst>
          </p:cNvPr>
          <p:cNvPicPr>
            <a:picLocks noChangeAspect="1"/>
          </p:cNvPicPr>
          <p:nvPr/>
        </p:nvPicPr>
        <p:blipFill>
          <a:blip r:embed="rId4"/>
          <a:stretch>
            <a:fillRect/>
          </a:stretch>
        </p:blipFill>
        <p:spPr>
          <a:xfrm>
            <a:off x="6332198" y="1482709"/>
            <a:ext cx="1592412" cy="1592412"/>
          </a:xfrm>
          <a:prstGeom prst="rect">
            <a:avLst/>
          </a:prstGeom>
        </p:spPr>
      </p:pic>
      <p:pic>
        <p:nvPicPr>
          <p:cNvPr id="17" name="Imagen 16">
            <a:extLst>
              <a:ext uri="{FF2B5EF4-FFF2-40B4-BE49-F238E27FC236}">
                <a16:creationId xmlns:a16="http://schemas.microsoft.com/office/drawing/2014/main" id="{AC6855C2-A889-4E45-A757-CFB1EEC55E12}"/>
              </a:ext>
            </a:extLst>
          </p:cNvPr>
          <p:cNvPicPr>
            <a:picLocks noChangeAspect="1"/>
          </p:cNvPicPr>
          <p:nvPr/>
        </p:nvPicPr>
        <p:blipFill>
          <a:blip r:embed="rId5"/>
          <a:stretch>
            <a:fillRect/>
          </a:stretch>
        </p:blipFill>
        <p:spPr>
          <a:xfrm>
            <a:off x="669898" y="4229374"/>
            <a:ext cx="1734956" cy="1734956"/>
          </a:xfrm>
          <a:prstGeom prst="rect">
            <a:avLst/>
          </a:prstGeom>
        </p:spPr>
      </p:pic>
      <p:pic>
        <p:nvPicPr>
          <p:cNvPr id="18" name="Imagen 17">
            <a:extLst>
              <a:ext uri="{FF2B5EF4-FFF2-40B4-BE49-F238E27FC236}">
                <a16:creationId xmlns:a16="http://schemas.microsoft.com/office/drawing/2014/main" id="{D268890A-ADEE-4548-8C28-A991DEF9AB41}"/>
              </a:ext>
            </a:extLst>
          </p:cNvPr>
          <p:cNvPicPr>
            <a:picLocks noChangeAspect="1"/>
          </p:cNvPicPr>
          <p:nvPr/>
        </p:nvPicPr>
        <p:blipFill>
          <a:blip r:embed="rId6"/>
          <a:stretch>
            <a:fillRect/>
          </a:stretch>
        </p:blipFill>
        <p:spPr>
          <a:xfrm>
            <a:off x="6332198" y="4284126"/>
            <a:ext cx="1592412" cy="1592412"/>
          </a:xfrm>
          <a:prstGeom prst="rect">
            <a:avLst/>
          </a:prstGeom>
        </p:spPr>
      </p:pic>
      <p:sp>
        <p:nvSpPr>
          <p:cNvPr id="19" name="Rectángulo 18">
            <a:extLst>
              <a:ext uri="{FF2B5EF4-FFF2-40B4-BE49-F238E27FC236}">
                <a16:creationId xmlns:a16="http://schemas.microsoft.com/office/drawing/2014/main" id="{FD96CA03-F935-1341-8FE8-F710C9DE8368}"/>
              </a:ext>
            </a:extLst>
          </p:cNvPr>
          <p:cNvSpPr/>
          <p:nvPr/>
        </p:nvSpPr>
        <p:spPr>
          <a:xfrm>
            <a:off x="8572277" y="1810464"/>
            <a:ext cx="2382937" cy="1220912"/>
          </a:xfrm>
          <a:prstGeom prst="rect">
            <a:avLst/>
          </a:prstGeom>
        </p:spPr>
        <p:txBody>
          <a:bodyPr wrap="square">
            <a:spAutoFit/>
          </a:bodyPr>
          <a:lstStyle/>
          <a:p>
            <a:pPr defTabSz="519430">
              <a:spcAft>
                <a:spcPts val="800"/>
              </a:spcAft>
              <a:buClr>
                <a:srgbClr val="637B7C"/>
              </a:buClr>
            </a:pPr>
            <a:r>
              <a:rPr lang="es-ES" sz="1867" b="1" dirty="0">
                <a:solidFill>
                  <a:srgbClr val="F3813C"/>
                </a:solidFill>
                <a:latin typeface="Century Gothic" panose="020B0502020202020204" pitchFamily="34" charset="0"/>
              </a:rPr>
              <a:t>Transporte:</a:t>
            </a:r>
          </a:p>
          <a:p>
            <a:pPr defTabSz="519430">
              <a:buClr>
                <a:srgbClr val="637B7C"/>
              </a:buClr>
            </a:pPr>
            <a:r>
              <a:rPr lang="es-ES" sz="1600" dirty="0">
                <a:solidFill>
                  <a:srgbClr val="000000"/>
                </a:solidFill>
                <a:latin typeface="Arial"/>
              </a:rPr>
              <a:t>Prosegur recogerá el efectivo depositado en </a:t>
            </a:r>
            <a:br>
              <a:rPr lang="es-ES" sz="1600" dirty="0">
                <a:solidFill>
                  <a:srgbClr val="000000"/>
                </a:solidFill>
                <a:latin typeface="Arial"/>
              </a:rPr>
            </a:br>
            <a:r>
              <a:rPr lang="es-ES" sz="1600" b="1" dirty="0">
                <a:solidFill>
                  <a:srgbClr val="000000"/>
                </a:solidFill>
                <a:latin typeface="Arial"/>
              </a:rPr>
              <a:t>Cash </a:t>
            </a:r>
            <a:r>
              <a:rPr lang="es-ES" sz="1600" b="1" dirty="0" err="1">
                <a:solidFill>
                  <a:srgbClr val="000000"/>
                </a:solidFill>
                <a:latin typeface="Arial"/>
              </a:rPr>
              <a:t>Today</a:t>
            </a:r>
            <a:r>
              <a:rPr lang="es-ES" sz="1600" b="1" dirty="0">
                <a:solidFill>
                  <a:srgbClr val="000000"/>
                </a:solidFill>
                <a:latin typeface="Arial"/>
              </a:rPr>
              <a:t>.</a:t>
            </a:r>
          </a:p>
        </p:txBody>
      </p:sp>
      <p:sp>
        <p:nvSpPr>
          <p:cNvPr id="24" name="Rectángulo 23">
            <a:extLst>
              <a:ext uri="{FF2B5EF4-FFF2-40B4-BE49-F238E27FC236}">
                <a16:creationId xmlns:a16="http://schemas.microsoft.com/office/drawing/2014/main" id="{33E31D18-7FB8-C84E-A10D-350DFFFCAB4B}"/>
              </a:ext>
            </a:extLst>
          </p:cNvPr>
          <p:cNvSpPr/>
          <p:nvPr/>
        </p:nvSpPr>
        <p:spPr>
          <a:xfrm>
            <a:off x="2849233" y="4472117"/>
            <a:ext cx="2382937" cy="1220912"/>
          </a:xfrm>
          <a:prstGeom prst="rect">
            <a:avLst/>
          </a:prstGeom>
        </p:spPr>
        <p:txBody>
          <a:bodyPr wrap="square">
            <a:spAutoFit/>
          </a:bodyPr>
          <a:lstStyle/>
          <a:p>
            <a:pPr defTabSz="519430">
              <a:spcAft>
                <a:spcPts val="800"/>
              </a:spcAft>
              <a:buClr>
                <a:srgbClr val="637B7C"/>
              </a:buClr>
            </a:pPr>
            <a:r>
              <a:rPr lang="es-ES" sz="1867" b="1" dirty="0">
                <a:solidFill>
                  <a:srgbClr val="77C8CD"/>
                </a:solidFill>
                <a:latin typeface="Century Gothic" panose="020B0502020202020204" pitchFamily="34" charset="0"/>
              </a:rPr>
              <a:t>Información Web:</a:t>
            </a:r>
          </a:p>
          <a:p>
            <a:pPr defTabSz="519430">
              <a:buClr>
                <a:srgbClr val="637B7C"/>
              </a:buClr>
            </a:pPr>
            <a:r>
              <a:rPr lang="es-ES" sz="1600" dirty="0">
                <a:solidFill>
                  <a:srgbClr val="000000"/>
                </a:solidFill>
                <a:latin typeface="Arial"/>
              </a:rPr>
              <a:t>Visualiza online los movimientos realizados en </a:t>
            </a:r>
            <a:r>
              <a:rPr lang="es-ES" sz="1600" b="1" dirty="0">
                <a:solidFill>
                  <a:srgbClr val="000000"/>
                </a:solidFill>
                <a:latin typeface="Arial"/>
              </a:rPr>
              <a:t>Cash </a:t>
            </a:r>
            <a:r>
              <a:rPr lang="es-ES" sz="1600" b="1" dirty="0" err="1">
                <a:solidFill>
                  <a:srgbClr val="000000"/>
                </a:solidFill>
                <a:latin typeface="Arial"/>
              </a:rPr>
              <a:t>Today</a:t>
            </a:r>
            <a:r>
              <a:rPr lang="es-ES" sz="1600" b="1" dirty="0">
                <a:solidFill>
                  <a:srgbClr val="000000"/>
                </a:solidFill>
                <a:latin typeface="Arial"/>
              </a:rPr>
              <a:t>.</a:t>
            </a:r>
          </a:p>
        </p:txBody>
      </p:sp>
      <p:sp>
        <p:nvSpPr>
          <p:cNvPr id="25" name="Rectángulo 24">
            <a:extLst>
              <a:ext uri="{FF2B5EF4-FFF2-40B4-BE49-F238E27FC236}">
                <a16:creationId xmlns:a16="http://schemas.microsoft.com/office/drawing/2014/main" id="{BE34F662-440A-854F-AFF0-EA27AD858595}"/>
              </a:ext>
            </a:extLst>
          </p:cNvPr>
          <p:cNvSpPr/>
          <p:nvPr/>
        </p:nvSpPr>
        <p:spPr>
          <a:xfrm>
            <a:off x="8572277" y="4472116"/>
            <a:ext cx="2520767" cy="1754455"/>
          </a:xfrm>
          <a:prstGeom prst="rect">
            <a:avLst/>
          </a:prstGeom>
        </p:spPr>
        <p:txBody>
          <a:bodyPr wrap="square">
            <a:spAutoFit/>
          </a:bodyPr>
          <a:lstStyle/>
          <a:p>
            <a:pPr defTabSz="519430">
              <a:spcAft>
                <a:spcPts val="800"/>
              </a:spcAft>
              <a:buClr>
                <a:srgbClr val="637B7C"/>
              </a:buClr>
            </a:pPr>
            <a:r>
              <a:rPr lang="es-ES" sz="1867" b="1" dirty="0">
                <a:solidFill>
                  <a:srgbClr val="637B7C"/>
                </a:solidFill>
                <a:latin typeface="Century Gothic" panose="020B0502020202020204" pitchFamily="34" charset="0"/>
              </a:rPr>
              <a:t>Servicio </a:t>
            </a:r>
            <a:br>
              <a:rPr lang="es-ES" sz="1867" b="1" dirty="0">
                <a:solidFill>
                  <a:srgbClr val="637B7C"/>
                </a:solidFill>
                <a:latin typeface="Century Gothic" panose="020B0502020202020204" pitchFamily="34" charset="0"/>
              </a:rPr>
            </a:br>
            <a:r>
              <a:rPr lang="es-ES" sz="1867" b="1" dirty="0">
                <a:solidFill>
                  <a:srgbClr val="637B7C"/>
                </a:solidFill>
                <a:latin typeface="Century Gothic" panose="020B0502020202020204" pitchFamily="34" charset="0"/>
              </a:rPr>
              <a:t>fecha / valor:</a:t>
            </a:r>
          </a:p>
          <a:p>
            <a:pPr defTabSz="519430">
              <a:buClr>
                <a:srgbClr val="637B7C"/>
              </a:buClr>
            </a:pPr>
            <a:r>
              <a:rPr lang="es-ES" sz="1600" dirty="0">
                <a:solidFill>
                  <a:srgbClr val="000000"/>
                </a:solidFill>
                <a:latin typeface="Arial"/>
              </a:rPr>
              <a:t>Dispón de manera automática de la recaudación diaria </a:t>
            </a:r>
            <a:br>
              <a:rPr lang="es-ES" sz="1600" dirty="0">
                <a:solidFill>
                  <a:srgbClr val="000000"/>
                </a:solidFill>
                <a:latin typeface="Arial"/>
              </a:rPr>
            </a:br>
            <a:r>
              <a:rPr lang="es-ES" sz="1600" dirty="0">
                <a:solidFill>
                  <a:srgbClr val="000000"/>
                </a:solidFill>
                <a:latin typeface="Arial"/>
              </a:rPr>
              <a:t>en tu cuenta bancaria.</a:t>
            </a:r>
            <a:endParaRPr lang="es-ES" sz="1600" b="1" dirty="0">
              <a:solidFill>
                <a:srgbClr val="000000"/>
              </a:solidFill>
              <a:latin typeface="Arial"/>
            </a:endParaRPr>
          </a:p>
        </p:txBody>
      </p:sp>
      <p:cxnSp>
        <p:nvCxnSpPr>
          <p:cNvPr id="26" name="Conector recto 25">
            <a:extLst>
              <a:ext uri="{FF2B5EF4-FFF2-40B4-BE49-F238E27FC236}">
                <a16:creationId xmlns:a16="http://schemas.microsoft.com/office/drawing/2014/main" id="{9742F2E1-4370-7941-90F8-79A3FF6FD983}"/>
              </a:ext>
            </a:extLst>
          </p:cNvPr>
          <p:cNvCxnSpPr>
            <a:cxnSpLocks/>
          </p:cNvCxnSpPr>
          <p:nvPr/>
        </p:nvCxnSpPr>
        <p:spPr>
          <a:xfrm>
            <a:off x="2557236" y="1933576"/>
            <a:ext cx="0" cy="1141545"/>
          </a:xfrm>
          <a:prstGeom prst="line">
            <a:avLst/>
          </a:prstGeom>
        </p:spPr>
        <p:style>
          <a:lnRef idx="1">
            <a:schemeClr val="accent6"/>
          </a:lnRef>
          <a:fillRef idx="0">
            <a:schemeClr val="accent6"/>
          </a:fillRef>
          <a:effectRef idx="0">
            <a:schemeClr val="accent6"/>
          </a:effectRef>
          <a:fontRef idx="minor">
            <a:schemeClr val="tx1"/>
          </a:fontRef>
        </p:style>
      </p:cxnSp>
      <p:cxnSp>
        <p:nvCxnSpPr>
          <p:cNvPr id="27" name="Conector recto 26">
            <a:extLst>
              <a:ext uri="{FF2B5EF4-FFF2-40B4-BE49-F238E27FC236}">
                <a16:creationId xmlns:a16="http://schemas.microsoft.com/office/drawing/2014/main" id="{6AD405E2-408E-C347-8C5F-C1E84A4DF0F3}"/>
              </a:ext>
            </a:extLst>
          </p:cNvPr>
          <p:cNvCxnSpPr>
            <a:cxnSpLocks/>
          </p:cNvCxnSpPr>
          <p:nvPr/>
        </p:nvCxnSpPr>
        <p:spPr>
          <a:xfrm>
            <a:off x="8242035" y="1933576"/>
            <a:ext cx="0" cy="1251625"/>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Conector recto 30">
            <a:extLst>
              <a:ext uri="{FF2B5EF4-FFF2-40B4-BE49-F238E27FC236}">
                <a16:creationId xmlns:a16="http://schemas.microsoft.com/office/drawing/2014/main" id="{096DD47F-F2EF-6049-B599-63DB0F9FEB42}"/>
              </a:ext>
            </a:extLst>
          </p:cNvPr>
          <p:cNvCxnSpPr>
            <a:cxnSpLocks/>
          </p:cNvCxnSpPr>
          <p:nvPr/>
        </p:nvCxnSpPr>
        <p:spPr>
          <a:xfrm>
            <a:off x="2557236" y="4569683"/>
            <a:ext cx="0" cy="1048200"/>
          </a:xfrm>
          <a:prstGeom prst="line">
            <a:avLst/>
          </a:prstGeom>
        </p:spPr>
        <p:style>
          <a:lnRef idx="1">
            <a:schemeClr val="accent6"/>
          </a:lnRef>
          <a:fillRef idx="0">
            <a:schemeClr val="accent6"/>
          </a:fillRef>
          <a:effectRef idx="0">
            <a:schemeClr val="accent6"/>
          </a:effectRef>
          <a:fontRef idx="minor">
            <a:schemeClr val="tx1"/>
          </a:fontRef>
        </p:style>
      </p:cxnSp>
      <p:cxnSp>
        <p:nvCxnSpPr>
          <p:cNvPr id="33" name="Conector recto 32">
            <a:extLst>
              <a:ext uri="{FF2B5EF4-FFF2-40B4-BE49-F238E27FC236}">
                <a16:creationId xmlns:a16="http://schemas.microsoft.com/office/drawing/2014/main" id="{04898CF3-0862-DB4F-8E53-696B3FD03B9D}"/>
              </a:ext>
            </a:extLst>
          </p:cNvPr>
          <p:cNvCxnSpPr>
            <a:cxnSpLocks/>
          </p:cNvCxnSpPr>
          <p:nvPr/>
        </p:nvCxnSpPr>
        <p:spPr>
          <a:xfrm>
            <a:off x="8242035" y="4569684"/>
            <a:ext cx="0" cy="1542793"/>
          </a:xfrm>
          <a:prstGeom prst="line">
            <a:avLst/>
          </a:prstGeom>
        </p:spPr>
        <p:style>
          <a:lnRef idx="1">
            <a:schemeClr val="accent6"/>
          </a:lnRef>
          <a:fillRef idx="0">
            <a:schemeClr val="accent6"/>
          </a:fillRef>
          <a:effectRef idx="0">
            <a:schemeClr val="accent6"/>
          </a:effectRef>
          <a:fontRef idx="minor">
            <a:schemeClr val="tx1"/>
          </a:fontRef>
        </p:style>
      </p:cxnSp>
      <p:sp>
        <p:nvSpPr>
          <p:cNvPr id="20" name="11 Título">
            <a:extLst>
              <a:ext uri="{FF2B5EF4-FFF2-40B4-BE49-F238E27FC236}">
                <a16:creationId xmlns:a16="http://schemas.microsoft.com/office/drawing/2014/main" id="{CFEDB0FB-2C82-4040-8F5F-E2025967A02E}"/>
              </a:ext>
            </a:extLst>
          </p:cNvPr>
          <p:cNvSpPr txBox="1">
            <a:spLocks/>
          </p:cNvSpPr>
          <p:nvPr/>
        </p:nvSpPr>
        <p:spPr>
          <a:xfrm>
            <a:off x="785800" y="260539"/>
            <a:ext cx="5769235" cy="487531"/>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latin typeface="Century Gothic" panose="020B0502020202020204" pitchFamily="34" charset="0"/>
              </a:rPr>
              <a:t>Producto CashToday: Como funciona</a:t>
            </a:r>
          </a:p>
        </p:txBody>
      </p:sp>
      <p:sp>
        <p:nvSpPr>
          <p:cNvPr id="21" name="Marcador de título 1">
            <a:extLst>
              <a:ext uri="{FF2B5EF4-FFF2-40B4-BE49-F238E27FC236}">
                <a16:creationId xmlns:a16="http://schemas.microsoft.com/office/drawing/2014/main" id="{1D9CB2C7-20C8-4FE4-971E-7DCDC5B17429}"/>
              </a:ext>
            </a:extLst>
          </p:cNvPr>
          <p:cNvSpPr txBox="1">
            <a:spLocks/>
          </p:cNvSpPr>
          <p:nvPr/>
        </p:nvSpPr>
        <p:spPr>
          <a:xfrm>
            <a:off x="3304137" y="398133"/>
            <a:ext cx="8737608" cy="212259"/>
          </a:xfrm>
          <a:prstGeom prst="rect">
            <a:avLst/>
          </a:prstGeom>
        </p:spPr>
        <p:txBody>
          <a:bodyPr vert="horz" lIns="103888" tIns="51944" rIns="103888" bIns="51944"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defTabSz="519430"/>
            <a:r>
              <a:rPr lang="en-US" dirty="0" err="1">
                <a:latin typeface="Century Gothic" panose="020B0502020202020204" pitchFamily="34" charset="0"/>
              </a:rPr>
              <a:t>Soluciones</a:t>
            </a:r>
            <a:r>
              <a:rPr lang="en-US" dirty="0">
                <a:latin typeface="Century Gothic" panose="020B0502020202020204" pitchFamily="34" charset="0"/>
              </a:rPr>
              <a:t> </a:t>
            </a:r>
            <a:r>
              <a:rPr lang="en-US" dirty="0" err="1">
                <a:latin typeface="Century Gothic" panose="020B0502020202020204" pitchFamily="34" charset="0"/>
              </a:rPr>
              <a:t>Tecnológicas</a:t>
            </a:r>
            <a:r>
              <a:rPr lang="en-US" dirty="0">
                <a:latin typeface="Century Gothic" panose="020B0502020202020204" pitchFamily="34" charset="0"/>
              </a:rPr>
              <a:t> e </a:t>
            </a:r>
            <a:r>
              <a:rPr lang="en-US" dirty="0" err="1">
                <a:latin typeface="Century Gothic" panose="020B0502020202020204" pitchFamily="34" charset="0"/>
              </a:rPr>
              <a:t>innovadoras</a:t>
            </a:r>
            <a:r>
              <a:rPr lang="en-US" dirty="0">
                <a:latin typeface="Century Gothic" panose="020B0502020202020204" pitchFamily="34" charset="0"/>
              </a:rPr>
              <a:t> para </a:t>
            </a:r>
            <a:r>
              <a:rPr lang="en-US" dirty="0" err="1">
                <a:latin typeface="Century Gothic" panose="020B0502020202020204" pitchFamily="34" charset="0"/>
              </a:rPr>
              <a:t>el</a:t>
            </a:r>
            <a:r>
              <a:rPr lang="en-US" dirty="0">
                <a:latin typeface="Century Gothic" panose="020B0502020202020204" pitchFamily="34" charset="0"/>
              </a:rPr>
              <a:t> </a:t>
            </a:r>
            <a:r>
              <a:rPr lang="en-US" dirty="0" err="1">
                <a:latin typeface="Century Gothic" panose="020B0502020202020204" pitchFamily="34" charset="0"/>
              </a:rPr>
              <a:t>comercio</a:t>
            </a:r>
            <a:r>
              <a:rPr lang="en-US" dirty="0">
                <a:latin typeface="Century Gothic" panose="020B0502020202020204" pitchFamily="34" charset="0"/>
              </a:rPr>
              <a:t>-Cash Today</a:t>
            </a:r>
          </a:p>
        </p:txBody>
      </p:sp>
    </p:spTree>
    <p:extLst>
      <p:ext uri="{BB962C8B-B14F-4D97-AF65-F5344CB8AC3E}">
        <p14:creationId xmlns:p14="http://schemas.microsoft.com/office/powerpoint/2010/main" val="2250353809"/>
      </p:ext>
    </p:extLst>
  </p:cSld>
  <p:clrMapOvr>
    <a:masterClrMapping/>
  </p:clrMapOvr>
</p:sld>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L&amp;F 180112">
  <a:themeElements>
    <a:clrScheme name="Personalizado 8">
      <a:dk1>
        <a:srgbClr val="4C4C4C"/>
      </a:dk1>
      <a:lt1>
        <a:srgbClr val="FFFFFF"/>
      </a:lt1>
      <a:dk2>
        <a:srgbClr val="4C4C4C"/>
      </a:dk2>
      <a:lt2>
        <a:srgbClr val="FFFFFF"/>
      </a:lt2>
      <a:accent1>
        <a:srgbClr val="FFD300"/>
      </a:accent1>
      <a:accent2>
        <a:srgbClr val="D0D0D0"/>
      </a:accent2>
      <a:accent3>
        <a:srgbClr val="808080"/>
      </a:accent3>
      <a:accent4>
        <a:srgbClr val="FFEC8F"/>
      </a:accent4>
      <a:accent5>
        <a:srgbClr val="4C4C4C"/>
      </a:accent5>
      <a:accent6>
        <a:srgbClr val="000000"/>
      </a:accent6>
      <a:hlink>
        <a:srgbClr val="FFD300"/>
      </a:hlink>
      <a:folHlink>
        <a:srgbClr val="808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TemaProsegurCash</Template>
  <TotalTime>9</TotalTime>
  <Words>886</Words>
  <Application>Microsoft Macintosh PowerPoint</Application>
  <PresentationFormat>Panorámica</PresentationFormat>
  <Paragraphs>171</Paragraphs>
  <Slides>15</Slides>
  <Notes>9</Notes>
  <HiddenSlides>0</HiddenSlides>
  <MMClips>0</MMClips>
  <ScaleCrop>false</ScaleCrop>
  <HeadingPairs>
    <vt:vector size="6" baseType="variant">
      <vt:variant>
        <vt:lpstr>Fuentes usadas</vt:lpstr>
      </vt:variant>
      <vt:variant>
        <vt:i4>7</vt:i4>
      </vt:variant>
      <vt:variant>
        <vt:lpstr>Tema</vt:lpstr>
      </vt:variant>
      <vt:variant>
        <vt:i4>6</vt:i4>
      </vt:variant>
      <vt:variant>
        <vt:lpstr>Títulos de diapositiva</vt:lpstr>
      </vt:variant>
      <vt:variant>
        <vt:i4>15</vt:i4>
      </vt:variant>
    </vt:vector>
  </HeadingPairs>
  <TitlesOfParts>
    <vt:vector size="28" baseType="lpstr">
      <vt:lpstr>Arial</vt:lpstr>
      <vt:lpstr>Calibri</vt:lpstr>
      <vt:lpstr>Century Gothic</vt:lpstr>
      <vt:lpstr>DIN Next LT Pro</vt:lpstr>
      <vt:lpstr>Times New Roman</vt:lpstr>
      <vt:lpstr>Wingdings</vt:lpstr>
      <vt:lpstr>Wingdings 3</vt:lpstr>
      <vt:lpstr>TemaProsegurCash</vt:lpstr>
      <vt:lpstr>Diseño personalizado</vt:lpstr>
      <vt:lpstr>1_Diseño personalizado</vt:lpstr>
      <vt:lpstr>2_Diseño personalizado</vt:lpstr>
      <vt:lpstr>3_Diseño personalizado</vt:lpstr>
      <vt:lpstr>2_L&amp;F 180112</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RK People</dc:creator>
  <cp:lastModifiedBy>RK People</cp:lastModifiedBy>
  <cp:revision>39</cp:revision>
  <dcterms:created xsi:type="dcterms:W3CDTF">2022-10-06T07:56:41Z</dcterms:created>
  <dcterms:modified xsi:type="dcterms:W3CDTF">2023-01-26T09:02:45Z</dcterms:modified>
</cp:coreProperties>
</file>