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 id="2147483743" r:id="rId2"/>
    <p:sldMasterId id="2147483771" r:id="rId3"/>
  </p:sldMasterIdLst>
  <p:notesMasterIdLst>
    <p:notesMasterId r:id="rId24"/>
  </p:notesMasterIdLst>
  <p:handoutMasterIdLst>
    <p:handoutMasterId r:id="rId25"/>
  </p:handoutMasterIdLst>
  <p:sldIdLst>
    <p:sldId id="257" r:id="rId4"/>
    <p:sldId id="279" r:id="rId5"/>
    <p:sldId id="280" r:id="rId6"/>
    <p:sldId id="281" r:id="rId7"/>
    <p:sldId id="261" r:id="rId8"/>
    <p:sldId id="282" r:id="rId9"/>
    <p:sldId id="283" r:id="rId10"/>
    <p:sldId id="284" r:id="rId11"/>
    <p:sldId id="285" r:id="rId12"/>
    <p:sldId id="298" r:id="rId13"/>
    <p:sldId id="299" r:id="rId14"/>
    <p:sldId id="288" r:id="rId15"/>
    <p:sldId id="289" r:id="rId16"/>
    <p:sldId id="290" r:id="rId17"/>
    <p:sldId id="291" r:id="rId18"/>
    <p:sldId id="292" r:id="rId19"/>
    <p:sldId id="293" r:id="rId20"/>
    <p:sldId id="294" r:id="rId21"/>
    <p:sldId id="297" r:id="rId22"/>
    <p:sldId id="29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guide id="3" pos="55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300"/>
    <a:srgbClr val="FFD102"/>
    <a:srgbClr val="FF5D61"/>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498" autoAdjust="0"/>
    <p:restoredTop sz="94660"/>
  </p:normalViewPr>
  <p:slideViewPr>
    <p:cSldViewPr snapToGrid="0">
      <p:cViewPr varScale="1">
        <p:scale>
          <a:sx n="72" d="100"/>
          <a:sy n="72" d="100"/>
        </p:scale>
        <p:origin x="474" y="66"/>
      </p:cViewPr>
      <p:guideLst>
        <p:guide pos="3840"/>
        <p:guide orient="horz" pos="2160"/>
        <p:guide pos="551"/>
      </p:guideLst>
    </p:cSldViewPr>
  </p:slideViewPr>
  <p:notesTextViewPr>
    <p:cViewPr>
      <p:scale>
        <a:sx n="1" d="1"/>
        <a:sy n="1" d="1"/>
      </p:scale>
      <p:origin x="0" y="0"/>
    </p:cViewPr>
  </p:notesTextViewPr>
  <p:notesViewPr>
    <p:cSldViewPr snapToGrid="0" showGuides="1">
      <p:cViewPr varScale="1">
        <p:scale>
          <a:sx n="99" d="100"/>
          <a:sy n="99" d="100"/>
        </p:scale>
        <p:origin x="4272"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21B9620F-42DA-B8E7-715C-5CF247632F0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a:extLst>
              <a:ext uri="{FF2B5EF4-FFF2-40B4-BE49-F238E27FC236}">
                <a16:creationId xmlns:a16="http://schemas.microsoft.com/office/drawing/2014/main" id="{D7DD48C7-2DE0-61AA-B86C-26AD7BB82F3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7E1B601-0F67-954F-A631-7CA1298D4245}" type="datetimeFigureOut">
              <a:rPr lang="es-ES" smtClean="0"/>
              <a:t>23/05/2023</a:t>
            </a:fld>
            <a:endParaRPr lang="es-ES"/>
          </a:p>
        </p:txBody>
      </p:sp>
      <p:sp>
        <p:nvSpPr>
          <p:cNvPr id="4" name="Marcador de pie de página 3">
            <a:extLst>
              <a:ext uri="{FF2B5EF4-FFF2-40B4-BE49-F238E27FC236}">
                <a16:creationId xmlns:a16="http://schemas.microsoft.com/office/drawing/2014/main" id="{7988FE75-5CE5-2D22-986E-499BC0B4E54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a:extLst>
              <a:ext uri="{FF2B5EF4-FFF2-40B4-BE49-F238E27FC236}">
                <a16:creationId xmlns:a16="http://schemas.microsoft.com/office/drawing/2014/main" id="{D588F321-4A74-A5E0-FB04-4B2DE346BF8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253A6C3-3225-144C-A5AE-19484A6DA5BB}" type="slidenum">
              <a:rPr lang="es-ES" smtClean="0"/>
              <a:t>‹Nº›</a:t>
            </a:fld>
            <a:endParaRPr lang="es-ES"/>
          </a:p>
        </p:txBody>
      </p:sp>
    </p:spTree>
    <p:extLst>
      <p:ext uri="{BB962C8B-B14F-4D97-AF65-F5344CB8AC3E}">
        <p14:creationId xmlns:p14="http://schemas.microsoft.com/office/powerpoint/2010/main" val="4091591985"/>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AE1B9F-3165-7542-AA83-4A55BF8D65B2}" type="datetimeFigureOut">
              <a:rPr lang="es-ES" smtClean="0"/>
              <a:t>23/05/2023</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C4BCF9-A804-6041-B6A6-470489491B6E}" type="slidenum">
              <a:rPr lang="es-ES" smtClean="0"/>
              <a:t>‹Nº›</a:t>
            </a:fld>
            <a:endParaRPr lang="es-ES"/>
          </a:p>
        </p:txBody>
      </p:sp>
    </p:spTree>
    <p:extLst>
      <p:ext uri="{BB962C8B-B14F-4D97-AF65-F5344CB8AC3E}">
        <p14:creationId xmlns:p14="http://schemas.microsoft.com/office/powerpoint/2010/main" val="982050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18.svg"/><Relationship Id="rId5" Type="http://schemas.openxmlformats.org/officeDocument/2006/relationships/image" Target="../media/image17.png"/><Relationship Id="rId10" Type="http://schemas.openxmlformats.org/officeDocument/2006/relationships/image" Target="../media/image4.svg"/><Relationship Id="rId4" Type="http://schemas.openxmlformats.org/officeDocument/2006/relationships/image" Target="../media/image16.svg"/><Relationship Id="rId9"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jpe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jpe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jpeg"/><Relationship Id="rId1" Type="http://schemas.openxmlformats.org/officeDocument/2006/relationships/slideMaster" Target="../slideMasters/slideMaster2.xml"/><Relationship Id="rId4" Type="http://schemas.openxmlformats.org/officeDocument/2006/relationships/image" Target="../media/image4.sv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11" Type="http://schemas.openxmlformats.org/officeDocument/2006/relationships/image" Target="../media/image4.svg"/><Relationship Id="rId5" Type="http://schemas.openxmlformats.org/officeDocument/2006/relationships/image" Target="../media/image9.svg"/><Relationship Id="rId10" Type="http://schemas.openxmlformats.org/officeDocument/2006/relationships/image" Target="../media/image3.png"/><Relationship Id="rId4" Type="http://schemas.openxmlformats.org/officeDocument/2006/relationships/image" Target="../media/image8.png"/><Relationship Id="rId9" Type="http://schemas.openxmlformats.org/officeDocument/2006/relationships/image" Target="../media/image13.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30621" y="3317631"/>
            <a:ext cx="7262447" cy="1200329"/>
          </a:xfrm>
          <a:prstGeom prst="rect">
            <a:avLst/>
          </a:prstGeom>
          <a:noFill/>
        </p:spPr>
        <p:txBody>
          <a:bodyPr wrap="square" rtlCol="0">
            <a:spAutoFit/>
          </a:bodyPr>
          <a:lstStyle/>
          <a:p>
            <a:pPr marL="431989" indent="-431989">
              <a:buFont typeface="+mj-lt"/>
              <a:buAutoNum type="arabicPeriod"/>
            </a:pPr>
            <a:r>
              <a:rPr lang="es-ES" sz="1800" b="1" dirty="0">
                <a:latin typeface="Century Gothic" panose="020B0502020202020204" pitchFamily="34" charset="0"/>
              </a:rPr>
              <a:t>Elementos fijos de portada.</a:t>
            </a:r>
          </a:p>
          <a:p>
            <a:pPr marL="431989" indent="-431989">
              <a:buFont typeface="+mj-lt"/>
              <a:buAutoNum type="arabicPeriod"/>
            </a:pPr>
            <a:r>
              <a:rPr lang="es-ES" sz="1800" b="1" dirty="0">
                <a:latin typeface="Century Gothic" panose="020B0502020202020204" pitchFamily="34" charset="0"/>
              </a:rPr>
              <a:t>Uso de Fuentes en slides interiores.</a:t>
            </a:r>
          </a:p>
          <a:p>
            <a:pPr marL="431989" indent="-431989">
              <a:buFont typeface="+mj-lt"/>
              <a:buAutoNum type="arabicPeriod"/>
            </a:pPr>
            <a:r>
              <a:rPr lang="es-ES" sz="1800" b="1" dirty="0">
                <a:latin typeface="Century Gothic" panose="020B0502020202020204" pitchFamily="34" charset="0"/>
              </a:rPr>
              <a:t>Iconografía y Colores Corporativos.</a:t>
            </a:r>
          </a:p>
          <a:p>
            <a:pPr marL="431989" indent="-431989">
              <a:buFont typeface="+mj-lt"/>
              <a:buAutoNum type="arabicPeriod"/>
            </a:pPr>
            <a:r>
              <a:rPr lang="es-ES" sz="1800" b="1" dirty="0">
                <a:latin typeface="Century Gothic" panose="020B0502020202020204" pitchFamily="34" charset="0"/>
              </a:rPr>
              <a:t>Orden, Alineación y Estructura.</a:t>
            </a:r>
          </a:p>
        </p:txBody>
      </p:sp>
      <p:sp>
        <p:nvSpPr>
          <p:cNvPr id="5" name="CuadroTexto 4">
            <a:extLst>
              <a:ext uri="{FF2B5EF4-FFF2-40B4-BE49-F238E27FC236}">
                <a16:creationId xmlns:a16="http://schemas.microsoft.com/office/drawing/2014/main" id="{FA590604-1750-4B6C-814F-6428145A7136}"/>
              </a:ext>
            </a:extLst>
          </p:cNvPr>
          <p:cNvSpPr txBox="1"/>
          <p:nvPr/>
        </p:nvSpPr>
        <p:spPr>
          <a:xfrm>
            <a:off x="719863" y="2286737"/>
            <a:ext cx="6230815" cy="830997"/>
          </a:xfrm>
          <a:prstGeom prst="rect">
            <a:avLst/>
          </a:prstGeom>
          <a:noFill/>
        </p:spPr>
        <p:txBody>
          <a:bodyPr wrap="square" rtlCol="0">
            <a:spAutoFit/>
          </a:bodyPr>
          <a:lstStyle/>
          <a:p>
            <a:r>
              <a:rPr lang="es-ES" sz="2400" b="0" dirty="0">
                <a:latin typeface="Century Gothic" panose="020B0502020202020204" pitchFamily="34" charset="0"/>
              </a:rPr>
              <a:t>Guía de estilo para la construcción de presentaciones Powerpoint PROSEGUR</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13410539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ESPECIFICACIONES COMPOSICIÓN SLIDE">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027FB43C-B73E-419E-9EF1-914799BA2434}"/>
              </a:ext>
            </a:extLst>
          </p:cNvPr>
          <p:cNvSpPr/>
          <p:nvPr/>
        </p:nvSpPr>
        <p:spPr>
          <a:xfrm>
            <a:off x="6940740" y="5703333"/>
            <a:ext cx="3928648" cy="8037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b="1"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5" y="1219200"/>
            <a:ext cx="4743451" cy="338554"/>
          </a:xfrm>
          <a:prstGeom prst="rect">
            <a:avLst/>
          </a:prstGeom>
          <a:noFill/>
        </p:spPr>
        <p:txBody>
          <a:bodyPr wrap="square" lIns="0" tIns="0" rIns="0" bIns="0" rtlCol="0">
            <a:spAutoFit/>
          </a:bodyPr>
          <a:lstStyle/>
          <a:p>
            <a:r>
              <a:rPr lang="es-ES" sz="2200" b="0" dirty="0">
                <a:latin typeface="Century Gothic" panose="020B0502020202020204" pitchFamily="34" charset="0"/>
              </a:rPr>
              <a:t>Títulos y encabezados</a:t>
            </a:r>
            <a:endParaRPr lang="en-GB" sz="2200" b="0" dirty="0">
              <a:latin typeface="Century Gothic" panose="020B0502020202020204" pitchFamily="34" charset="0"/>
            </a:endParaRPr>
          </a:p>
        </p:txBody>
      </p:sp>
      <p:sp>
        <p:nvSpPr>
          <p:cNvPr id="10" name="CuadroTexto 9">
            <a:extLst>
              <a:ext uri="{FF2B5EF4-FFF2-40B4-BE49-F238E27FC236}">
                <a16:creationId xmlns:a16="http://schemas.microsoft.com/office/drawing/2014/main" id="{C28FFFEA-951E-43B3-A7C0-9A465AB7D8B2}"/>
              </a:ext>
            </a:extLst>
          </p:cNvPr>
          <p:cNvSpPr txBox="1"/>
          <p:nvPr/>
        </p:nvSpPr>
        <p:spPr>
          <a:xfrm>
            <a:off x="7092130" y="5779533"/>
            <a:ext cx="3739159" cy="646331"/>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Se intentará alinear los diferentes elementos que compongan la slide de forma que queden estructuras lo más ordenadas posibles.</a:t>
            </a:r>
            <a:endParaRPr lang="en-GB" sz="1400" b="0" dirty="0">
              <a:latin typeface="Arial" panose="020B0604020202020204" pitchFamily="34" charset="0"/>
              <a:cs typeface="Arial" panose="020B0604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823714" y="1862458"/>
            <a:ext cx="5043687" cy="2200602"/>
          </a:xfrm>
          <a:prstGeom prst="rect">
            <a:avLst/>
          </a:prstGeom>
          <a:noFill/>
        </p:spPr>
        <p:txBody>
          <a:bodyPr wrap="square" lIns="0" tIns="0" rIns="0" bIns="0" rtlCol="0">
            <a:spAutoFit/>
          </a:bodyPr>
          <a:lstStyle/>
          <a:p>
            <a:r>
              <a:rPr lang="es-ES" sz="1300" b="0" dirty="0">
                <a:latin typeface="Arial" panose="020B0604020202020204" pitchFamily="34" charset="0"/>
                <a:cs typeface="Arial" panose="020B0604020202020204" pitchFamily="34" charset="0"/>
              </a:rPr>
              <a:t>Cuerpos de texto. </a:t>
            </a:r>
            <a:r>
              <a:rPr lang="en-GB" sz="13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Donec diam ipsum, porta sit amet nisl quis, imperdiet laoreet diam. Pellentesque dolor quam, suscipit sit amet euismod sed, tempus a quam. Vestibulum laoreet tincidunt leo at convallis. Morbi arcu augue, pellentesque at magna eget, auctor lobortis enim. Quisque interdum, tortor et convallis tempor, orci nisl pretium turpis, quis iaculis nibh erat ut eros. </a:t>
            </a:r>
            <a:endParaRPr lang="en-GB" sz="1300" b="0" dirty="0">
              <a:latin typeface="Arial" panose="020B0604020202020204" pitchFamily="34" charset="0"/>
              <a:cs typeface="Arial" panose="020B0604020202020204" pitchFamily="34" charset="0"/>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561975" y="1266825"/>
            <a:ext cx="611505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pic>
        <p:nvPicPr>
          <p:cNvPr id="3" name="Imagen 2" descr="Imagen que contiene exterior, camioneta, amarillo, camino&#10;&#10;Descripción generada automáticamente">
            <a:extLst>
              <a:ext uri="{FF2B5EF4-FFF2-40B4-BE49-F238E27FC236}">
                <a16:creationId xmlns:a16="http://schemas.microsoft.com/office/drawing/2014/main" id="{028C68F6-40B5-4CC2-8E1B-28BEAB25332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29401" y="1265342"/>
            <a:ext cx="4617668" cy="3373333"/>
          </a:xfrm>
          <a:prstGeom prst="rect">
            <a:avLst/>
          </a:prstGeom>
        </p:spPr>
      </p:pic>
      <p:cxnSp>
        <p:nvCxnSpPr>
          <p:cNvPr id="29" name="Conector recto 28">
            <a:extLst>
              <a:ext uri="{FF2B5EF4-FFF2-40B4-BE49-F238E27FC236}">
                <a16:creationId xmlns:a16="http://schemas.microsoft.com/office/drawing/2014/main" id="{CAD2862F-28AA-4549-8644-971DC8C3C1B9}"/>
              </a:ext>
            </a:extLst>
          </p:cNvPr>
          <p:cNvCxnSpPr>
            <a:cxnSpLocks/>
          </p:cNvCxnSpPr>
          <p:nvPr/>
        </p:nvCxnSpPr>
        <p:spPr>
          <a:xfrm flipV="1">
            <a:off x="823914" y="923925"/>
            <a:ext cx="1" cy="47244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629829B2-0839-47C9-91B4-258700C806A6}"/>
              </a:ext>
            </a:extLst>
          </p:cNvPr>
          <p:cNvSpPr txBox="1"/>
          <p:nvPr/>
        </p:nvSpPr>
        <p:spPr>
          <a:xfrm>
            <a:off x="6624439" y="4725144"/>
            <a:ext cx="4615061" cy="485133"/>
          </a:xfrm>
          <a:prstGeom prst="rect">
            <a:avLst/>
          </a:prstGeom>
          <a:noFill/>
        </p:spPr>
        <p:txBody>
          <a:bodyPr wrap="square" lIns="0" tIns="0" rIns="0" bIns="0" rtlCol="0">
            <a:spAutoFit/>
          </a:bodyPr>
          <a:lstStyle/>
          <a:p>
            <a:r>
              <a:rPr lang="en-GB" sz="1051"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a:t>
            </a:r>
            <a:endParaRPr lang="en-GB" sz="1051" b="0" dirty="0">
              <a:latin typeface="Arial" panose="020B0604020202020204" pitchFamily="34" charset="0"/>
              <a:cs typeface="Arial" panose="020B0604020202020204" pitchFamily="34" charset="0"/>
            </a:endParaRPr>
          </a:p>
        </p:txBody>
      </p:sp>
      <p:pic>
        <p:nvPicPr>
          <p:cNvPr id="34" name="Marcador de posición de imagen 17">
            <a:extLst>
              <a:ext uri="{FF2B5EF4-FFF2-40B4-BE49-F238E27FC236}">
                <a16:creationId xmlns:a16="http://schemas.microsoft.com/office/drawing/2014/main" id="{1733CF86-E1D8-470D-B810-0DCBCCFCA63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1117099" y="4388828"/>
            <a:ext cx="819664" cy="914400"/>
          </a:xfrm>
          <a:prstGeom prst="rect">
            <a:avLst/>
          </a:prstGeom>
        </p:spPr>
      </p:pic>
      <p:pic>
        <p:nvPicPr>
          <p:cNvPr id="35" name="Marcador de posición de imagen 19">
            <a:extLst>
              <a:ext uri="{FF2B5EF4-FFF2-40B4-BE49-F238E27FC236}">
                <a16:creationId xmlns:a16="http://schemas.microsoft.com/office/drawing/2014/main" id="{CFA60294-7189-4176-9696-725C1BD7717F}"/>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3001109" y="4458667"/>
            <a:ext cx="661780" cy="771400"/>
          </a:xfrm>
          <a:prstGeom prst="rect">
            <a:avLst/>
          </a:prstGeom>
        </p:spPr>
      </p:pic>
      <p:pic>
        <p:nvPicPr>
          <p:cNvPr id="36" name="Marcador de posición de imagen 21">
            <a:extLst>
              <a:ext uri="{FF2B5EF4-FFF2-40B4-BE49-F238E27FC236}">
                <a16:creationId xmlns:a16="http://schemas.microsoft.com/office/drawing/2014/main" id="{18D5F230-0A2F-4687-8383-3683929D877B}"/>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783015" y="4535490"/>
            <a:ext cx="767215" cy="621079"/>
          </a:xfrm>
          <a:prstGeom prst="rect">
            <a:avLst/>
          </a:prstGeom>
        </p:spPr>
      </p:pic>
      <p:cxnSp>
        <p:nvCxnSpPr>
          <p:cNvPr id="38" name="Conector recto 37">
            <a:extLst>
              <a:ext uri="{FF2B5EF4-FFF2-40B4-BE49-F238E27FC236}">
                <a16:creationId xmlns:a16="http://schemas.microsoft.com/office/drawing/2014/main" id="{BC03AEA0-CA81-45FE-90BB-A5B21E82604E}"/>
              </a:ext>
            </a:extLst>
          </p:cNvPr>
          <p:cNvCxnSpPr>
            <a:cxnSpLocks/>
          </p:cNvCxnSpPr>
          <p:nvPr/>
        </p:nvCxnSpPr>
        <p:spPr>
          <a:xfrm>
            <a:off x="1019176" y="4855696"/>
            <a:ext cx="4752975"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1E1D12D5-1DB4-4DDE-BD00-64035DC80F95}"/>
              </a:ext>
            </a:extLst>
          </p:cNvPr>
          <p:cNvCxnSpPr>
            <a:cxnSpLocks/>
          </p:cNvCxnSpPr>
          <p:nvPr/>
        </p:nvCxnSpPr>
        <p:spPr>
          <a:xfrm flipV="1">
            <a:off x="6619107" y="923925"/>
            <a:ext cx="0" cy="459105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6" name="Conector recto 45">
            <a:extLst>
              <a:ext uri="{FF2B5EF4-FFF2-40B4-BE49-F238E27FC236}">
                <a16:creationId xmlns:a16="http://schemas.microsoft.com/office/drawing/2014/main" id="{099509A5-36FA-4B02-85DA-F002D12E1259}"/>
              </a:ext>
            </a:extLst>
          </p:cNvPr>
          <p:cNvCxnSpPr>
            <a:cxnSpLocks/>
          </p:cNvCxnSpPr>
          <p:nvPr/>
        </p:nvCxnSpPr>
        <p:spPr>
          <a:xfrm flipV="1">
            <a:off x="5879977" y="923925"/>
            <a:ext cx="1" cy="47244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106A602D-9901-4C53-8687-0B56D0A3AF91}"/>
              </a:ext>
            </a:extLst>
          </p:cNvPr>
          <p:cNvCxnSpPr>
            <a:cxnSpLocks/>
          </p:cNvCxnSpPr>
          <p:nvPr/>
        </p:nvCxnSpPr>
        <p:spPr>
          <a:xfrm flipH="1" flipV="1">
            <a:off x="5171306" y="4391027"/>
            <a:ext cx="10295"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6468E9AE-9678-4227-B97C-F62F2F84B708}"/>
              </a:ext>
            </a:extLst>
          </p:cNvPr>
          <p:cNvCxnSpPr>
            <a:cxnSpLocks/>
          </p:cNvCxnSpPr>
          <p:nvPr/>
        </p:nvCxnSpPr>
        <p:spPr>
          <a:xfrm flipH="1" flipV="1">
            <a:off x="3331122" y="4391027"/>
            <a:ext cx="10295"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9214A7D3-696C-4204-8D85-A8B10077745C}"/>
              </a:ext>
            </a:extLst>
          </p:cNvPr>
          <p:cNvCxnSpPr>
            <a:cxnSpLocks/>
          </p:cNvCxnSpPr>
          <p:nvPr/>
        </p:nvCxnSpPr>
        <p:spPr>
          <a:xfrm flipH="1" flipV="1">
            <a:off x="1530922" y="4391027"/>
            <a:ext cx="10295"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12136222-1DD5-4053-943B-FA56F7224CF7}"/>
              </a:ext>
            </a:extLst>
          </p:cNvPr>
          <p:cNvSpPr txBox="1"/>
          <p:nvPr/>
        </p:nvSpPr>
        <p:spPr>
          <a:xfrm>
            <a:off x="830981" y="5274941"/>
            <a:ext cx="1409651" cy="507831"/>
          </a:xfrm>
          <a:prstGeom prst="rect">
            <a:avLst/>
          </a:prstGeom>
          <a:noFill/>
        </p:spPr>
        <p:txBody>
          <a:bodyPr wrap="square" lIns="0" tIns="0" rIns="0" bIns="0" rtlCol="0">
            <a:spAutoFit/>
          </a:bodyPr>
          <a:lstStyle/>
          <a:p>
            <a:pPr algn="ctr"/>
            <a:r>
              <a:rPr lang="en-GB" sz="11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dirty="0">
              <a:latin typeface="Arial" panose="020B0604020202020204" pitchFamily="34" charset="0"/>
              <a:cs typeface="Arial" panose="020B0604020202020204" pitchFamily="34" charset="0"/>
            </a:endParaRPr>
          </a:p>
        </p:txBody>
      </p:sp>
      <p:sp>
        <p:nvSpPr>
          <p:cNvPr id="56" name="CuadroTexto 55">
            <a:extLst>
              <a:ext uri="{FF2B5EF4-FFF2-40B4-BE49-F238E27FC236}">
                <a16:creationId xmlns:a16="http://schemas.microsoft.com/office/drawing/2014/main" id="{32900FA2-73ED-4549-A830-F7B03807CDA3}"/>
              </a:ext>
            </a:extLst>
          </p:cNvPr>
          <p:cNvSpPr txBox="1"/>
          <p:nvPr/>
        </p:nvSpPr>
        <p:spPr>
          <a:xfrm>
            <a:off x="2632025" y="5274941"/>
            <a:ext cx="1409651" cy="507831"/>
          </a:xfrm>
          <a:prstGeom prst="rect">
            <a:avLst/>
          </a:prstGeom>
          <a:noFill/>
        </p:spPr>
        <p:txBody>
          <a:bodyPr wrap="square" lIns="0" tIns="0" rIns="0" bIns="0" rtlCol="0">
            <a:spAutoFit/>
          </a:bodyPr>
          <a:lstStyle/>
          <a:p>
            <a:pPr algn="ctr"/>
            <a:r>
              <a:rPr lang="en-GB" sz="11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dirty="0">
              <a:latin typeface="Arial" panose="020B0604020202020204" pitchFamily="34" charset="0"/>
              <a:cs typeface="Arial" panose="020B0604020202020204" pitchFamily="34" charset="0"/>
            </a:endParaRPr>
          </a:p>
        </p:txBody>
      </p:sp>
      <p:sp>
        <p:nvSpPr>
          <p:cNvPr id="57" name="CuadroTexto 56">
            <a:extLst>
              <a:ext uri="{FF2B5EF4-FFF2-40B4-BE49-F238E27FC236}">
                <a16:creationId xmlns:a16="http://schemas.microsoft.com/office/drawing/2014/main" id="{C0F8B041-CC1C-4EDF-97EB-C15457FF936A}"/>
              </a:ext>
            </a:extLst>
          </p:cNvPr>
          <p:cNvSpPr txBox="1"/>
          <p:nvPr/>
        </p:nvSpPr>
        <p:spPr>
          <a:xfrm>
            <a:off x="4456609" y="5274941"/>
            <a:ext cx="1409651" cy="507831"/>
          </a:xfrm>
          <a:prstGeom prst="rect">
            <a:avLst/>
          </a:prstGeom>
          <a:noFill/>
        </p:spPr>
        <p:txBody>
          <a:bodyPr wrap="square" lIns="0" tIns="0" rIns="0" bIns="0" rtlCol="0">
            <a:spAutoFit/>
          </a:bodyPr>
          <a:lstStyle/>
          <a:p>
            <a:pPr algn="ctr"/>
            <a:r>
              <a:rPr lang="en-GB" sz="11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dirty="0">
              <a:latin typeface="Arial" panose="020B0604020202020204" pitchFamily="34" charset="0"/>
              <a:cs typeface="Arial" panose="020B0604020202020204" pitchFamily="34" charset="0"/>
            </a:endParaRPr>
          </a:p>
        </p:txBody>
      </p:sp>
      <p:sp>
        <p:nvSpPr>
          <p:cNvPr id="60" name="CuadroTexto 59">
            <a:extLst>
              <a:ext uri="{FF2B5EF4-FFF2-40B4-BE49-F238E27FC236}">
                <a16:creationId xmlns:a16="http://schemas.microsoft.com/office/drawing/2014/main" id="{6E9DCCE2-5ED7-4690-A7E4-2E10000033FF}"/>
              </a:ext>
            </a:extLst>
          </p:cNvPr>
          <p:cNvSpPr txBox="1"/>
          <p:nvPr/>
        </p:nvSpPr>
        <p:spPr>
          <a:xfrm>
            <a:off x="2768779" y="466403"/>
            <a:ext cx="9067800" cy="153888"/>
          </a:xfrm>
          <a:prstGeom prst="rect">
            <a:avLst/>
          </a:prstGeom>
          <a:noFill/>
        </p:spPr>
        <p:txBody>
          <a:bodyPr wrap="square" lIns="0" tIns="0" rIns="0" bIns="0"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lang="es-ES" sz="1000" b="1" dirty="0">
                <a:latin typeface="Century Gothic" panose="020B0502020202020204" pitchFamily="34" charset="0"/>
                <a:cs typeface="Arial" panose="020B0604020202020204" pitchFamily="34" charset="0"/>
              </a:rPr>
              <a:t>ORDEN Y ESTRUCTURA</a:t>
            </a:r>
            <a:endParaRPr lang="en-GB" sz="1000" b="1" dirty="0">
              <a:latin typeface="Century Gothic" panose="020B0502020202020204" pitchFamily="34" charset="0"/>
              <a:cs typeface="Arial" panose="020B0604020202020204" pitchFamily="34" charset="0"/>
            </a:endParaRPr>
          </a:p>
        </p:txBody>
      </p:sp>
      <p:grpSp>
        <p:nvGrpSpPr>
          <p:cNvPr id="65" name="Grupo 64">
            <a:extLst>
              <a:ext uri="{FF2B5EF4-FFF2-40B4-BE49-F238E27FC236}">
                <a16:creationId xmlns:a16="http://schemas.microsoft.com/office/drawing/2014/main" id="{8D27A0C6-943F-4176-AA26-2EDFAEC99012}"/>
              </a:ext>
            </a:extLst>
          </p:cNvPr>
          <p:cNvGrpSpPr/>
          <p:nvPr/>
        </p:nvGrpSpPr>
        <p:grpSpPr>
          <a:xfrm>
            <a:off x="10731473" y="5592651"/>
            <a:ext cx="262136" cy="267838"/>
            <a:chOff x="6737824" y="5895368"/>
            <a:chExt cx="278868" cy="284934"/>
          </a:xfrm>
        </p:grpSpPr>
        <p:sp>
          <p:nvSpPr>
            <p:cNvPr id="66" name="Elipse 65">
              <a:extLst>
                <a:ext uri="{FF2B5EF4-FFF2-40B4-BE49-F238E27FC236}">
                  <a16:creationId xmlns:a16="http://schemas.microsoft.com/office/drawing/2014/main" id="{95AAA528-603B-4611-9962-B68805E1F936}"/>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7" name="CuadroTexto 66">
              <a:extLst>
                <a:ext uri="{FF2B5EF4-FFF2-40B4-BE49-F238E27FC236}">
                  <a16:creationId xmlns:a16="http://schemas.microsoft.com/office/drawing/2014/main" id="{987A18BC-F3C3-4971-A493-BCA5577C1E7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pic>
        <p:nvPicPr>
          <p:cNvPr id="2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1570854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2_Portada 02 IMAGEN">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5"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0"/>
            <a:ext cx="5981699" cy="1089529"/>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spTree>
    <p:extLst>
      <p:ext uri="{BB962C8B-B14F-4D97-AF65-F5344CB8AC3E}">
        <p14:creationId xmlns:p14="http://schemas.microsoft.com/office/powerpoint/2010/main" val="24009302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9115225"/>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4553724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p:nvSpPr>
        <p:spPr>
          <a:xfrm>
            <a:off x="6055361" y="-1083733"/>
            <a:ext cx="184731" cy="461665"/>
          </a:xfrm>
          <a:prstGeom prst="rect">
            <a:avLst/>
          </a:prstGeom>
          <a:noFill/>
        </p:spPr>
        <p:txBody>
          <a:bodyPr wrap="none" rtlCol="0">
            <a:spAutoFit/>
          </a:bodyPr>
          <a:lstStyle/>
          <a:p>
            <a:endParaRPr lang="es-ES" sz="2400"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
        <p:nvSpPr>
          <p:cNvPr id="2" name="CuadroTexto 1">
            <a:extLst>
              <a:ext uri="{FF2B5EF4-FFF2-40B4-BE49-F238E27FC236}">
                <a16:creationId xmlns:a16="http://schemas.microsoft.com/office/drawing/2014/main" id="{780753E2-F075-1A3B-3150-16E07E52FB67}"/>
              </a:ext>
            </a:extLst>
          </p:cNvPr>
          <p:cNvSpPr txBox="1"/>
          <p:nvPr userDrawn="1"/>
        </p:nvSpPr>
        <p:spPr>
          <a:xfrm>
            <a:off x="6055361" y="-1083734"/>
            <a:ext cx="184731" cy="502766"/>
          </a:xfrm>
          <a:prstGeom prst="rect">
            <a:avLst/>
          </a:prstGeom>
          <a:noFill/>
        </p:spPr>
        <p:txBody>
          <a:bodyPr wrap="none" rtlCol="0">
            <a:spAutoFit/>
          </a:bodyPr>
          <a:lstStyle/>
          <a:p>
            <a:endParaRPr lang="es-ES" sz="2667" dirty="0"/>
          </a:p>
        </p:txBody>
      </p:sp>
    </p:spTree>
    <p:extLst>
      <p:ext uri="{BB962C8B-B14F-4D97-AF65-F5344CB8AC3E}">
        <p14:creationId xmlns:p14="http://schemas.microsoft.com/office/powerpoint/2010/main" val="21580148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435126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7335206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userDrawn="1"/>
        </p:nvSpPr>
        <p:spPr>
          <a:xfrm>
            <a:off x="6055361" y="-1083734"/>
            <a:ext cx="184731" cy="502766"/>
          </a:xfrm>
          <a:prstGeom prst="rect">
            <a:avLst/>
          </a:prstGeom>
          <a:noFill/>
        </p:spPr>
        <p:txBody>
          <a:bodyPr wrap="none" rtlCol="0">
            <a:spAutoFit/>
          </a:bodyPr>
          <a:lstStyle/>
          <a:p>
            <a:endParaRPr lang="es-ES" sz="2667" dirty="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17119752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074693637"/>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3698515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5" y="3317631"/>
            <a:ext cx="7262447"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Elementos fijos de portada</a:t>
            </a:r>
          </a:p>
        </p:txBody>
      </p:sp>
    </p:spTree>
    <p:extLst>
      <p:ext uri="{BB962C8B-B14F-4D97-AF65-F5344CB8AC3E}">
        <p14:creationId xmlns:p14="http://schemas.microsoft.com/office/powerpoint/2010/main" val="33526991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0746936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dirty="0"/>
              <a:t>Título del apartado</a:t>
            </a:r>
          </a:p>
        </p:txBody>
      </p:sp>
    </p:spTree>
    <p:extLst>
      <p:ext uri="{BB962C8B-B14F-4D97-AF65-F5344CB8AC3E}">
        <p14:creationId xmlns:p14="http://schemas.microsoft.com/office/powerpoint/2010/main" val="2648255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2DBE80-11CC-6F4C-AD89-42ADF13F8F5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02661AD6-95E8-374E-A548-2D521C8AED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90B3A0A2-0297-F149-B4B4-0EE759F6D3D8}"/>
              </a:ext>
            </a:extLst>
          </p:cNvPr>
          <p:cNvSpPr>
            <a:spLocks noGrp="1"/>
          </p:cNvSpPr>
          <p:nvPr>
            <p:ph type="dt" sz="half" idx="10"/>
          </p:nvPr>
        </p:nvSpPr>
        <p:spPr/>
        <p:txBody>
          <a:bodyPr/>
          <a:lstStyle/>
          <a:p>
            <a:fld id="{22F0420A-A755-3C45-91B9-31FA470C4A18}" type="datetimeFigureOut">
              <a:rPr lang="es-ES" smtClean="0"/>
              <a:t>23/05/2023</a:t>
            </a:fld>
            <a:endParaRPr lang="es-ES"/>
          </a:p>
        </p:txBody>
      </p:sp>
      <p:sp>
        <p:nvSpPr>
          <p:cNvPr id="5" name="Marcador de pie de página 4">
            <a:extLst>
              <a:ext uri="{FF2B5EF4-FFF2-40B4-BE49-F238E27FC236}">
                <a16:creationId xmlns:a16="http://schemas.microsoft.com/office/drawing/2014/main" id="{22FE919B-C0D1-3946-AAC3-AF9BD834DDDC}"/>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9EE92B3-9C95-E042-AF2B-66F6AB420528}"/>
              </a:ext>
            </a:extLst>
          </p:cNvPr>
          <p:cNvSpPr>
            <a:spLocks noGrp="1"/>
          </p:cNvSpPr>
          <p:nvPr>
            <p:ph type="sldNum" sz="quarter" idx="12"/>
          </p:nvPr>
        </p:nvSpPr>
        <p:spPr/>
        <p:txBody>
          <a:bodyPr/>
          <a:lstStyle/>
          <a:p>
            <a:fld id="{95E4B220-CFE0-C84D-A6AC-039E4DAA9CEF}" type="slidenum">
              <a:rPr lang="es-ES" smtClean="0"/>
              <a:t>‹Nº›</a:t>
            </a:fld>
            <a:endParaRPr lang="es-ES"/>
          </a:p>
        </p:txBody>
      </p:sp>
    </p:spTree>
    <p:extLst>
      <p:ext uri="{BB962C8B-B14F-4D97-AF65-F5344CB8AC3E}">
        <p14:creationId xmlns:p14="http://schemas.microsoft.com/office/powerpoint/2010/main" val="66784870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6E76E85-9886-4D28-B3A8-1E6CB4BDC272}"/>
              </a:ext>
            </a:extLst>
          </p:cNvPr>
          <p:cNvSpPr txBox="1"/>
          <p:nvPr/>
        </p:nvSpPr>
        <p:spPr>
          <a:xfrm>
            <a:off x="745736" y="3044279"/>
            <a:ext cx="5613969" cy="769441"/>
          </a:xfrm>
          <a:prstGeom prst="rect">
            <a:avLst/>
          </a:prstGeom>
          <a:noFill/>
        </p:spPr>
        <p:txBody>
          <a:bodyPr wrap="square" rtlCol="0">
            <a:spAutoFit/>
          </a:bodyPr>
          <a:lstStyle/>
          <a:p>
            <a:r>
              <a:rPr lang="es-ES" sz="2200" b="0" dirty="0">
                <a:latin typeface="Century Gothic" panose="020B0502020202020204" pitchFamily="34" charset="0"/>
                <a:cs typeface="Calibri" panose="020F0502020204030204" pitchFamily="34" charset="0"/>
              </a:rPr>
              <a:t>1 Ejemplo práctico (editable) de Subportada</a:t>
            </a:r>
            <a:r>
              <a:rPr lang="es-ES" sz="2200" b="0" baseline="0" dirty="0">
                <a:latin typeface="Century Gothic" panose="020B0502020202020204" pitchFamily="34" charset="0"/>
                <a:cs typeface="Calibri" panose="020F0502020204030204" pitchFamily="34" charset="0"/>
              </a:rPr>
              <a:t> de</a:t>
            </a:r>
            <a:r>
              <a:rPr lang="es-ES" sz="2200" b="0" dirty="0">
                <a:latin typeface="Century Gothic" panose="020B0502020202020204" pitchFamily="34" charset="0"/>
                <a:cs typeface="Calibri" panose="020F0502020204030204" pitchFamily="34" charset="0"/>
              </a:rPr>
              <a:t> Interiores / Capítulos</a:t>
            </a:r>
          </a:p>
        </p:txBody>
      </p:sp>
    </p:spTree>
    <p:extLst>
      <p:ext uri="{BB962C8B-B14F-4D97-AF65-F5344CB8AC3E}">
        <p14:creationId xmlns:p14="http://schemas.microsoft.com/office/powerpoint/2010/main" val="23564806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UBPORTADA O PORTADILLA">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5" y="3762375"/>
            <a:ext cx="10601325" cy="381000"/>
          </a:xfrm>
          <a:prstGeom prst="rect">
            <a:avLst/>
          </a:prstGeom>
        </p:spPr>
        <p:txBody>
          <a:bodyPr/>
          <a:lstStyle>
            <a:lvl1pPr marL="0" indent="0">
              <a:buNone/>
              <a:defRPr sz="1600" b="1">
                <a:latin typeface="+mj-lt"/>
              </a:defRPr>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0"/>
            <a:ext cx="5981699" cy="1120307"/>
          </a:xfrm>
          <a:prstGeom prst="rect">
            <a:avLst/>
          </a:prstGeom>
        </p:spPr>
        <p:txBody>
          <a:bodyPr>
            <a:spAutoFit/>
          </a:bodyPr>
          <a:lstStyle>
            <a:lvl1pPr marL="0" indent="0">
              <a:buNone/>
              <a:defRPr sz="3600" b="0">
                <a:latin typeface="+mj-lt"/>
              </a:defRPr>
            </a:lvl1pPr>
          </a:lstStyle>
          <a:p>
            <a:pPr lvl="0"/>
            <a:r>
              <a:rPr lang="es-ES" dirty="0"/>
              <a:t>Título del documento en dos líneas</a:t>
            </a:r>
            <a:endParaRPr lang="en-GB" dirty="0"/>
          </a:p>
        </p:txBody>
      </p:sp>
      <p:pic>
        <p:nvPicPr>
          <p:cNvPr id="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22019798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5C20AF-C77C-40FB-B940-E3F2FD9FD51E}"/>
              </a:ext>
            </a:extLst>
          </p:cNvPr>
          <p:cNvSpPr txBox="1"/>
          <p:nvPr/>
        </p:nvSpPr>
        <p:spPr>
          <a:xfrm>
            <a:off x="735462" y="2346686"/>
            <a:ext cx="5375031"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(editables) de Slides interiores.</a:t>
            </a:r>
          </a:p>
        </p:txBody>
      </p:sp>
      <p:sp>
        <p:nvSpPr>
          <p:cNvPr id="5" name="CuadroTexto 4">
            <a:extLst>
              <a:ext uri="{FF2B5EF4-FFF2-40B4-BE49-F238E27FC236}">
                <a16:creationId xmlns:a16="http://schemas.microsoft.com/office/drawing/2014/main" id="{C37821B1-CDDF-4C6E-BA68-6F09D81FFDCE}"/>
              </a:ext>
            </a:extLst>
          </p:cNvPr>
          <p:cNvSpPr txBox="1"/>
          <p:nvPr/>
        </p:nvSpPr>
        <p:spPr>
          <a:xfrm>
            <a:off x="735461" y="3317632"/>
            <a:ext cx="7262447" cy="1477328"/>
          </a:xfrm>
          <a:prstGeom prst="rect">
            <a:avLst/>
          </a:prstGeom>
          <a:noFill/>
        </p:spPr>
        <p:txBody>
          <a:bodyPr wrap="square" rtlCol="0">
            <a:spAutoFit/>
          </a:bodyPr>
          <a:lstStyle/>
          <a:p>
            <a:pPr marL="431989" indent="-431989">
              <a:buFont typeface="+mj-lt"/>
              <a:buAutoNum type="arabicPeriod"/>
            </a:pPr>
            <a:r>
              <a:rPr lang="es-ES" sz="1800" b="1" dirty="0">
                <a:latin typeface="Century Gothic" panose="020B0502020202020204" pitchFamily="34" charset="0"/>
              </a:rPr>
              <a:t>Índice (1)</a:t>
            </a:r>
          </a:p>
          <a:p>
            <a:pPr marL="431989" indent="-431989">
              <a:buFont typeface="+mj-lt"/>
              <a:buAutoNum type="arabicPeriod"/>
            </a:pPr>
            <a:r>
              <a:rPr lang="es-ES" sz="1800" b="1" dirty="0">
                <a:latin typeface="Century Gothic" panose="020B0502020202020204" pitchFamily="34" charset="0"/>
              </a:rPr>
              <a:t>Slides de cita (1)</a:t>
            </a:r>
          </a:p>
          <a:p>
            <a:pPr marL="431989" indent="-431989">
              <a:buFont typeface="+mj-lt"/>
              <a:buAutoNum type="arabicPeriod"/>
            </a:pPr>
            <a:r>
              <a:rPr lang="es-ES" sz="1800" b="1" dirty="0">
                <a:latin typeface="Century Gothic" panose="020B0502020202020204" pitchFamily="34" charset="0"/>
              </a:rPr>
              <a:t>Slides</a:t>
            </a:r>
            <a:r>
              <a:rPr lang="es-ES" sz="1800" b="1" baseline="0" dirty="0">
                <a:latin typeface="Century Gothic" panose="020B0502020202020204" pitchFamily="34" charset="0"/>
              </a:rPr>
              <a:t> de </a:t>
            </a:r>
            <a:r>
              <a:rPr lang="es-ES" sz="1800" b="1" dirty="0">
                <a:latin typeface="Century Gothic" panose="020B0502020202020204" pitchFamily="34" charset="0"/>
              </a:rPr>
              <a:t>destacado (2)</a:t>
            </a:r>
          </a:p>
          <a:p>
            <a:pPr marL="431989" indent="-431989">
              <a:buFont typeface="+mj-lt"/>
              <a:buAutoNum type="arabicPeriod"/>
            </a:pPr>
            <a:r>
              <a:rPr lang="es-ES" sz="1800" b="1" dirty="0">
                <a:latin typeface="Century Gothic" panose="020B0502020202020204" pitchFamily="34" charset="0"/>
              </a:rPr>
              <a:t>Slides de contenido (15)</a:t>
            </a:r>
          </a:p>
          <a:p>
            <a:pPr marL="431989" indent="-431989">
              <a:buFont typeface="+mj-lt"/>
              <a:buAutoNum type="arabicPeriod"/>
            </a:pPr>
            <a:r>
              <a:rPr lang="es-ES" sz="1800" b="1" dirty="0">
                <a:latin typeface="Century Gothic" panose="020B0502020202020204" pitchFamily="34" charset="0"/>
              </a:rPr>
              <a:t>Slide de cierre (1)</a:t>
            </a:r>
          </a:p>
        </p:txBody>
      </p:sp>
    </p:spTree>
    <p:extLst>
      <p:ext uri="{BB962C8B-B14F-4D97-AF65-F5344CB8AC3E}">
        <p14:creationId xmlns:p14="http://schemas.microsoft.com/office/powerpoint/2010/main" val="38246215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2"/>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a:t>
            </a:r>
          </a:p>
          <a:p>
            <a:r>
              <a:rPr lang="es-ES" sz="2400" b="0" dirty="0">
                <a:latin typeface="Century Gothic" panose="020B0502020202020204" pitchFamily="34" charset="0"/>
                <a:cs typeface="Calibri" panose="020F0502020204030204" pitchFamily="34" charset="0"/>
              </a:rPr>
              <a:t>de Slide de índice.</a:t>
            </a:r>
          </a:p>
        </p:txBody>
      </p:sp>
    </p:spTree>
    <p:extLst>
      <p:ext uri="{BB962C8B-B14F-4D97-AF65-F5344CB8AC3E}">
        <p14:creationId xmlns:p14="http://schemas.microsoft.com/office/powerpoint/2010/main" val="25550873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Indice">
    <p:spTree>
      <p:nvGrpSpPr>
        <p:cNvPr id="1" name=""/>
        <p:cNvGrpSpPr/>
        <p:nvPr/>
      </p:nvGrpSpPr>
      <p:grpSpPr>
        <a:xfrm>
          <a:off x="0" y="0"/>
          <a:ext cx="0" cy="0"/>
          <a:chOff x="0" y="0"/>
          <a:chExt cx="0" cy="0"/>
        </a:xfrm>
      </p:grpSpPr>
      <p:sp>
        <p:nvSpPr>
          <p:cNvPr id="10" name="Marcador de texto 9">
            <a:extLst>
              <a:ext uri="{FF2B5EF4-FFF2-40B4-BE49-F238E27FC236}">
                <a16:creationId xmlns:a16="http://schemas.microsoft.com/office/drawing/2014/main" id="{E95A4175-E04B-4496-95BE-1D806E28F26E}"/>
              </a:ext>
            </a:extLst>
          </p:cNvPr>
          <p:cNvSpPr>
            <a:spLocks noGrp="1"/>
          </p:cNvSpPr>
          <p:nvPr>
            <p:ph type="body" sz="quarter" idx="10"/>
          </p:nvPr>
        </p:nvSpPr>
        <p:spPr>
          <a:xfrm>
            <a:off x="1390651" y="1514477"/>
            <a:ext cx="1971675" cy="1828193"/>
          </a:xfrm>
          <a:prstGeom prst="rect">
            <a:avLst/>
          </a:prstGeom>
        </p:spPr>
        <p:txBody>
          <a:bodyPr wrap="square" lIns="0" tIns="0" rIns="0" bIns="0">
            <a:spAutoFit/>
          </a:bodyPr>
          <a:lstStyle>
            <a:lvl1pPr marL="0" indent="0">
              <a:buNone/>
              <a:defRPr sz="2200" b="0">
                <a:latin typeface="+mj-lt"/>
              </a:defRPr>
            </a:lvl1pPr>
          </a:lstStyle>
          <a:p>
            <a:pPr lvl="0"/>
            <a:r>
              <a:rPr lang="es-ES"/>
              <a:t>Haga clic para modificar los estilos de texto del patrón</a:t>
            </a:r>
          </a:p>
        </p:txBody>
      </p:sp>
      <p:sp>
        <p:nvSpPr>
          <p:cNvPr id="12" name="Marcador de texto 11">
            <a:extLst>
              <a:ext uri="{FF2B5EF4-FFF2-40B4-BE49-F238E27FC236}">
                <a16:creationId xmlns:a16="http://schemas.microsoft.com/office/drawing/2014/main" id="{CDE50B0A-A55B-4666-8E6C-28F0415E53F3}"/>
              </a:ext>
            </a:extLst>
          </p:cNvPr>
          <p:cNvSpPr>
            <a:spLocks noGrp="1"/>
          </p:cNvSpPr>
          <p:nvPr>
            <p:ph type="body" sz="quarter" idx="11"/>
          </p:nvPr>
        </p:nvSpPr>
        <p:spPr>
          <a:xfrm>
            <a:off x="3657601" y="1514477"/>
            <a:ext cx="6143625" cy="4162425"/>
          </a:xfrm>
          <a:prstGeom prst="rect">
            <a:avLst/>
          </a:prstGeom>
        </p:spPr>
        <p:txBody>
          <a:bodyPr lIns="0" tIns="0" rIns="0" bIns="0"/>
          <a:lstStyle>
            <a:lvl1pPr marL="457189" indent="-457189">
              <a:buClr>
                <a:schemeClr val="accent4"/>
              </a:buClr>
              <a:buFont typeface="+mj-lt"/>
              <a:buAutoNum type="arabicPeriod"/>
              <a:defRPr sz="2000" b="1">
                <a:latin typeface="Century Gothic" panose="020B0502020202020204" pitchFamily="34" charset="0"/>
              </a:defRPr>
            </a:lvl1pPr>
            <a:lvl2pPr marL="914377" indent="-457189">
              <a:buFont typeface="+mj-lt"/>
              <a:buAutoNum type="arabicPeriod"/>
              <a:defRPr/>
            </a:lvl2pPr>
            <a:lvl3pPr marL="1371566" indent="-457189">
              <a:buFont typeface="+mj-lt"/>
              <a:buAutoNum type="arabicPeriod"/>
              <a:defRPr/>
            </a:lvl3pPr>
            <a:lvl4pPr marL="1714457" indent="-342891">
              <a:buFont typeface="+mj-lt"/>
              <a:buAutoNum type="arabicPeriod"/>
              <a:defRPr/>
            </a:lvl4pPr>
            <a:lvl5pPr marL="2171646" indent="-342891">
              <a:buFont typeface="+mj-lt"/>
              <a:buAutoNum type="arabicPeriod"/>
              <a:defRPr/>
            </a:lvl5pPr>
          </a:lstStyle>
          <a:p>
            <a:pPr lvl="0"/>
            <a:r>
              <a:rPr lang="es-ES"/>
              <a:t>Haga clic para modificar los estilos de texto del patrón</a:t>
            </a:r>
          </a:p>
        </p:txBody>
      </p:sp>
      <p:sp>
        <p:nvSpPr>
          <p:cNvPr id="14" name="Marcador de texto 13">
            <a:extLst>
              <a:ext uri="{FF2B5EF4-FFF2-40B4-BE49-F238E27FC236}">
                <a16:creationId xmlns:a16="http://schemas.microsoft.com/office/drawing/2014/main" id="{93113146-1BC8-4F87-B4E1-47D33481E9DB}"/>
              </a:ext>
            </a:extLst>
          </p:cNvPr>
          <p:cNvSpPr>
            <a:spLocks noGrp="1"/>
          </p:cNvSpPr>
          <p:nvPr>
            <p:ph type="body" sz="quarter" idx="12" hasCustomPrompt="1"/>
          </p:nvPr>
        </p:nvSpPr>
        <p:spPr>
          <a:xfrm>
            <a:off x="2739456" y="476676"/>
            <a:ext cx="9086851"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8" name="Marcador de número de diapositiva 16">
            <a:extLst>
              <a:ext uri="{FF2B5EF4-FFF2-40B4-BE49-F238E27FC236}">
                <a16:creationId xmlns:a16="http://schemas.microsoft.com/office/drawing/2014/main" id="{9CF92AFA-68A6-484D-B1B7-5BD747E7E0ED}"/>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4091778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2"/>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a:t>
            </a:r>
          </a:p>
          <a:p>
            <a:r>
              <a:rPr lang="es-ES" sz="2400" b="0" dirty="0">
                <a:latin typeface="Century Gothic" panose="020B0502020202020204" pitchFamily="34" charset="0"/>
                <a:cs typeface="Calibri" panose="020F0502020204030204" pitchFamily="34" charset="0"/>
              </a:rPr>
              <a:t>de Slide de citas.</a:t>
            </a:r>
          </a:p>
        </p:txBody>
      </p:sp>
    </p:spTree>
    <p:extLst>
      <p:ext uri="{BB962C8B-B14F-4D97-AF65-F5344CB8AC3E}">
        <p14:creationId xmlns:p14="http://schemas.microsoft.com/office/powerpoint/2010/main" val="32963607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lide CITAS">
    <p:bg>
      <p:bgRef idx="1001">
        <a:schemeClr val="bg2"/>
      </p:bgRef>
    </p:bg>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D16594FC-A757-4815-9E82-33781C5EC2D2}"/>
              </a:ext>
            </a:extLst>
          </p:cNvPr>
          <p:cNvSpPr>
            <a:spLocks noGrp="1"/>
          </p:cNvSpPr>
          <p:nvPr>
            <p:ph type="body" sz="quarter" idx="14"/>
          </p:nvPr>
        </p:nvSpPr>
        <p:spPr>
          <a:xfrm>
            <a:off x="808127" y="2105026"/>
            <a:ext cx="6686551" cy="1265796"/>
          </a:xfrm>
          <a:prstGeom prst="rect">
            <a:avLst/>
          </a:prstGeom>
        </p:spPr>
        <p:txBody>
          <a:bodyPr lIns="0" tIns="0" rIns="0" bIns="0">
            <a:spAutoFit/>
          </a:bodyPr>
          <a:lstStyle>
            <a:lvl1pPr marL="0" indent="0">
              <a:lnSpc>
                <a:spcPct val="120000"/>
              </a:lnSpc>
              <a:buNone/>
              <a:defRPr sz="3600">
                <a:solidFill>
                  <a:srgbClr val="FAD200"/>
                </a:solidFill>
                <a:latin typeface="Century Gothic" panose="020B0502020202020204" pitchFamily="34" charset="0"/>
              </a:defRPr>
            </a:lvl1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31B24029-D280-4F0C-9842-114EF1EEA1F7}"/>
              </a:ext>
            </a:extLst>
          </p:cNvPr>
          <p:cNvSpPr>
            <a:spLocks noGrp="1"/>
          </p:cNvSpPr>
          <p:nvPr>
            <p:ph type="body" sz="quarter" idx="15" hasCustomPrompt="1"/>
          </p:nvPr>
        </p:nvSpPr>
        <p:spPr>
          <a:xfrm>
            <a:off x="828676" y="3533776"/>
            <a:ext cx="6696075" cy="238125"/>
          </a:xfrm>
          <a:prstGeom prst="rect">
            <a:avLst/>
          </a:prstGeom>
        </p:spPr>
        <p:txBody>
          <a:bodyPr lIns="0" tIns="0" rIns="0" bIns="0"/>
          <a:lstStyle>
            <a:lvl1pPr marL="0" indent="0">
              <a:buNone/>
              <a:defRPr sz="1000" b="1">
                <a:solidFill>
                  <a:srgbClr val="FAD200"/>
                </a:solidFill>
                <a:latin typeface="Century Gothic" panose="020B0502020202020204" pitchFamily="34" charset="0"/>
              </a:defRPr>
            </a:lvl1pPr>
          </a:lstStyle>
          <a:p>
            <a:pPr lvl="0"/>
            <a:r>
              <a:rPr lang="es-ES" dirty="0"/>
              <a:t>HAGA CLIC PARA MODIFICAR LOS ESTILOS DE</a:t>
            </a:r>
            <a:endParaRPr lang="en-GB" dirty="0"/>
          </a:p>
        </p:txBody>
      </p:sp>
      <p:sp>
        <p:nvSpPr>
          <p:cNvPr id="20" name="Marcador de texto 13">
            <a:extLst>
              <a:ext uri="{FF2B5EF4-FFF2-40B4-BE49-F238E27FC236}">
                <a16:creationId xmlns:a16="http://schemas.microsoft.com/office/drawing/2014/main" id="{264AC38B-F02B-4BF9-9374-D4AFCC17F134}"/>
              </a:ext>
            </a:extLst>
          </p:cNvPr>
          <p:cNvSpPr>
            <a:spLocks noGrp="1"/>
          </p:cNvSpPr>
          <p:nvPr>
            <p:ph type="body" sz="quarter" idx="12" hasCustomPrompt="1"/>
          </p:nvPr>
        </p:nvSpPr>
        <p:spPr>
          <a:xfrm>
            <a:off x="2749729" y="476675"/>
            <a:ext cx="9086851" cy="138499"/>
          </a:xfrm>
          <a:prstGeom prst="rect">
            <a:avLst/>
          </a:prstGeom>
        </p:spPr>
        <p:txBody>
          <a:bodyPr lIns="0" tIns="0" rIns="0" bIns="0">
            <a:spAutoFit/>
          </a:bodyPr>
          <a:lstStyle>
            <a:lvl1pPr marL="0" indent="0" algn="r">
              <a:buNone/>
              <a:defRPr sz="1000" b="1" baseline="0">
                <a:solidFill>
                  <a:srgbClr val="FAD200"/>
                </a:solidFill>
                <a:latin typeface="Century Gothic" panose="020B0502020202020204" pitchFamily="34" charset="0"/>
              </a:defRPr>
            </a:lvl1pPr>
          </a:lstStyle>
          <a:p>
            <a:r>
              <a:rPr lang="es-ES" dirty="0"/>
              <a:t>TÍTULO DEL APARTADO</a:t>
            </a:r>
            <a:endParaRPr lang="en-GB" dirty="0"/>
          </a:p>
        </p:txBody>
      </p:sp>
      <p:sp>
        <p:nvSpPr>
          <p:cNvPr id="2" name="Gráfico 20">
            <a:extLst>
              <a:ext uri="{FF2B5EF4-FFF2-40B4-BE49-F238E27FC236}">
                <a16:creationId xmlns:a16="http://schemas.microsoft.com/office/drawing/2014/main" id="{537D9F33-1C1E-40D1-8FDF-1269832E7618}"/>
              </a:ext>
            </a:extLst>
          </p:cNvPr>
          <p:cNvSpPr/>
          <p:nvPr/>
        </p:nvSpPr>
        <p:spPr>
          <a:xfrm>
            <a:off x="356169" y="357108"/>
            <a:ext cx="351416" cy="354177"/>
          </a:xfrm>
          <a:custGeom>
            <a:avLst/>
            <a:gdLst>
              <a:gd name="connsiteX0" fmla="*/ 92682 w 351416"/>
              <a:gd name="connsiteY0" fmla="*/ 49816 h 354177"/>
              <a:gd name="connsiteX1" fmla="*/ 90110 w 351416"/>
              <a:gd name="connsiteY1" fmla="*/ 57627 h 354177"/>
              <a:gd name="connsiteX2" fmla="*/ 82014 w 351416"/>
              <a:gd name="connsiteY2" fmla="*/ 128112 h 354177"/>
              <a:gd name="connsiteX3" fmla="*/ 134878 w 351416"/>
              <a:gd name="connsiteY3" fmla="*/ 103537 h 354177"/>
              <a:gd name="connsiteX4" fmla="*/ 106303 w 351416"/>
              <a:gd name="connsiteY4" fmla="*/ 42006 h 354177"/>
              <a:gd name="connsiteX5" fmla="*/ 92777 w 351416"/>
              <a:gd name="connsiteY5" fmla="*/ 49816 h 354177"/>
              <a:gd name="connsiteX6" fmla="*/ 82681 w 351416"/>
              <a:gd name="connsiteY6" fmla="*/ 136684 h 354177"/>
              <a:gd name="connsiteX7" fmla="*/ 97730 w 351416"/>
              <a:gd name="connsiteY7" fmla="*/ 198787 h 354177"/>
              <a:gd name="connsiteX8" fmla="*/ 164405 w 351416"/>
              <a:gd name="connsiteY8" fmla="*/ 167545 h 354177"/>
              <a:gd name="connsiteX9" fmla="*/ 137926 w 351416"/>
              <a:gd name="connsiteY9" fmla="*/ 110395 h 354177"/>
              <a:gd name="connsiteX10" fmla="*/ 107255 w 351416"/>
              <a:gd name="connsiteY10" fmla="*/ 219647 h 354177"/>
              <a:gd name="connsiteX11" fmla="*/ 145355 w 351416"/>
              <a:gd name="connsiteY11" fmla="*/ 273178 h 354177"/>
              <a:gd name="connsiteX12" fmla="*/ 201458 w 351416"/>
              <a:gd name="connsiteY12" fmla="*/ 246984 h 354177"/>
              <a:gd name="connsiteX13" fmla="*/ 174026 w 351416"/>
              <a:gd name="connsiteY13" fmla="*/ 188310 h 354177"/>
              <a:gd name="connsiteX14" fmla="*/ 151737 w 351416"/>
              <a:gd name="connsiteY14" fmla="*/ 279178 h 354177"/>
              <a:gd name="connsiteX15" fmla="*/ 212126 w 351416"/>
              <a:gd name="connsiteY15" fmla="*/ 320612 h 354177"/>
              <a:gd name="connsiteX16" fmla="*/ 218126 w 351416"/>
              <a:gd name="connsiteY16" fmla="*/ 323184 h 354177"/>
              <a:gd name="connsiteX17" fmla="*/ 234509 w 351416"/>
              <a:gd name="connsiteY17" fmla="*/ 317088 h 354177"/>
              <a:gd name="connsiteX18" fmla="*/ 205172 w 351416"/>
              <a:gd name="connsiteY18" fmla="*/ 254223 h 354177"/>
              <a:gd name="connsiteX19" fmla="*/ 205839 w 351416"/>
              <a:gd name="connsiteY19" fmla="*/ 326803 h 354177"/>
              <a:gd name="connsiteX20" fmla="*/ 144022 w 351416"/>
              <a:gd name="connsiteY20" fmla="*/ 283179 h 354177"/>
              <a:gd name="connsiteX21" fmla="*/ 92873 w 351416"/>
              <a:gd name="connsiteY21" fmla="*/ 306991 h 354177"/>
              <a:gd name="connsiteX22" fmla="*/ 205839 w 351416"/>
              <a:gd name="connsiteY22" fmla="*/ 326803 h 354177"/>
              <a:gd name="connsiteX23" fmla="*/ 138116 w 351416"/>
              <a:gd name="connsiteY23" fmla="*/ 276702 h 354177"/>
              <a:gd name="connsiteX24" fmla="*/ 100016 w 351416"/>
              <a:gd name="connsiteY24" fmla="*/ 222981 h 354177"/>
              <a:gd name="connsiteX25" fmla="*/ 42866 w 351416"/>
              <a:gd name="connsiteY25" fmla="*/ 249937 h 354177"/>
              <a:gd name="connsiteX26" fmla="*/ 20864 w 351416"/>
              <a:gd name="connsiteY26" fmla="*/ 259938 h 354177"/>
              <a:gd name="connsiteX27" fmla="*/ 16482 w 351416"/>
              <a:gd name="connsiteY27" fmla="*/ 251270 h 354177"/>
              <a:gd name="connsiteX28" fmla="*/ 101445 w 351416"/>
              <a:gd name="connsiteY28" fmla="*/ 17812 h 354177"/>
              <a:gd name="connsiteX29" fmla="*/ 311471 w 351416"/>
              <a:gd name="connsiteY29" fmla="*/ 66104 h 354177"/>
              <a:gd name="connsiteX30" fmla="*/ 289659 w 351416"/>
              <a:gd name="connsiteY30" fmla="*/ 76867 h 354177"/>
              <a:gd name="connsiteX31" fmla="*/ 264323 w 351416"/>
              <a:gd name="connsiteY31" fmla="*/ 52007 h 354177"/>
              <a:gd name="connsiteX32" fmla="*/ 211268 w 351416"/>
              <a:gd name="connsiteY32" fmla="*/ 76772 h 354177"/>
              <a:gd name="connsiteX33" fmla="*/ 248702 w 351416"/>
              <a:gd name="connsiteY33" fmla="*/ 128398 h 354177"/>
              <a:gd name="connsiteX34" fmla="*/ 321377 w 351416"/>
              <a:gd name="connsiteY34" fmla="*/ 94489 h 354177"/>
              <a:gd name="connsiteX35" fmla="*/ 328997 w 351416"/>
              <a:gd name="connsiteY35" fmla="*/ 91250 h 354177"/>
              <a:gd name="connsiteX36" fmla="*/ 334903 w 351416"/>
              <a:gd name="connsiteY36" fmla="*/ 102775 h 354177"/>
              <a:gd name="connsiteX37" fmla="*/ 249996 w 351416"/>
              <a:gd name="connsiteY37" fmla="*/ 336207 h 354177"/>
              <a:gd name="connsiteX38" fmla="*/ 249940 w 351416"/>
              <a:gd name="connsiteY38" fmla="*/ 336233 h 354177"/>
              <a:gd name="connsiteX39" fmla="*/ 39818 w 351416"/>
              <a:gd name="connsiteY39" fmla="*/ 288037 h 354177"/>
              <a:gd name="connsiteX40" fmla="*/ 61440 w 351416"/>
              <a:gd name="connsiteY40" fmla="*/ 277178 h 354177"/>
              <a:gd name="connsiteX41" fmla="*/ 85729 w 351416"/>
              <a:gd name="connsiteY41" fmla="*/ 301276 h 354177"/>
              <a:gd name="connsiteX42" fmla="*/ 90491 w 351416"/>
              <a:gd name="connsiteY42" fmla="*/ 202216 h 354177"/>
              <a:gd name="connsiteX43" fmla="*/ 75061 w 351416"/>
              <a:gd name="connsiteY43" fmla="*/ 140209 h 354177"/>
              <a:gd name="connsiteX44" fmla="*/ 24388 w 351416"/>
              <a:gd name="connsiteY44" fmla="*/ 163831 h 354177"/>
              <a:gd name="connsiteX45" fmla="*/ 32960 w 351416"/>
              <a:gd name="connsiteY45" fmla="*/ 228601 h 354177"/>
              <a:gd name="connsiteX46" fmla="*/ 74299 w 351416"/>
              <a:gd name="connsiteY46" fmla="*/ 131827 h 354177"/>
              <a:gd name="connsiteX47" fmla="*/ 81824 w 351416"/>
              <a:gd name="connsiteY47" fmla="*/ 57627 h 354177"/>
              <a:gd name="connsiteX48" fmla="*/ 25531 w 351416"/>
              <a:gd name="connsiteY48" fmla="*/ 154496 h 354177"/>
              <a:gd name="connsiteX49" fmla="*/ 209554 w 351416"/>
              <a:gd name="connsiteY49" fmla="*/ 243650 h 354177"/>
              <a:gd name="connsiteX50" fmla="*/ 268133 w 351416"/>
              <a:gd name="connsiteY50" fmla="*/ 216313 h 354177"/>
              <a:gd name="connsiteX51" fmla="*/ 251273 w 351416"/>
              <a:gd name="connsiteY51" fmla="*/ 152401 h 354177"/>
              <a:gd name="connsiteX52" fmla="*/ 181646 w 351416"/>
              <a:gd name="connsiteY52" fmla="*/ 184881 h 354177"/>
              <a:gd name="connsiteX53" fmla="*/ 276229 w 351416"/>
              <a:gd name="connsiteY53" fmla="*/ 212789 h 354177"/>
              <a:gd name="connsiteX54" fmla="*/ 328045 w 351416"/>
              <a:gd name="connsiteY54" fmla="*/ 188596 h 354177"/>
              <a:gd name="connsiteX55" fmla="*/ 318044 w 351416"/>
              <a:gd name="connsiteY55" fmla="*/ 121921 h 354177"/>
              <a:gd name="connsiteX56" fmla="*/ 259370 w 351416"/>
              <a:gd name="connsiteY56" fmla="*/ 149257 h 354177"/>
              <a:gd name="connsiteX57" fmla="*/ 276229 w 351416"/>
              <a:gd name="connsiteY57" fmla="*/ 212980 h 354177"/>
              <a:gd name="connsiteX58" fmla="*/ 326997 w 351416"/>
              <a:gd name="connsiteY58" fmla="*/ 198025 h 354177"/>
              <a:gd name="connsiteX59" fmla="*/ 276229 w 351416"/>
              <a:gd name="connsiteY59" fmla="*/ 221171 h 354177"/>
              <a:gd name="connsiteX60" fmla="*/ 269942 w 351416"/>
              <a:gd name="connsiteY60" fmla="*/ 296228 h 354177"/>
              <a:gd name="connsiteX61" fmla="*/ 326235 w 351416"/>
              <a:gd name="connsiteY61" fmla="*/ 197835 h 354177"/>
              <a:gd name="connsiteX62" fmla="*/ 268418 w 351416"/>
              <a:gd name="connsiteY62" fmla="*/ 224791 h 354177"/>
              <a:gd name="connsiteX63" fmla="*/ 212411 w 351416"/>
              <a:gd name="connsiteY63" fmla="*/ 250889 h 354177"/>
              <a:gd name="connsiteX64" fmla="*/ 241748 w 351416"/>
              <a:gd name="connsiteY64" fmla="*/ 314326 h 354177"/>
              <a:gd name="connsiteX65" fmla="*/ 259370 w 351416"/>
              <a:gd name="connsiteY65" fmla="*/ 304324 h 354177"/>
              <a:gd name="connsiteX66" fmla="*/ 261275 w 351416"/>
              <a:gd name="connsiteY66" fmla="*/ 298133 h 354177"/>
              <a:gd name="connsiteX67" fmla="*/ 268418 w 351416"/>
              <a:gd name="connsiteY67" fmla="*/ 225267 h 354177"/>
              <a:gd name="connsiteX68" fmla="*/ 142117 w 351416"/>
              <a:gd name="connsiteY68" fmla="*/ 100108 h 354177"/>
              <a:gd name="connsiteX69" fmla="*/ 197457 w 351416"/>
              <a:gd name="connsiteY69" fmla="*/ 74391 h 354177"/>
              <a:gd name="connsiteX70" fmla="*/ 138212 w 351416"/>
              <a:gd name="connsiteY70" fmla="*/ 35243 h 354177"/>
              <a:gd name="connsiteX71" fmla="*/ 130115 w 351416"/>
              <a:gd name="connsiteY71" fmla="*/ 32005 h 354177"/>
              <a:gd name="connsiteX72" fmla="*/ 113351 w 351416"/>
              <a:gd name="connsiteY72" fmla="*/ 38101 h 354177"/>
              <a:gd name="connsiteX73" fmla="*/ 205268 w 351416"/>
              <a:gd name="connsiteY73" fmla="*/ 70676 h 354177"/>
              <a:gd name="connsiteX74" fmla="*/ 257179 w 351416"/>
              <a:gd name="connsiteY74" fmla="*/ 46673 h 354177"/>
              <a:gd name="connsiteX75" fmla="*/ 142879 w 351416"/>
              <a:gd name="connsiteY75" fmla="*/ 28576 h 354177"/>
              <a:gd name="connsiteX76" fmla="*/ 205649 w 351416"/>
              <a:gd name="connsiteY76" fmla="*/ 70867 h 354177"/>
              <a:gd name="connsiteX77" fmla="*/ 203934 w 351416"/>
              <a:gd name="connsiteY77" fmla="*/ 80392 h 354177"/>
              <a:gd name="connsiteX78" fmla="*/ 145927 w 351416"/>
              <a:gd name="connsiteY78" fmla="*/ 107443 h 354177"/>
              <a:gd name="connsiteX79" fmla="*/ 172406 w 351416"/>
              <a:gd name="connsiteY79" fmla="*/ 164593 h 354177"/>
              <a:gd name="connsiteX80" fmla="*/ 241844 w 351416"/>
              <a:gd name="connsiteY80" fmla="*/ 132208 h 354177"/>
              <a:gd name="connsiteX81" fmla="*/ 203744 w 351416"/>
              <a:gd name="connsiteY81" fmla="*/ 80677 h 35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51416" h="354177">
                <a:moveTo>
                  <a:pt x="92682" y="49816"/>
                </a:moveTo>
                <a:cubicBezTo>
                  <a:pt x="91920" y="51912"/>
                  <a:pt x="91063" y="54484"/>
                  <a:pt x="90110" y="57627"/>
                </a:cubicBezTo>
                <a:cubicBezTo>
                  <a:pt x="83434" y="80493"/>
                  <a:pt x="80696" y="104328"/>
                  <a:pt x="82014" y="128112"/>
                </a:cubicBezTo>
                <a:lnTo>
                  <a:pt x="134878" y="103537"/>
                </a:lnTo>
                <a:lnTo>
                  <a:pt x="106303" y="42006"/>
                </a:lnTo>
                <a:cubicBezTo>
                  <a:pt x="101636" y="44387"/>
                  <a:pt x="96778" y="47054"/>
                  <a:pt x="92777" y="49816"/>
                </a:cubicBezTo>
                <a:moveTo>
                  <a:pt x="82681" y="136684"/>
                </a:moveTo>
                <a:cubicBezTo>
                  <a:pt x="84720" y="157996"/>
                  <a:pt x="89787" y="178907"/>
                  <a:pt x="97730" y="198787"/>
                </a:cubicBezTo>
                <a:lnTo>
                  <a:pt x="164405" y="167545"/>
                </a:lnTo>
                <a:lnTo>
                  <a:pt x="137926" y="110395"/>
                </a:lnTo>
                <a:close/>
                <a:moveTo>
                  <a:pt x="107255" y="219647"/>
                </a:moveTo>
                <a:cubicBezTo>
                  <a:pt x="117346" y="239211"/>
                  <a:pt x="130175" y="257236"/>
                  <a:pt x="145355" y="273178"/>
                </a:cubicBezTo>
                <a:lnTo>
                  <a:pt x="201458" y="246984"/>
                </a:lnTo>
                <a:lnTo>
                  <a:pt x="174026" y="188310"/>
                </a:lnTo>
                <a:close/>
                <a:moveTo>
                  <a:pt x="151737" y="279178"/>
                </a:moveTo>
                <a:cubicBezTo>
                  <a:pt x="169350" y="296341"/>
                  <a:pt x="189775" y="310355"/>
                  <a:pt x="212126" y="320612"/>
                </a:cubicBezTo>
                <a:lnTo>
                  <a:pt x="218126" y="323184"/>
                </a:lnTo>
                <a:cubicBezTo>
                  <a:pt x="223651" y="321469"/>
                  <a:pt x="229080" y="319374"/>
                  <a:pt x="234509" y="317088"/>
                </a:cubicBezTo>
                <a:lnTo>
                  <a:pt x="205172" y="254223"/>
                </a:lnTo>
                <a:close/>
                <a:moveTo>
                  <a:pt x="205839" y="326803"/>
                </a:moveTo>
                <a:cubicBezTo>
                  <a:pt x="182881" y="315920"/>
                  <a:pt x="161969" y="301163"/>
                  <a:pt x="144022" y="283179"/>
                </a:cubicBezTo>
                <a:lnTo>
                  <a:pt x="92873" y="306991"/>
                </a:lnTo>
                <a:cubicBezTo>
                  <a:pt x="126042" y="329250"/>
                  <a:pt x="167075" y="336447"/>
                  <a:pt x="205839" y="326803"/>
                </a:cubicBezTo>
                <a:moveTo>
                  <a:pt x="138116" y="276702"/>
                </a:moveTo>
                <a:cubicBezTo>
                  <a:pt x="123028" y="260614"/>
                  <a:pt x="110209" y="242541"/>
                  <a:pt x="100016" y="222981"/>
                </a:cubicBezTo>
                <a:lnTo>
                  <a:pt x="42866" y="249937"/>
                </a:lnTo>
                <a:lnTo>
                  <a:pt x="20864" y="259938"/>
                </a:lnTo>
                <a:cubicBezTo>
                  <a:pt x="19340" y="257176"/>
                  <a:pt x="17911" y="254223"/>
                  <a:pt x="16482" y="251270"/>
                </a:cubicBezTo>
                <a:cubicBezTo>
                  <a:pt x="-24485" y="163339"/>
                  <a:pt x="13544" y="58844"/>
                  <a:pt x="101445" y="17812"/>
                </a:cubicBezTo>
                <a:cubicBezTo>
                  <a:pt x="178121" y="-17906"/>
                  <a:pt x="262703" y="1048"/>
                  <a:pt x="311471" y="66104"/>
                </a:cubicBezTo>
                <a:lnTo>
                  <a:pt x="289659" y="76867"/>
                </a:lnTo>
                <a:cubicBezTo>
                  <a:pt x="282288" y="67553"/>
                  <a:pt x="273775" y="59201"/>
                  <a:pt x="264323" y="52007"/>
                </a:cubicBezTo>
                <a:lnTo>
                  <a:pt x="211268" y="76772"/>
                </a:lnTo>
                <a:cubicBezTo>
                  <a:pt x="226136" y="92114"/>
                  <a:pt x="238740" y="109498"/>
                  <a:pt x="248702" y="128398"/>
                </a:cubicBezTo>
                <a:lnTo>
                  <a:pt x="321377" y="94489"/>
                </a:lnTo>
                <a:lnTo>
                  <a:pt x="328997" y="91250"/>
                </a:lnTo>
                <a:cubicBezTo>
                  <a:pt x="331093" y="94965"/>
                  <a:pt x="333093" y="98870"/>
                  <a:pt x="334903" y="102775"/>
                </a:cubicBezTo>
                <a:cubicBezTo>
                  <a:pt x="375917" y="190683"/>
                  <a:pt x="337902" y="295193"/>
                  <a:pt x="249996" y="336207"/>
                </a:cubicBezTo>
                <a:cubicBezTo>
                  <a:pt x="249977" y="336216"/>
                  <a:pt x="249959" y="336225"/>
                  <a:pt x="249940" y="336233"/>
                </a:cubicBezTo>
                <a:cubicBezTo>
                  <a:pt x="173168" y="372047"/>
                  <a:pt x="88586" y="353378"/>
                  <a:pt x="39818" y="288037"/>
                </a:cubicBezTo>
                <a:lnTo>
                  <a:pt x="61440" y="277178"/>
                </a:lnTo>
                <a:cubicBezTo>
                  <a:pt x="68551" y="286146"/>
                  <a:pt x="76705" y="294236"/>
                  <a:pt x="85729" y="301276"/>
                </a:cubicBezTo>
                <a:close/>
                <a:moveTo>
                  <a:pt x="90491" y="202216"/>
                </a:moveTo>
                <a:cubicBezTo>
                  <a:pt x="82569" y="182340"/>
                  <a:pt x="77378" y="161480"/>
                  <a:pt x="75061" y="140209"/>
                </a:cubicBezTo>
                <a:lnTo>
                  <a:pt x="24388" y="163831"/>
                </a:lnTo>
                <a:cubicBezTo>
                  <a:pt x="22480" y="185788"/>
                  <a:pt x="25407" y="207896"/>
                  <a:pt x="32960" y="228601"/>
                </a:cubicBezTo>
                <a:close/>
                <a:moveTo>
                  <a:pt x="74299" y="131827"/>
                </a:moveTo>
                <a:cubicBezTo>
                  <a:pt x="72502" y="106845"/>
                  <a:pt x="75048" y="81740"/>
                  <a:pt x="81824" y="57627"/>
                </a:cubicBezTo>
                <a:cubicBezTo>
                  <a:pt x="51396" y="81559"/>
                  <a:pt x="31260" y="116210"/>
                  <a:pt x="25531" y="154496"/>
                </a:cubicBezTo>
                <a:close/>
                <a:moveTo>
                  <a:pt x="209554" y="243650"/>
                </a:moveTo>
                <a:lnTo>
                  <a:pt x="268133" y="216313"/>
                </a:lnTo>
                <a:cubicBezTo>
                  <a:pt x="265591" y="194315"/>
                  <a:pt x="259914" y="172792"/>
                  <a:pt x="251273" y="152401"/>
                </a:cubicBezTo>
                <a:lnTo>
                  <a:pt x="181646" y="184881"/>
                </a:lnTo>
                <a:close/>
                <a:moveTo>
                  <a:pt x="276229" y="212789"/>
                </a:moveTo>
                <a:lnTo>
                  <a:pt x="328045" y="188596"/>
                </a:lnTo>
                <a:cubicBezTo>
                  <a:pt x="329783" y="165900"/>
                  <a:pt x="326364" y="143107"/>
                  <a:pt x="318044" y="121921"/>
                </a:cubicBezTo>
                <a:lnTo>
                  <a:pt x="259370" y="149257"/>
                </a:lnTo>
                <a:cubicBezTo>
                  <a:pt x="267917" y="169614"/>
                  <a:pt x="273591" y="191060"/>
                  <a:pt x="276229" y="212980"/>
                </a:cubicBezTo>
                <a:moveTo>
                  <a:pt x="326997" y="198025"/>
                </a:moveTo>
                <a:lnTo>
                  <a:pt x="276229" y="221171"/>
                </a:lnTo>
                <a:cubicBezTo>
                  <a:pt x="278310" y="246366"/>
                  <a:pt x="276186" y="271731"/>
                  <a:pt x="269942" y="296228"/>
                </a:cubicBezTo>
                <a:cubicBezTo>
                  <a:pt x="300729" y="271948"/>
                  <a:pt x="320906" y="236680"/>
                  <a:pt x="326235" y="197835"/>
                </a:cubicBezTo>
                <a:moveTo>
                  <a:pt x="268418" y="224791"/>
                </a:moveTo>
                <a:lnTo>
                  <a:pt x="212411" y="250889"/>
                </a:lnTo>
                <a:lnTo>
                  <a:pt x="241748" y="314326"/>
                </a:lnTo>
                <a:cubicBezTo>
                  <a:pt x="247821" y="311355"/>
                  <a:pt x="253705" y="308014"/>
                  <a:pt x="259370" y="304324"/>
                </a:cubicBezTo>
                <a:cubicBezTo>
                  <a:pt x="259941" y="302515"/>
                  <a:pt x="260608" y="300514"/>
                  <a:pt x="261275" y="298133"/>
                </a:cubicBezTo>
                <a:cubicBezTo>
                  <a:pt x="267784" y="274427"/>
                  <a:pt x="270201" y="249785"/>
                  <a:pt x="268418" y="225267"/>
                </a:cubicBezTo>
                <a:moveTo>
                  <a:pt x="142117" y="100108"/>
                </a:moveTo>
                <a:lnTo>
                  <a:pt x="197457" y="74391"/>
                </a:lnTo>
                <a:cubicBezTo>
                  <a:pt x="180130" y="58002"/>
                  <a:pt x="160083" y="44755"/>
                  <a:pt x="138212" y="35243"/>
                </a:cubicBezTo>
                <a:cubicBezTo>
                  <a:pt x="134973" y="33814"/>
                  <a:pt x="132211" y="32767"/>
                  <a:pt x="130115" y="32005"/>
                </a:cubicBezTo>
                <a:cubicBezTo>
                  <a:pt x="124426" y="33747"/>
                  <a:pt x="118831" y="35782"/>
                  <a:pt x="113351" y="38101"/>
                </a:cubicBezTo>
                <a:close/>
                <a:moveTo>
                  <a:pt x="205268" y="70676"/>
                </a:moveTo>
                <a:lnTo>
                  <a:pt x="257179" y="46673"/>
                </a:lnTo>
                <a:cubicBezTo>
                  <a:pt x="223337" y="24790"/>
                  <a:pt x="181826" y="18218"/>
                  <a:pt x="142879" y="28576"/>
                </a:cubicBezTo>
                <a:cubicBezTo>
                  <a:pt x="166074" y="38966"/>
                  <a:pt x="187307" y="53272"/>
                  <a:pt x="205649" y="70867"/>
                </a:cubicBezTo>
                <a:moveTo>
                  <a:pt x="203934" y="80392"/>
                </a:moveTo>
                <a:lnTo>
                  <a:pt x="145927" y="107443"/>
                </a:lnTo>
                <a:lnTo>
                  <a:pt x="172406" y="164593"/>
                </a:lnTo>
                <a:lnTo>
                  <a:pt x="241844" y="132208"/>
                </a:lnTo>
                <a:cubicBezTo>
                  <a:pt x="231652" y="113311"/>
                  <a:pt x="218824" y="95960"/>
                  <a:pt x="203744" y="80677"/>
                </a:cubicBezTo>
              </a:path>
            </a:pathLst>
          </a:custGeom>
          <a:solidFill>
            <a:srgbClr val="FAD200"/>
          </a:solidFill>
          <a:ln w="9525" cap="flat">
            <a:noFill/>
            <a:prstDash val="solid"/>
            <a:miter/>
          </a:ln>
        </p:spPr>
        <p:txBody>
          <a:bodyPr rtlCol="0" anchor="ctr"/>
          <a:lstStyle/>
          <a:p>
            <a:endParaRPr lang="en-GB" sz="1800" dirty="0"/>
          </a:p>
        </p:txBody>
      </p:sp>
    </p:spTree>
    <p:extLst>
      <p:ext uri="{BB962C8B-B14F-4D97-AF65-F5344CB8AC3E}">
        <p14:creationId xmlns:p14="http://schemas.microsoft.com/office/powerpoint/2010/main" val="1097722412"/>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7"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Uso de Fuentes en slides interiores</a:t>
            </a:r>
          </a:p>
        </p:txBody>
      </p:sp>
    </p:spTree>
    <p:extLst>
      <p:ext uri="{BB962C8B-B14F-4D97-AF65-F5344CB8AC3E}">
        <p14:creationId xmlns:p14="http://schemas.microsoft.com/office/powerpoint/2010/main" val="18677763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1"/>
            <a:ext cx="4771487"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 </a:t>
            </a:r>
          </a:p>
          <a:p>
            <a:r>
              <a:rPr lang="es-ES" sz="2400" b="0" dirty="0">
                <a:latin typeface="Century Gothic" panose="020B0502020202020204" pitchFamily="34" charset="0"/>
                <a:cs typeface="Calibri" panose="020F0502020204030204" pitchFamily="34" charset="0"/>
              </a:rPr>
              <a:t>de </a:t>
            </a:r>
            <a:r>
              <a:rPr lang="es-ES" sz="2400" b="0" dirty="0" err="1">
                <a:latin typeface="Century Gothic" panose="020B0502020202020204" pitchFamily="34" charset="0"/>
                <a:cs typeface="Calibri" panose="020F0502020204030204" pitchFamily="34" charset="0"/>
              </a:rPr>
              <a:t>Slides</a:t>
            </a:r>
            <a:r>
              <a:rPr lang="es-ES" sz="2400" b="0" dirty="0">
                <a:latin typeface="Century Gothic" panose="020B0502020202020204" pitchFamily="34" charset="0"/>
                <a:cs typeface="Calibri" panose="020F0502020204030204" pitchFamily="34" charset="0"/>
              </a:rPr>
              <a:t> de destacado.</a:t>
            </a:r>
          </a:p>
        </p:txBody>
      </p:sp>
    </p:spTree>
    <p:extLst>
      <p:ext uri="{BB962C8B-B14F-4D97-AF65-F5344CB8AC3E}">
        <p14:creationId xmlns:p14="http://schemas.microsoft.com/office/powerpoint/2010/main" val="12295949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lide IMAGEN+DESTACADO 01">
    <p:spTree>
      <p:nvGrpSpPr>
        <p:cNvPr id="1" name=""/>
        <p:cNvGrpSpPr/>
        <p:nvPr/>
      </p:nvGrpSpPr>
      <p:grpSpPr>
        <a:xfrm>
          <a:off x="0" y="0"/>
          <a:ext cx="0" cy="0"/>
          <a:chOff x="0" y="0"/>
          <a:chExt cx="0" cy="0"/>
        </a:xfrm>
      </p:grpSpPr>
      <p:pic>
        <p:nvPicPr>
          <p:cNvPr id="7" name="Marcador de posición de imagen 8" descr="Imagen que contiene interior, ventana, persona, tabla&#10;&#10;Descripción generada automáticamente">
            <a:extLst>
              <a:ext uri="{FF2B5EF4-FFF2-40B4-BE49-F238E27FC236}">
                <a16:creationId xmlns:a16="http://schemas.microsoft.com/office/drawing/2014/main" id="{05B6476C-75ED-4CCA-A751-B3D8F5F079F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1" y="-19051"/>
            <a:ext cx="12192001" cy="6877051"/>
          </a:xfrm>
          <a:prstGeom prst="rect">
            <a:avLst/>
          </a:prstGeom>
        </p:spPr>
      </p:pic>
      <p:sp>
        <p:nvSpPr>
          <p:cNvPr id="9"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9"/>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11" name="Rectángulo 10">
            <a:extLst>
              <a:ext uri="{FF2B5EF4-FFF2-40B4-BE49-F238E27FC236}">
                <a16:creationId xmlns:a16="http://schemas.microsoft.com/office/drawing/2014/main" id="{FB7CC750-478F-47B1-BDDC-C00AAD64506F}"/>
              </a:ext>
            </a:extLst>
          </p:cNvPr>
          <p:cNvSpPr/>
          <p:nvPr/>
        </p:nvSpPr>
        <p:spPr>
          <a:xfrm>
            <a:off x="0" y="3467101"/>
            <a:ext cx="4800600" cy="339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12"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388706" y="3860800"/>
            <a:ext cx="4039457" cy="2590800"/>
          </a:xfrm>
          <a:prstGeom prst="rect">
            <a:avLst/>
          </a:prstGeom>
        </p:spPr>
        <p:txBody>
          <a:bodyPr lIns="0" tIns="0" rIns="0" bIns="0"/>
          <a:lstStyle>
            <a:lvl1pPr marL="0" indent="0">
              <a:lnSpc>
                <a:spcPct val="120000"/>
              </a:lnSpc>
              <a:buNone/>
              <a:defRPr sz="1600">
                <a:solidFill>
                  <a:schemeClr val="tx1">
                    <a:alpha val="98000"/>
                  </a:schemeClr>
                </a:solidFill>
              </a:defRPr>
            </a:lvl1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13027148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lide IMAGEN+DESTACADO 02">
    <p:spTree>
      <p:nvGrpSpPr>
        <p:cNvPr id="1" name=""/>
        <p:cNvGrpSpPr/>
        <p:nvPr/>
      </p:nvGrpSpPr>
      <p:grpSpPr>
        <a:xfrm>
          <a:off x="0" y="0"/>
          <a:ext cx="0" cy="0"/>
          <a:chOff x="0" y="0"/>
          <a:chExt cx="0" cy="0"/>
        </a:xfrm>
      </p:grpSpPr>
      <p:pic>
        <p:nvPicPr>
          <p:cNvPr id="12" name="Marcador de posición de imagen 8" descr="Imagen que contiene interior, ventana, persona, tabla&#10;&#10;Descripción generada automáticamente">
            <a:extLst>
              <a:ext uri="{FF2B5EF4-FFF2-40B4-BE49-F238E27FC236}">
                <a16:creationId xmlns:a16="http://schemas.microsoft.com/office/drawing/2014/main" id="{C7C4220E-A21A-4163-9E23-055C7BE16EB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19051"/>
            <a:ext cx="12192001" cy="6877051"/>
          </a:xfrm>
          <a:prstGeom prst="rect">
            <a:avLst/>
          </a:prstGeom>
        </p:spPr>
      </p:pic>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9"/>
            <a:ext cx="9086851"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sp>
        <p:nvSpPr>
          <p:cNvPr id="2" name="Rectángulo 1">
            <a:extLst>
              <a:ext uri="{FF2B5EF4-FFF2-40B4-BE49-F238E27FC236}">
                <a16:creationId xmlns:a16="http://schemas.microsoft.com/office/drawing/2014/main" id="{FB7CC750-478F-47B1-BDDC-C00AAD64506F}"/>
              </a:ext>
            </a:extLst>
          </p:cNvPr>
          <p:cNvSpPr/>
          <p:nvPr/>
        </p:nvSpPr>
        <p:spPr>
          <a:xfrm>
            <a:off x="7391400" y="3467101"/>
            <a:ext cx="4800600" cy="339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8"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7770154" y="3860800"/>
            <a:ext cx="4042668" cy="2590800"/>
          </a:xfrm>
          <a:prstGeom prst="rect">
            <a:avLst/>
          </a:prstGeom>
        </p:spPr>
        <p:txBody>
          <a:bodyPr lIns="0" tIns="0" rIns="0" bIns="0"/>
          <a:lstStyle>
            <a:lvl1pPr marL="0" indent="0">
              <a:lnSpc>
                <a:spcPct val="120000"/>
              </a:lnSpc>
              <a:buNone/>
              <a:defRPr sz="1600">
                <a:solidFill>
                  <a:schemeClr val="tx1">
                    <a:alpha val="98000"/>
                  </a:schemeClr>
                </a:solidFill>
              </a:defRPr>
            </a:lvl1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FD6E7FF9-9A35-4DA4-9149-D86881645E12}"/>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5677485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9" y="3013502"/>
            <a:ext cx="4624753"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Ejemplos prácticos (editable) de </a:t>
            </a:r>
            <a:r>
              <a:rPr lang="es-ES" sz="2400" b="0" dirty="0" err="1">
                <a:latin typeface="Century Gothic" panose="020B0502020202020204" pitchFamily="34" charset="0"/>
                <a:cs typeface="Calibri" panose="020F0502020204030204" pitchFamily="34" charset="0"/>
              </a:rPr>
              <a:t>Slides</a:t>
            </a:r>
            <a:r>
              <a:rPr lang="es-ES" sz="2400" b="0" dirty="0">
                <a:latin typeface="Century Gothic" panose="020B0502020202020204" pitchFamily="34" charset="0"/>
                <a:cs typeface="Calibri" panose="020F0502020204030204" pitchFamily="34" charset="0"/>
              </a:rPr>
              <a:t> de contenido.</a:t>
            </a:r>
          </a:p>
        </p:txBody>
      </p:sp>
    </p:spTree>
    <p:extLst>
      <p:ext uri="{BB962C8B-B14F-4D97-AF65-F5344CB8AC3E}">
        <p14:creationId xmlns:p14="http://schemas.microsoft.com/office/powerpoint/2010/main" val="33083354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LIDE IMAGEN COMPLETA">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0" y="1078786"/>
            <a:ext cx="12192000" cy="5779212"/>
          </a:xfrm>
          <a:prstGeom prst="rect">
            <a:avLst/>
          </a:prstGeom>
        </p:spPr>
        <p:txBody>
          <a:bodyPr/>
          <a:lstStyle/>
          <a:p>
            <a:r>
              <a:rPr lang="es-ES"/>
              <a:t>Haga clic en el icono para agregar una imagen</a:t>
            </a:r>
            <a:endParaRPr lang="en-GB" dirty="0"/>
          </a:p>
        </p:txBody>
      </p:sp>
      <p:sp>
        <p:nvSpPr>
          <p:cNvPr id="14" name="Marcador de texto 13">
            <a:extLst>
              <a:ext uri="{FF2B5EF4-FFF2-40B4-BE49-F238E27FC236}">
                <a16:creationId xmlns:a16="http://schemas.microsoft.com/office/drawing/2014/main" id="{4CADC206-8DD5-4959-9A42-D5C8E9625D1D}"/>
              </a:ext>
            </a:extLst>
          </p:cNvPr>
          <p:cNvSpPr>
            <a:spLocks noGrp="1"/>
          </p:cNvSpPr>
          <p:nvPr>
            <p:ph type="body" sz="quarter" idx="12" hasCustomPrompt="1"/>
          </p:nvPr>
        </p:nvSpPr>
        <p:spPr>
          <a:xfrm>
            <a:off x="2739456" y="476676"/>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5" name="Marcador de número de diapositiva 16">
            <a:extLst>
              <a:ext uri="{FF2B5EF4-FFF2-40B4-BE49-F238E27FC236}">
                <a16:creationId xmlns:a16="http://schemas.microsoft.com/office/drawing/2014/main" id="{2522B4D5-D3F0-406D-A0A9-5A331A7DF96B}"/>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5773530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lide TEXTO + MAPA">
    <p:spTree>
      <p:nvGrpSpPr>
        <p:cNvPr id="1" name=""/>
        <p:cNvGrpSpPr/>
        <p:nvPr/>
      </p:nvGrpSpPr>
      <p:grpSpPr>
        <a:xfrm>
          <a:off x="0" y="0"/>
          <a:ext cx="0" cy="0"/>
          <a:chOff x="0" y="0"/>
          <a:chExt cx="0" cy="0"/>
        </a:xfrm>
      </p:grpSpPr>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3" name="Marcador de contenido 2">
            <a:extLst>
              <a:ext uri="{FF2B5EF4-FFF2-40B4-BE49-F238E27FC236}">
                <a16:creationId xmlns:a16="http://schemas.microsoft.com/office/drawing/2014/main" id="{E417F0F4-5B7A-4988-8B7E-57F0E8E490A3}"/>
              </a:ext>
            </a:extLst>
          </p:cNvPr>
          <p:cNvSpPr>
            <a:spLocks noGrp="1"/>
          </p:cNvSpPr>
          <p:nvPr>
            <p:ph sz="quarter" idx="14"/>
          </p:nvPr>
        </p:nvSpPr>
        <p:spPr>
          <a:xfrm>
            <a:off x="3683000" y="863601"/>
            <a:ext cx="8255000" cy="5245100"/>
          </a:xfrm>
          <a:prstGeom prst="rect">
            <a:avLst/>
          </a:prstGeom>
        </p:spPr>
        <p:txBody>
          <a:bodyPr/>
          <a:lstStyle>
            <a:lvl1pPr marL="0" indent="0">
              <a:buNone/>
              <a:defRPr/>
            </a:lvl1pPr>
          </a:lstStyle>
          <a:p>
            <a:pPr lvl="0"/>
            <a:r>
              <a:rPr lang="es-ES"/>
              <a:t>Haga clic para modificar los estilos de texto del patrón</a:t>
            </a:r>
          </a:p>
        </p:txBody>
      </p:sp>
      <p:sp>
        <p:nvSpPr>
          <p:cNvPr id="5" name="Marcador de texto 4">
            <a:extLst>
              <a:ext uri="{FF2B5EF4-FFF2-40B4-BE49-F238E27FC236}">
                <a16:creationId xmlns:a16="http://schemas.microsoft.com/office/drawing/2014/main" id="{AD836394-C5DA-4810-9428-3DAF4ED204DB}"/>
              </a:ext>
            </a:extLst>
          </p:cNvPr>
          <p:cNvSpPr>
            <a:spLocks noGrp="1"/>
          </p:cNvSpPr>
          <p:nvPr>
            <p:ph type="body" sz="quarter" idx="15"/>
          </p:nvPr>
        </p:nvSpPr>
        <p:spPr>
          <a:xfrm>
            <a:off x="811514" y="3543300"/>
            <a:ext cx="2643791" cy="914096"/>
          </a:xfrm>
          <a:prstGeom prst="rect">
            <a:avLst/>
          </a:prstGeom>
        </p:spPr>
        <p:txBody>
          <a:bodyPr wrap="square" lIns="0" tIns="0" rIns="0" bIns="0">
            <a:spAutoFit/>
          </a:bodyPr>
          <a:lstStyle>
            <a:lvl1pPr marL="0" indent="0">
              <a:buNone/>
              <a:defRPr sz="2200">
                <a:latin typeface="Century Gothic" panose="020B0502020202020204" pitchFamily="34" charset="0"/>
              </a:defRPr>
            </a:lvl1pPr>
            <a:lvl2pPr>
              <a:defRPr>
                <a:latin typeface="Century Gothic" panose="020B0502020202020204" pitchFamily="34" charset="0"/>
              </a:defRPr>
            </a:lvl2pPr>
          </a:lstStyle>
          <a:p>
            <a:pPr lvl="0"/>
            <a:r>
              <a:rPr lang="es-ES"/>
              <a:t>Haga clic para modificar los estilos de texto del patrón</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6" name="Marcador de número de diapositiva 16">
            <a:extLst>
              <a:ext uri="{FF2B5EF4-FFF2-40B4-BE49-F238E27FC236}">
                <a16:creationId xmlns:a16="http://schemas.microsoft.com/office/drawing/2014/main" id="{351D839B-4BBD-4758-88E6-BBC6455F6A7C}"/>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40372951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lide TEXTO + IMAGEN 01">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096000" y="2"/>
            <a:ext cx="6096000" cy="6857999"/>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838201" y="1209676"/>
            <a:ext cx="4727028"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1" y="1933575"/>
            <a:ext cx="4714875" cy="4210051"/>
          </a:xfrm>
          <a:prstGeom prst="rect">
            <a:avLst/>
          </a:prstGeom>
        </p:spPr>
        <p:txBody>
          <a:bodyPr lIns="0" tIns="0" rIns="0" bIns="0"/>
          <a:lstStyle>
            <a:lvl1pPr marL="0" indent="0">
              <a:lnSpc>
                <a:spcPct val="120000"/>
              </a:lnSpc>
              <a:buNone/>
              <a:defRPr sz="1400">
                <a:latin typeface="+mn-lt"/>
              </a:defRPr>
            </a:lvl1pPr>
          </a:lstStyle>
          <a:p>
            <a:pPr lvl="0"/>
            <a:r>
              <a:rPr lang="es-ES"/>
              <a:t>Haga clic para modificar los estilos de texto del patrón</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mj-lt"/>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D893A0EF-EA80-451E-9FC2-02EFEC4A4A72}"/>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63884437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lide TEXTO + IMAGEN 02">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719393" y="1190859"/>
            <a:ext cx="4824908" cy="4962292"/>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838201" y="1209676"/>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1" y="1718441"/>
            <a:ext cx="5143500" cy="4425184"/>
          </a:xfrm>
          <a:prstGeom prst="rect">
            <a:avLst/>
          </a:prstGeom>
        </p:spPr>
        <p:txBody>
          <a:bodyPr lIns="0" tIns="0" rIns="0" bIns="0" numCol="2"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9B50BC20-CE00-498A-8550-0D281567D0BA}"/>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4510461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lide TEXTO + IMAGEN 03">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2467" y="1190859"/>
            <a:ext cx="4824908" cy="4962292"/>
          </a:xfrm>
          <a:prstGeom prst="rect">
            <a:avLst/>
          </a:prstGeom>
        </p:spPr>
        <p:txBody>
          <a:bodyPr/>
          <a:lstStyle/>
          <a:p>
            <a:r>
              <a:rPr lang="es-ES"/>
              <a:t>Haga clic en el icono para agregar una imagen</a:t>
            </a:r>
            <a:endParaRPr lang="en-GB" dirty="0"/>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6276975" y="1209676"/>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76975" y="1718441"/>
            <a:ext cx="5143500" cy="4425184"/>
          </a:xfrm>
          <a:prstGeom prst="rect">
            <a:avLst/>
          </a:prstGeom>
        </p:spPr>
        <p:txBody>
          <a:bodyPr lIns="0" tIns="0" rIns="0" bIns="0" numCol="2"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37D9062E-C02A-4484-A2B4-1B0ED8D4E573}"/>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9028198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lide TEXTO + IMAGEN 04">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7725" y="3238500"/>
            <a:ext cx="3800475" cy="2905125"/>
          </a:xfrm>
          <a:prstGeom prst="rect">
            <a:avLst/>
          </a:prstGeom>
        </p:spPr>
        <p:txBody>
          <a:bodyPr/>
          <a:lstStyle/>
          <a:p>
            <a:r>
              <a:rPr lang="es-ES"/>
              <a:t>Haga clic en el icono para agregar una imagen</a:t>
            </a:r>
            <a:endParaRPr lang="en-GB" dirty="0"/>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0" y="1104901"/>
            <a:ext cx="10582275" cy="1866900"/>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4943477" y="3724276"/>
            <a:ext cx="6476999" cy="241934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4943475" y="3242693"/>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8" name="Marcador de número de diapositiva 16">
            <a:extLst>
              <a:ext uri="{FF2B5EF4-FFF2-40B4-BE49-F238E27FC236}">
                <a16:creationId xmlns:a16="http://schemas.microsoft.com/office/drawing/2014/main" id="{59A67221-FCC1-485B-98B4-63BE20D018D2}"/>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1498502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7"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Iconografía y Colores Corporativos</a:t>
            </a:r>
          </a:p>
        </p:txBody>
      </p:sp>
    </p:spTree>
    <p:extLst>
      <p:ext uri="{BB962C8B-B14F-4D97-AF65-F5344CB8AC3E}">
        <p14:creationId xmlns:p14="http://schemas.microsoft.com/office/powerpoint/2010/main" val="330218012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Slide 2_TEXTOS + 2_IMAGENES">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7725" y="1095377"/>
            <a:ext cx="4924425" cy="2638425"/>
          </a:xfrm>
          <a:prstGeom prst="rect">
            <a:avLst/>
          </a:prstGeom>
        </p:spPr>
        <p:txBody>
          <a:bodyPr/>
          <a:lstStyle/>
          <a:p>
            <a:r>
              <a:rPr lang="es-ES"/>
              <a:t>Haga clic en el icono para agregar una imagen</a:t>
            </a:r>
            <a:endParaRPr lang="en-GB" dirty="0"/>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7"/>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838201" y="4524375"/>
            <a:ext cx="4943888" cy="184785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838201" y="4042794"/>
            <a:ext cx="4934156"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8" name="Marcador de posición de imagen 5">
            <a:extLst>
              <a:ext uri="{FF2B5EF4-FFF2-40B4-BE49-F238E27FC236}">
                <a16:creationId xmlns:a16="http://schemas.microsoft.com/office/drawing/2014/main" id="{5DC8AF64-E470-4231-A7A9-84A4F0C1F380}"/>
              </a:ext>
            </a:extLst>
          </p:cNvPr>
          <p:cNvSpPr>
            <a:spLocks noGrp="1"/>
          </p:cNvSpPr>
          <p:nvPr>
            <p:ph type="pic" sz="quarter" idx="16"/>
          </p:nvPr>
        </p:nvSpPr>
        <p:spPr>
          <a:xfrm>
            <a:off x="6381752" y="1095377"/>
            <a:ext cx="4924425" cy="2638425"/>
          </a:xfrm>
          <a:prstGeom prst="rect">
            <a:avLst/>
          </a:prstGeom>
        </p:spPr>
        <p:txBody>
          <a:bodyPr/>
          <a:lstStyle/>
          <a:p>
            <a:r>
              <a:rPr lang="es-ES"/>
              <a:t>Haga clic en el icono para agregar una imagen</a:t>
            </a:r>
            <a:endParaRPr lang="en-GB" dirty="0"/>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6372227" y="4524375"/>
            <a:ext cx="4943888" cy="184785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12" name="Marcador de texto 7">
            <a:extLst>
              <a:ext uri="{FF2B5EF4-FFF2-40B4-BE49-F238E27FC236}">
                <a16:creationId xmlns:a16="http://schemas.microsoft.com/office/drawing/2014/main" id="{A04F91DA-A082-4D73-85F8-F4A9E12EA665}"/>
              </a:ext>
            </a:extLst>
          </p:cNvPr>
          <p:cNvSpPr>
            <a:spLocks noGrp="1"/>
          </p:cNvSpPr>
          <p:nvPr>
            <p:ph type="body" sz="quarter" idx="18"/>
          </p:nvPr>
        </p:nvSpPr>
        <p:spPr>
          <a:xfrm>
            <a:off x="6372227" y="4042794"/>
            <a:ext cx="4934156"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10" name="Marcador de número de diapositiva 16">
            <a:extLst>
              <a:ext uri="{FF2B5EF4-FFF2-40B4-BE49-F238E27FC236}">
                <a16:creationId xmlns:a16="http://schemas.microsoft.com/office/drawing/2014/main" id="{83FF9CED-5058-4C92-8C49-A8E3D90D1C68}"/>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13009120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lide 2_TEXTOS-BULLETS">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13" name="Marcador de texto 7">
            <a:extLst>
              <a:ext uri="{FF2B5EF4-FFF2-40B4-BE49-F238E27FC236}">
                <a16:creationId xmlns:a16="http://schemas.microsoft.com/office/drawing/2014/main" id="{97F6DA7F-F114-4AF7-91B4-F0CA1D6CB4D1}"/>
              </a:ext>
            </a:extLst>
          </p:cNvPr>
          <p:cNvSpPr>
            <a:spLocks noGrp="1"/>
          </p:cNvSpPr>
          <p:nvPr>
            <p:ph type="body" sz="quarter" idx="20"/>
          </p:nvPr>
        </p:nvSpPr>
        <p:spPr>
          <a:xfrm>
            <a:off x="827178" y="1052738"/>
            <a:ext cx="5019719"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3" name="Marcador de texto 2">
            <a:extLst>
              <a:ext uri="{FF2B5EF4-FFF2-40B4-BE49-F238E27FC236}">
                <a16:creationId xmlns:a16="http://schemas.microsoft.com/office/drawing/2014/main" id="{F8467FD9-CDE8-43EB-86E8-5F3F43D73122}"/>
              </a:ext>
            </a:extLst>
          </p:cNvPr>
          <p:cNvSpPr>
            <a:spLocks noGrp="1"/>
          </p:cNvSpPr>
          <p:nvPr>
            <p:ph type="body" sz="quarter" idx="23" hasCustomPrompt="1"/>
          </p:nvPr>
        </p:nvSpPr>
        <p:spPr>
          <a:xfrm>
            <a:off x="827177" y="1533525"/>
            <a:ext cx="5029200" cy="4362451"/>
          </a:xfrm>
          <a:prstGeom prst="rect">
            <a:avLst/>
          </a:prstGeom>
        </p:spPr>
        <p:txBody>
          <a:bodyPr lIns="0" tIns="0" rIns="0" bIns="0"/>
          <a:lstStyle>
            <a:lvl1pPr marL="107997" indent="-107997">
              <a:spcBef>
                <a:spcPts val="1000"/>
              </a:spcBef>
              <a:buClr>
                <a:schemeClr val="accent1"/>
              </a:buClr>
              <a:buSzPct val="50000"/>
              <a:buFont typeface="Wingdings 3" panose="05040102010807070707" pitchFamily="18" charset="2"/>
              <a:buChar char=""/>
              <a:defRPr sz="1800"/>
            </a:lvl1pPr>
            <a:lvl2pPr marL="215995" indent="-107997">
              <a:spcBef>
                <a:spcPts val="1000"/>
              </a:spcBef>
              <a:buClr>
                <a:schemeClr val="accent1"/>
              </a:buClr>
              <a:buFont typeface="Wingdings" panose="05000000000000000000" pitchFamily="2" charset="2"/>
              <a:buChar char="§"/>
              <a:defRPr sz="1600"/>
            </a:lvl2pPr>
            <a:lvl3pPr marL="431989" indent="-107997">
              <a:spcBef>
                <a:spcPts val="1000"/>
              </a:spcBef>
              <a:buClr>
                <a:schemeClr val="accent1"/>
              </a:buClr>
              <a:buFont typeface="Wingdings" panose="05000000000000000000" pitchFamily="2" charset="2"/>
              <a:buChar char="§"/>
              <a:defRPr sz="1400"/>
            </a:lvl3pPr>
            <a:lvl4pPr marL="647984" indent="-107997">
              <a:spcBef>
                <a:spcPts val="1000"/>
              </a:spcBef>
              <a:buClr>
                <a:schemeClr val="accent1"/>
              </a:buClr>
              <a:buFont typeface="Wingdings" panose="05000000000000000000" pitchFamily="2" charset="2"/>
              <a:buChar char="§"/>
              <a:defRPr sz="1200"/>
            </a:lvl4pPr>
          </a:lstStyle>
          <a:p>
            <a:pPr lvl="0"/>
            <a:r>
              <a:rPr lang="es-ES" dirty="0"/>
              <a:t>Primer nivel</a:t>
            </a:r>
          </a:p>
          <a:p>
            <a:pPr lvl="1"/>
            <a:r>
              <a:rPr lang="es-ES" dirty="0"/>
              <a:t>Segundo nivel</a:t>
            </a:r>
          </a:p>
          <a:p>
            <a:pPr lvl="2"/>
            <a:r>
              <a:rPr lang="es-ES" dirty="0"/>
              <a:t>Tercer nivel</a:t>
            </a:r>
          </a:p>
          <a:p>
            <a:pPr lvl="3"/>
            <a:r>
              <a:rPr lang="es-ES" dirty="0"/>
              <a:t>Cuarto nivel</a:t>
            </a:r>
          </a:p>
        </p:txBody>
      </p:sp>
      <p:sp>
        <p:nvSpPr>
          <p:cNvPr id="16" name="Marcador de texto 7">
            <a:extLst>
              <a:ext uri="{FF2B5EF4-FFF2-40B4-BE49-F238E27FC236}">
                <a16:creationId xmlns:a16="http://schemas.microsoft.com/office/drawing/2014/main" id="{996F6404-9948-418A-9728-6C8BA3F204D6}"/>
              </a:ext>
            </a:extLst>
          </p:cNvPr>
          <p:cNvSpPr>
            <a:spLocks noGrp="1"/>
          </p:cNvSpPr>
          <p:nvPr>
            <p:ph type="body" sz="quarter" idx="24"/>
          </p:nvPr>
        </p:nvSpPr>
        <p:spPr>
          <a:xfrm>
            <a:off x="6321550" y="1052738"/>
            <a:ext cx="5019719"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9" name="Marcador de texto 2">
            <a:extLst>
              <a:ext uri="{FF2B5EF4-FFF2-40B4-BE49-F238E27FC236}">
                <a16:creationId xmlns:a16="http://schemas.microsoft.com/office/drawing/2014/main" id="{9C193971-61C4-4590-9E70-CF9B9BBDCB3A}"/>
              </a:ext>
            </a:extLst>
          </p:cNvPr>
          <p:cNvSpPr>
            <a:spLocks noGrp="1"/>
          </p:cNvSpPr>
          <p:nvPr>
            <p:ph type="body" sz="quarter" idx="25" hasCustomPrompt="1"/>
          </p:nvPr>
        </p:nvSpPr>
        <p:spPr>
          <a:xfrm>
            <a:off x="6321551" y="1533525"/>
            <a:ext cx="5029200" cy="4362451"/>
          </a:xfrm>
          <a:prstGeom prst="rect">
            <a:avLst/>
          </a:prstGeom>
        </p:spPr>
        <p:txBody>
          <a:bodyPr lIns="0" tIns="0" rIns="0" bIns="0"/>
          <a:lstStyle>
            <a:lvl1pPr marL="107997" indent="-107997">
              <a:spcBef>
                <a:spcPts val="1000"/>
              </a:spcBef>
              <a:buClr>
                <a:schemeClr val="accent1"/>
              </a:buClr>
              <a:buSzPct val="50000"/>
              <a:buFont typeface="Wingdings 3" panose="05040102010807070707" pitchFamily="18" charset="2"/>
              <a:buChar char=""/>
              <a:defRPr sz="1800"/>
            </a:lvl1pPr>
            <a:lvl2pPr marL="215995" indent="-107997">
              <a:spcBef>
                <a:spcPts val="1000"/>
              </a:spcBef>
              <a:buClr>
                <a:schemeClr val="accent1"/>
              </a:buClr>
              <a:buFont typeface="Wingdings" panose="05000000000000000000" pitchFamily="2" charset="2"/>
              <a:buChar char="§"/>
              <a:defRPr sz="1600"/>
            </a:lvl2pPr>
            <a:lvl3pPr marL="431989" indent="-107997">
              <a:spcBef>
                <a:spcPts val="1000"/>
              </a:spcBef>
              <a:buClr>
                <a:schemeClr val="accent1"/>
              </a:buClr>
              <a:buFont typeface="Wingdings" panose="05000000000000000000" pitchFamily="2" charset="2"/>
              <a:buChar char="§"/>
              <a:defRPr sz="1400"/>
            </a:lvl3pPr>
            <a:lvl4pPr marL="647984" indent="-107997">
              <a:spcBef>
                <a:spcPts val="1000"/>
              </a:spcBef>
              <a:buClr>
                <a:schemeClr val="accent1"/>
              </a:buClr>
              <a:buFont typeface="Wingdings" panose="05000000000000000000" pitchFamily="2" charset="2"/>
              <a:buChar char="§"/>
              <a:defRPr sz="1200"/>
            </a:lvl4pPr>
          </a:lstStyle>
          <a:p>
            <a:pPr lvl="0"/>
            <a:r>
              <a:rPr lang="es-ES" dirty="0"/>
              <a:t>Primer nivel</a:t>
            </a:r>
          </a:p>
          <a:p>
            <a:pPr lvl="1"/>
            <a:r>
              <a:rPr lang="es-ES" dirty="0"/>
              <a:t>Segundo nivel</a:t>
            </a:r>
          </a:p>
          <a:p>
            <a:pPr lvl="2"/>
            <a:r>
              <a:rPr lang="es-ES" dirty="0"/>
              <a:t>Tercer nivel</a:t>
            </a:r>
          </a:p>
          <a:p>
            <a:pPr lvl="3"/>
            <a:r>
              <a:rPr lang="es-ES" dirty="0"/>
              <a:t>Cuarto nivel</a:t>
            </a:r>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280756399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lide CONTENIDO 01">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26429" y="1645196"/>
            <a:ext cx="10572751" cy="249299"/>
          </a:xfrm>
          <a:prstGeom prst="rect">
            <a:avLst/>
          </a:prstGeom>
        </p:spPr>
        <p:txBody>
          <a:bodyPr wrap="square" lIns="0" tIns="0" rIns="0" bIns="0">
            <a:spAutoFit/>
          </a:bodyPr>
          <a:lstStyle>
            <a:lvl1pPr marL="0" indent="0">
              <a:buNone/>
              <a:defRPr sz="180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26428" y="1162795"/>
            <a:ext cx="105600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7048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6953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34861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5" name="Marcador de texto 42">
            <a:extLst>
              <a:ext uri="{FF2B5EF4-FFF2-40B4-BE49-F238E27FC236}">
                <a16:creationId xmlns:a16="http://schemas.microsoft.com/office/drawing/2014/main" id="{227F3C89-C147-46D2-B561-E13C391FA0BE}"/>
              </a:ext>
            </a:extLst>
          </p:cNvPr>
          <p:cNvSpPr>
            <a:spLocks noGrp="1"/>
          </p:cNvSpPr>
          <p:nvPr>
            <p:ph type="body" sz="quarter" idx="26"/>
          </p:nvPr>
        </p:nvSpPr>
        <p:spPr>
          <a:xfrm>
            <a:off x="34766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62674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9" name="Marcador de texto 42">
            <a:extLst>
              <a:ext uri="{FF2B5EF4-FFF2-40B4-BE49-F238E27FC236}">
                <a16:creationId xmlns:a16="http://schemas.microsoft.com/office/drawing/2014/main" id="{9751334C-DB39-4F81-B88F-08B3FA19600C}"/>
              </a:ext>
            </a:extLst>
          </p:cNvPr>
          <p:cNvSpPr>
            <a:spLocks noGrp="1"/>
          </p:cNvSpPr>
          <p:nvPr>
            <p:ph type="body" sz="quarter" idx="30"/>
          </p:nvPr>
        </p:nvSpPr>
        <p:spPr>
          <a:xfrm>
            <a:off x="62579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90487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53" name="Marcador de texto 42">
            <a:extLst>
              <a:ext uri="{FF2B5EF4-FFF2-40B4-BE49-F238E27FC236}">
                <a16:creationId xmlns:a16="http://schemas.microsoft.com/office/drawing/2014/main" id="{0DF867F4-6FC1-4BB5-BA1F-9B92B82D6F6B}"/>
              </a:ext>
            </a:extLst>
          </p:cNvPr>
          <p:cNvSpPr>
            <a:spLocks noGrp="1"/>
          </p:cNvSpPr>
          <p:nvPr>
            <p:ph type="body" sz="quarter" idx="34"/>
          </p:nvPr>
        </p:nvSpPr>
        <p:spPr>
          <a:xfrm>
            <a:off x="90392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62" name="Marcador de texto 39">
            <a:extLst>
              <a:ext uri="{FF2B5EF4-FFF2-40B4-BE49-F238E27FC236}">
                <a16:creationId xmlns:a16="http://schemas.microsoft.com/office/drawing/2014/main" id="{64889C89-58BC-4DCA-B45B-53FFA4FD4818}"/>
              </a:ext>
            </a:extLst>
          </p:cNvPr>
          <p:cNvSpPr>
            <a:spLocks noGrp="1"/>
          </p:cNvSpPr>
          <p:nvPr>
            <p:ph type="body" sz="quarter" idx="38" hasCustomPrompt="1"/>
          </p:nvPr>
        </p:nvSpPr>
        <p:spPr>
          <a:xfrm>
            <a:off x="714375" y="3032771"/>
            <a:ext cx="2381251" cy="997196"/>
          </a:xfrm>
          <a:prstGeom prst="rect">
            <a:avLst/>
          </a:prstGeom>
        </p:spPr>
        <p:txBody>
          <a:bodyPr lIns="0" tIns="0" rIns="0" bIns="0">
            <a:spAutoFit/>
          </a:bodyPr>
          <a:lstStyle>
            <a:lvl1pPr marL="0" indent="0">
              <a:buNone/>
              <a:defRPr sz="7200" b="1">
                <a:solidFill>
                  <a:schemeClr val="accent3"/>
                </a:solidFill>
                <a:latin typeface="Century Gothic" panose="020B0502020202020204" pitchFamily="34" charset="0"/>
              </a:defRPr>
            </a:lvl1pPr>
          </a:lstStyle>
          <a:p>
            <a:pPr lvl="0"/>
            <a:r>
              <a:rPr lang="es-ES" dirty="0"/>
              <a:t>clic</a:t>
            </a:r>
            <a:endParaRPr lang="en-GB" dirty="0"/>
          </a:p>
        </p:txBody>
      </p:sp>
      <p:sp>
        <p:nvSpPr>
          <p:cNvPr id="63" name="Marcador de texto 39">
            <a:extLst>
              <a:ext uri="{FF2B5EF4-FFF2-40B4-BE49-F238E27FC236}">
                <a16:creationId xmlns:a16="http://schemas.microsoft.com/office/drawing/2014/main" id="{6615F7B2-D920-4F3E-A089-F0729705BFCA}"/>
              </a:ext>
            </a:extLst>
          </p:cNvPr>
          <p:cNvSpPr>
            <a:spLocks noGrp="1"/>
          </p:cNvSpPr>
          <p:nvPr>
            <p:ph type="body" sz="quarter" idx="39" hasCustomPrompt="1"/>
          </p:nvPr>
        </p:nvSpPr>
        <p:spPr>
          <a:xfrm>
            <a:off x="3494187" y="3032771"/>
            <a:ext cx="2381251" cy="997196"/>
          </a:xfrm>
          <a:prstGeom prst="rect">
            <a:avLst/>
          </a:prstGeom>
        </p:spPr>
        <p:txBody>
          <a:bodyPr lIns="0" tIns="0" rIns="0" bIns="0">
            <a:spAutoFit/>
          </a:bodyPr>
          <a:lstStyle>
            <a:lvl1pPr marL="0" indent="0">
              <a:buNone/>
              <a:defRPr sz="7200" b="1">
                <a:solidFill>
                  <a:schemeClr val="accent4"/>
                </a:solidFill>
                <a:latin typeface="Century Gothic" panose="020B0502020202020204" pitchFamily="34" charset="0"/>
              </a:defRPr>
            </a:lvl1pPr>
          </a:lstStyle>
          <a:p>
            <a:pPr lvl="0"/>
            <a:r>
              <a:rPr lang="es-ES" dirty="0"/>
              <a:t>clic</a:t>
            </a:r>
            <a:endParaRPr lang="en-GB" dirty="0"/>
          </a:p>
        </p:txBody>
      </p:sp>
      <p:sp>
        <p:nvSpPr>
          <p:cNvPr id="64" name="Marcador de texto 39">
            <a:extLst>
              <a:ext uri="{FF2B5EF4-FFF2-40B4-BE49-F238E27FC236}">
                <a16:creationId xmlns:a16="http://schemas.microsoft.com/office/drawing/2014/main" id="{B847BE44-6FB0-4B3E-8D4B-0484F765A97A}"/>
              </a:ext>
            </a:extLst>
          </p:cNvPr>
          <p:cNvSpPr>
            <a:spLocks noGrp="1"/>
          </p:cNvSpPr>
          <p:nvPr>
            <p:ph type="body" sz="quarter" idx="40" hasCustomPrompt="1"/>
          </p:nvPr>
        </p:nvSpPr>
        <p:spPr>
          <a:xfrm>
            <a:off x="6283449" y="3032771"/>
            <a:ext cx="2365251" cy="997196"/>
          </a:xfrm>
          <a:prstGeom prst="rect">
            <a:avLst/>
          </a:prstGeom>
        </p:spPr>
        <p:txBody>
          <a:bodyPr wrap="square" lIns="0" tIns="0" rIns="0" bIns="0">
            <a:spAutoFit/>
          </a:bodyPr>
          <a:lstStyle>
            <a:lvl1pPr marL="0" indent="0">
              <a:buNone/>
              <a:defRPr sz="7200" b="1">
                <a:solidFill>
                  <a:schemeClr val="accent1"/>
                </a:solidFill>
                <a:latin typeface="Century Gothic" panose="020B0502020202020204" pitchFamily="34" charset="0"/>
              </a:defRPr>
            </a:lvl1pPr>
          </a:lstStyle>
          <a:p>
            <a:pPr lvl="0"/>
            <a:r>
              <a:rPr lang="es-ES" dirty="0"/>
              <a:t>clic</a:t>
            </a:r>
            <a:endParaRPr lang="en-GB" dirty="0"/>
          </a:p>
        </p:txBody>
      </p:sp>
      <p:sp>
        <p:nvSpPr>
          <p:cNvPr id="65" name="Marcador de texto 39">
            <a:extLst>
              <a:ext uri="{FF2B5EF4-FFF2-40B4-BE49-F238E27FC236}">
                <a16:creationId xmlns:a16="http://schemas.microsoft.com/office/drawing/2014/main" id="{1501E104-9402-45FC-84F6-32E4440A7379}"/>
              </a:ext>
            </a:extLst>
          </p:cNvPr>
          <p:cNvSpPr>
            <a:spLocks noGrp="1"/>
          </p:cNvSpPr>
          <p:nvPr>
            <p:ph type="body" sz="quarter" idx="41" hasCustomPrompt="1"/>
          </p:nvPr>
        </p:nvSpPr>
        <p:spPr>
          <a:xfrm>
            <a:off x="9048329" y="3032771"/>
            <a:ext cx="2365251" cy="997196"/>
          </a:xfrm>
          <a:prstGeom prst="rect">
            <a:avLst/>
          </a:prstGeom>
        </p:spPr>
        <p:txBody>
          <a:bodyPr wrap="square" lIns="0" tIns="0" rIns="0" bIns="0">
            <a:spAutoFit/>
          </a:bodyPr>
          <a:lstStyle>
            <a:lvl1pPr marL="0" indent="0">
              <a:buNone/>
              <a:defRPr sz="7200" b="1">
                <a:solidFill>
                  <a:schemeClr val="accent2"/>
                </a:solidFill>
                <a:latin typeface="Century Gothic" panose="020B0502020202020204" pitchFamily="34" charset="0"/>
              </a:defRPr>
            </a:lvl1pPr>
          </a:lstStyle>
          <a:p>
            <a:pPr lvl="0"/>
            <a:r>
              <a:rPr lang="es-ES" dirty="0"/>
              <a:t>clic</a:t>
            </a:r>
            <a:endParaRPr lang="en-GB" dirty="0"/>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20" name="Marcador de número de diapositiva 16">
            <a:extLst>
              <a:ext uri="{FF2B5EF4-FFF2-40B4-BE49-F238E27FC236}">
                <a16:creationId xmlns:a16="http://schemas.microsoft.com/office/drawing/2014/main" id="{DAC3D2F7-0A26-463E-9F00-125795D8496D}"/>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6830888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lide CONTENIDO 02">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16153" y="1645196"/>
            <a:ext cx="10610851" cy="249299"/>
          </a:xfrm>
          <a:prstGeom prst="rect">
            <a:avLst/>
          </a:prstGeom>
        </p:spPr>
        <p:txBody>
          <a:bodyPr wrap="square" lIns="0" tIns="0" rIns="0" bIns="0">
            <a:spAutoFit/>
          </a:bodyPr>
          <a:lstStyle>
            <a:lvl1pPr marL="0" indent="0">
              <a:buNone/>
              <a:defRPr sz="1800" b="1">
                <a:latin typeface="+mj-lt"/>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16154" y="1162795"/>
            <a:ext cx="105981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739456" y="476677"/>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7048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695326"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34861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62674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90487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3" name="Marcador de posición de imagen 2">
            <a:extLst>
              <a:ext uri="{FF2B5EF4-FFF2-40B4-BE49-F238E27FC236}">
                <a16:creationId xmlns:a16="http://schemas.microsoft.com/office/drawing/2014/main" id="{21A6D342-3FA8-4858-BC75-665758163AFE}"/>
              </a:ext>
            </a:extLst>
          </p:cNvPr>
          <p:cNvSpPr>
            <a:spLocks noGrp="1"/>
          </p:cNvSpPr>
          <p:nvPr>
            <p:ph type="pic" sz="quarter" idx="42"/>
          </p:nvPr>
        </p:nvSpPr>
        <p:spPr>
          <a:xfrm>
            <a:off x="714375" y="2800349"/>
            <a:ext cx="2381251" cy="1238251"/>
          </a:xfrm>
          <a:prstGeom prst="rect">
            <a:avLst/>
          </a:prstGeom>
        </p:spPr>
        <p:txBody>
          <a:bodyPr/>
          <a:lstStyle/>
          <a:p>
            <a:r>
              <a:rPr lang="es-ES"/>
              <a:t>Haga clic en el icono para agregar una imagen</a:t>
            </a:r>
            <a:endParaRPr lang="en-GB" dirty="0"/>
          </a:p>
        </p:txBody>
      </p:sp>
      <p:sp>
        <p:nvSpPr>
          <p:cNvPr id="27" name="Marcador de posición de imagen 2">
            <a:extLst>
              <a:ext uri="{FF2B5EF4-FFF2-40B4-BE49-F238E27FC236}">
                <a16:creationId xmlns:a16="http://schemas.microsoft.com/office/drawing/2014/main" id="{38BF0D20-0792-48EC-B79E-0B6136270B62}"/>
              </a:ext>
            </a:extLst>
          </p:cNvPr>
          <p:cNvSpPr>
            <a:spLocks noGrp="1"/>
          </p:cNvSpPr>
          <p:nvPr>
            <p:ph type="pic" sz="quarter" idx="43"/>
          </p:nvPr>
        </p:nvSpPr>
        <p:spPr>
          <a:xfrm>
            <a:off x="3494188" y="2800349"/>
            <a:ext cx="2381251" cy="1238251"/>
          </a:xfrm>
          <a:prstGeom prst="rect">
            <a:avLst/>
          </a:prstGeom>
        </p:spPr>
        <p:txBody>
          <a:bodyPr/>
          <a:lstStyle/>
          <a:p>
            <a:r>
              <a:rPr lang="es-ES"/>
              <a:t>Haga clic en el icono para agregar una imagen</a:t>
            </a:r>
            <a:endParaRPr lang="en-GB" dirty="0"/>
          </a:p>
        </p:txBody>
      </p:sp>
      <p:sp>
        <p:nvSpPr>
          <p:cNvPr id="28" name="Marcador de posición de imagen 2">
            <a:extLst>
              <a:ext uri="{FF2B5EF4-FFF2-40B4-BE49-F238E27FC236}">
                <a16:creationId xmlns:a16="http://schemas.microsoft.com/office/drawing/2014/main" id="{CA09C628-C515-4E67-A2D9-8E65074EBDEC}"/>
              </a:ext>
            </a:extLst>
          </p:cNvPr>
          <p:cNvSpPr>
            <a:spLocks noGrp="1"/>
          </p:cNvSpPr>
          <p:nvPr>
            <p:ph type="pic" sz="quarter" idx="44"/>
          </p:nvPr>
        </p:nvSpPr>
        <p:spPr>
          <a:xfrm>
            <a:off x="6287641" y="2800349"/>
            <a:ext cx="2381251" cy="1238251"/>
          </a:xfrm>
          <a:prstGeom prst="rect">
            <a:avLst/>
          </a:prstGeom>
        </p:spPr>
        <p:txBody>
          <a:bodyPr/>
          <a:lstStyle/>
          <a:p>
            <a:r>
              <a:rPr lang="es-ES"/>
              <a:t>Haga clic en el icono para agregar una imagen</a:t>
            </a:r>
            <a:endParaRPr lang="en-GB" dirty="0"/>
          </a:p>
        </p:txBody>
      </p:sp>
      <p:sp>
        <p:nvSpPr>
          <p:cNvPr id="29" name="Marcador de posición de imagen 2">
            <a:extLst>
              <a:ext uri="{FF2B5EF4-FFF2-40B4-BE49-F238E27FC236}">
                <a16:creationId xmlns:a16="http://schemas.microsoft.com/office/drawing/2014/main" id="{53162A26-A4F5-4005-9DCD-D2B9435B011B}"/>
              </a:ext>
            </a:extLst>
          </p:cNvPr>
          <p:cNvSpPr>
            <a:spLocks noGrp="1"/>
          </p:cNvSpPr>
          <p:nvPr>
            <p:ph type="pic" sz="quarter" idx="45"/>
          </p:nvPr>
        </p:nvSpPr>
        <p:spPr>
          <a:xfrm>
            <a:off x="9038804" y="2800349"/>
            <a:ext cx="2381251" cy="1238251"/>
          </a:xfrm>
          <a:prstGeom prst="rect">
            <a:avLst/>
          </a:prstGeom>
        </p:spPr>
        <p:txBody>
          <a:bodyPr/>
          <a:lstStyle/>
          <a:p>
            <a:r>
              <a:rPr lang="es-ES"/>
              <a:t>Haga clic en el icono para agregar una imagen</a:t>
            </a:r>
            <a:endParaRPr lang="en-GB" dirty="0"/>
          </a:p>
        </p:txBody>
      </p:sp>
      <p:sp>
        <p:nvSpPr>
          <p:cNvPr id="31" name="Marcador de texto 42">
            <a:extLst>
              <a:ext uri="{FF2B5EF4-FFF2-40B4-BE49-F238E27FC236}">
                <a16:creationId xmlns:a16="http://schemas.microsoft.com/office/drawing/2014/main" id="{4BEE5D52-2D41-4D23-9833-74A1A7F00C18}"/>
              </a:ext>
            </a:extLst>
          </p:cNvPr>
          <p:cNvSpPr>
            <a:spLocks noGrp="1"/>
          </p:cNvSpPr>
          <p:nvPr>
            <p:ph type="body" sz="quarter" idx="46"/>
          </p:nvPr>
        </p:nvSpPr>
        <p:spPr>
          <a:xfrm>
            <a:off x="3491014"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32" name="Marcador de texto 42">
            <a:extLst>
              <a:ext uri="{FF2B5EF4-FFF2-40B4-BE49-F238E27FC236}">
                <a16:creationId xmlns:a16="http://schemas.microsoft.com/office/drawing/2014/main" id="{A4D3B89A-8F52-44A1-8569-BD05B4FEF3EC}"/>
              </a:ext>
            </a:extLst>
          </p:cNvPr>
          <p:cNvSpPr>
            <a:spLocks noGrp="1"/>
          </p:cNvSpPr>
          <p:nvPr>
            <p:ph type="body" sz="quarter" idx="47"/>
          </p:nvPr>
        </p:nvSpPr>
        <p:spPr>
          <a:xfrm>
            <a:off x="6265418"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33" name="Marcador de texto 42">
            <a:extLst>
              <a:ext uri="{FF2B5EF4-FFF2-40B4-BE49-F238E27FC236}">
                <a16:creationId xmlns:a16="http://schemas.microsoft.com/office/drawing/2014/main" id="{DE0CF868-C02F-4454-9642-D3761CA42FEE}"/>
              </a:ext>
            </a:extLst>
          </p:cNvPr>
          <p:cNvSpPr>
            <a:spLocks noGrp="1"/>
          </p:cNvSpPr>
          <p:nvPr>
            <p:ph type="body" sz="quarter" idx="48"/>
          </p:nvPr>
        </p:nvSpPr>
        <p:spPr>
          <a:xfrm>
            <a:off x="9048330"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20" name="Marcador de número de diapositiva 16">
            <a:extLst>
              <a:ext uri="{FF2B5EF4-FFF2-40B4-BE49-F238E27FC236}">
                <a16:creationId xmlns:a16="http://schemas.microsoft.com/office/drawing/2014/main" id="{CE4877BB-F9DB-47D5-867D-D2BFA2B38413}"/>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249168210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Slide CONTENIDO 03">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1425216" y="1285877"/>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1406167" y="952501"/>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6454419" y="952502"/>
            <a:ext cx="4943888" cy="116204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0" name="Marcador de texto 9">
            <a:extLst>
              <a:ext uri="{FF2B5EF4-FFF2-40B4-BE49-F238E27FC236}">
                <a16:creationId xmlns:a16="http://schemas.microsoft.com/office/drawing/2014/main" id="{B71A3D14-573F-42D1-83ED-0801E9550A01}"/>
              </a:ext>
            </a:extLst>
          </p:cNvPr>
          <p:cNvSpPr>
            <a:spLocks noGrp="1"/>
          </p:cNvSpPr>
          <p:nvPr>
            <p:ph type="body" sz="quarter" idx="18"/>
          </p:nvPr>
        </p:nvSpPr>
        <p:spPr>
          <a:xfrm>
            <a:off x="1425216" y="2721497"/>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1" name="Marcador de texto 7">
            <a:extLst>
              <a:ext uri="{FF2B5EF4-FFF2-40B4-BE49-F238E27FC236}">
                <a16:creationId xmlns:a16="http://schemas.microsoft.com/office/drawing/2014/main" id="{BC0A2BAD-1A86-4604-BCA0-E8509D9DD788}"/>
              </a:ext>
            </a:extLst>
          </p:cNvPr>
          <p:cNvSpPr>
            <a:spLocks noGrp="1"/>
          </p:cNvSpPr>
          <p:nvPr>
            <p:ph type="body" sz="quarter" idx="19"/>
          </p:nvPr>
        </p:nvSpPr>
        <p:spPr>
          <a:xfrm>
            <a:off x="1406167" y="2388121"/>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2" name="Marcador de texto 9">
            <a:extLst>
              <a:ext uri="{FF2B5EF4-FFF2-40B4-BE49-F238E27FC236}">
                <a16:creationId xmlns:a16="http://schemas.microsoft.com/office/drawing/2014/main" id="{C4C9608C-65FC-433F-A8BB-93411D1EC596}"/>
              </a:ext>
            </a:extLst>
          </p:cNvPr>
          <p:cNvSpPr>
            <a:spLocks noGrp="1"/>
          </p:cNvSpPr>
          <p:nvPr>
            <p:ph type="body" sz="quarter" idx="20"/>
          </p:nvPr>
        </p:nvSpPr>
        <p:spPr>
          <a:xfrm>
            <a:off x="6454419" y="2388121"/>
            <a:ext cx="4943888" cy="1164704"/>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3" name="Marcador de texto 9">
            <a:extLst>
              <a:ext uri="{FF2B5EF4-FFF2-40B4-BE49-F238E27FC236}">
                <a16:creationId xmlns:a16="http://schemas.microsoft.com/office/drawing/2014/main" id="{72958B6C-54C7-4645-B5A9-FB3BB673287B}"/>
              </a:ext>
            </a:extLst>
          </p:cNvPr>
          <p:cNvSpPr>
            <a:spLocks noGrp="1"/>
          </p:cNvSpPr>
          <p:nvPr>
            <p:ph type="body" sz="quarter" idx="21"/>
          </p:nvPr>
        </p:nvSpPr>
        <p:spPr>
          <a:xfrm>
            <a:off x="1425216" y="4176515"/>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4" name="Marcador de texto 7">
            <a:extLst>
              <a:ext uri="{FF2B5EF4-FFF2-40B4-BE49-F238E27FC236}">
                <a16:creationId xmlns:a16="http://schemas.microsoft.com/office/drawing/2014/main" id="{DBFED37A-BE85-4948-9B07-C02DDEE7F384}"/>
              </a:ext>
            </a:extLst>
          </p:cNvPr>
          <p:cNvSpPr>
            <a:spLocks noGrp="1"/>
          </p:cNvSpPr>
          <p:nvPr>
            <p:ph type="body" sz="quarter" idx="22"/>
          </p:nvPr>
        </p:nvSpPr>
        <p:spPr>
          <a:xfrm>
            <a:off x="1406167" y="3843139"/>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5" name="Marcador de texto 9">
            <a:extLst>
              <a:ext uri="{FF2B5EF4-FFF2-40B4-BE49-F238E27FC236}">
                <a16:creationId xmlns:a16="http://schemas.microsoft.com/office/drawing/2014/main" id="{C0B893AF-9CF2-43B4-BCA7-E3260386EB48}"/>
              </a:ext>
            </a:extLst>
          </p:cNvPr>
          <p:cNvSpPr>
            <a:spLocks noGrp="1"/>
          </p:cNvSpPr>
          <p:nvPr>
            <p:ph type="body" sz="quarter" idx="23"/>
          </p:nvPr>
        </p:nvSpPr>
        <p:spPr>
          <a:xfrm>
            <a:off x="6454419" y="3843140"/>
            <a:ext cx="4943888" cy="116701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6" name="Marcador de texto 9">
            <a:extLst>
              <a:ext uri="{FF2B5EF4-FFF2-40B4-BE49-F238E27FC236}">
                <a16:creationId xmlns:a16="http://schemas.microsoft.com/office/drawing/2014/main" id="{832EE756-0623-47E6-B174-B305DE32EA98}"/>
              </a:ext>
            </a:extLst>
          </p:cNvPr>
          <p:cNvSpPr>
            <a:spLocks noGrp="1"/>
          </p:cNvSpPr>
          <p:nvPr>
            <p:ph type="body" sz="quarter" idx="24"/>
          </p:nvPr>
        </p:nvSpPr>
        <p:spPr>
          <a:xfrm>
            <a:off x="1425216" y="5612483"/>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7" name="Marcador de texto 7">
            <a:extLst>
              <a:ext uri="{FF2B5EF4-FFF2-40B4-BE49-F238E27FC236}">
                <a16:creationId xmlns:a16="http://schemas.microsoft.com/office/drawing/2014/main" id="{558C3C41-9BA7-423E-8E0F-F8413C40AD4D}"/>
              </a:ext>
            </a:extLst>
          </p:cNvPr>
          <p:cNvSpPr>
            <a:spLocks noGrp="1"/>
          </p:cNvSpPr>
          <p:nvPr>
            <p:ph type="body" sz="quarter" idx="25"/>
          </p:nvPr>
        </p:nvSpPr>
        <p:spPr>
          <a:xfrm>
            <a:off x="1406167" y="5279107"/>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8" name="Marcador de texto 9">
            <a:extLst>
              <a:ext uri="{FF2B5EF4-FFF2-40B4-BE49-F238E27FC236}">
                <a16:creationId xmlns:a16="http://schemas.microsoft.com/office/drawing/2014/main" id="{171A354F-7A62-4254-9695-461430850E01}"/>
              </a:ext>
            </a:extLst>
          </p:cNvPr>
          <p:cNvSpPr>
            <a:spLocks noGrp="1"/>
          </p:cNvSpPr>
          <p:nvPr>
            <p:ph type="body" sz="quarter" idx="26"/>
          </p:nvPr>
        </p:nvSpPr>
        <p:spPr>
          <a:xfrm>
            <a:off x="6454419" y="5279107"/>
            <a:ext cx="4943888" cy="116931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9" name="Marcador de texto 7">
            <a:extLst>
              <a:ext uri="{FF2B5EF4-FFF2-40B4-BE49-F238E27FC236}">
                <a16:creationId xmlns:a16="http://schemas.microsoft.com/office/drawing/2014/main" id="{06E850AD-33C4-47F7-8989-9D2022F67FED}"/>
              </a:ext>
            </a:extLst>
          </p:cNvPr>
          <p:cNvSpPr>
            <a:spLocks noGrp="1"/>
          </p:cNvSpPr>
          <p:nvPr>
            <p:ph type="body" sz="quarter" idx="27" hasCustomPrompt="1"/>
          </p:nvPr>
        </p:nvSpPr>
        <p:spPr>
          <a:xfrm>
            <a:off x="639679" y="885826"/>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3"/>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1.</a:t>
            </a:r>
          </a:p>
        </p:txBody>
      </p:sp>
      <p:sp>
        <p:nvSpPr>
          <p:cNvPr id="30" name="Marcador de texto 7">
            <a:extLst>
              <a:ext uri="{FF2B5EF4-FFF2-40B4-BE49-F238E27FC236}">
                <a16:creationId xmlns:a16="http://schemas.microsoft.com/office/drawing/2014/main" id="{506DC75A-207A-4234-82DA-C32DDCC6209D}"/>
              </a:ext>
            </a:extLst>
          </p:cNvPr>
          <p:cNvSpPr>
            <a:spLocks noGrp="1"/>
          </p:cNvSpPr>
          <p:nvPr>
            <p:ph type="body" sz="quarter" idx="28" hasCustomPrompt="1"/>
          </p:nvPr>
        </p:nvSpPr>
        <p:spPr>
          <a:xfrm>
            <a:off x="639679" y="2310781"/>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4"/>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2.</a:t>
            </a:r>
          </a:p>
        </p:txBody>
      </p:sp>
      <p:sp>
        <p:nvSpPr>
          <p:cNvPr id="31" name="Marcador de texto 7">
            <a:extLst>
              <a:ext uri="{FF2B5EF4-FFF2-40B4-BE49-F238E27FC236}">
                <a16:creationId xmlns:a16="http://schemas.microsoft.com/office/drawing/2014/main" id="{1D099F00-27C4-45FF-9356-D09BC3B16057}"/>
              </a:ext>
            </a:extLst>
          </p:cNvPr>
          <p:cNvSpPr>
            <a:spLocks noGrp="1"/>
          </p:cNvSpPr>
          <p:nvPr>
            <p:ph type="body" sz="quarter" idx="29" hasCustomPrompt="1"/>
          </p:nvPr>
        </p:nvSpPr>
        <p:spPr>
          <a:xfrm>
            <a:off x="639679" y="3789041"/>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1"/>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3.</a:t>
            </a:r>
          </a:p>
        </p:txBody>
      </p:sp>
      <p:sp>
        <p:nvSpPr>
          <p:cNvPr id="32" name="Marcador de texto 7">
            <a:extLst>
              <a:ext uri="{FF2B5EF4-FFF2-40B4-BE49-F238E27FC236}">
                <a16:creationId xmlns:a16="http://schemas.microsoft.com/office/drawing/2014/main" id="{C4D06825-DCF8-4306-8BF4-0FA4CD0AC12E}"/>
              </a:ext>
            </a:extLst>
          </p:cNvPr>
          <p:cNvSpPr>
            <a:spLocks noGrp="1"/>
          </p:cNvSpPr>
          <p:nvPr>
            <p:ph type="body" sz="quarter" idx="30" hasCustomPrompt="1"/>
          </p:nvPr>
        </p:nvSpPr>
        <p:spPr>
          <a:xfrm>
            <a:off x="639679" y="5225009"/>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2"/>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dirty="0"/>
              <a:t>4.</a:t>
            </a:r>
          </a:p>
        </p:txBody>
      </p:sp>
      <p:pic>
        <p:nvPicPr>
          <p:cNvPr id="3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33" name="Marcador de número de diapositiva 16">
            <a:extLst>
              <a:ext uri="{FF2B5EF4-FFF2-40B4-BE49-F238E27FC236}">
                <a16:creationId xmlns:a16="http://schemas.microsoft.com/office/drawing/2014/main" id="{80AEB2BF-A0E7-4B7C-9E6B-57BFF7E10010}"/>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388557439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Slide GRAFICO">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16153" y="1645196"/>
            <a:ext cx="10407651" cy="249299"/>
          </a:xfrm>
          <a:prstGeom prst="rect">
            <a:avLst/>
          </a:prstGeom>
        </p:spPr>
        <p:txBody>
          <a:bodyPr wrap="square" lIns="0" tIns="0" rIns="0" bIns="0">
            <a:spAutoFit/>
          </a:bodyPr>
          <a:lstStyle>
            <a:lvl1pPr marL="0" indent="0">
              <a:buNone/>
              <a:defRPr sz="180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16153" y="1162795"/>
            <a:ext cx="104076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3770617" y="476675"/>
            <a:ext cx="8058364" cy="138499"/>
          </a:xfrm>
          <a:prstGeom prst="rect">
            <a:avLst/>
          </a:prstGeom>
        </p:spPr>
        <p:txBody>
          <a:bodyPr wrap="square" lIns="0" tIns="0" rIns="0" bIns="0">
            <a:spAutoFit/>
          </a:bodyPr>
          <a:lstStyle>
            <a:lvl1pPr marL="0" indent="0" algn="r">
              <a:buNone/>
              <a:defRPr sz="1000" b="1">
                <a:latin typeface="Century Gothic" panose="020B0502020202020204" pitchFamily="34" charset="0"/>
              </a:defRPr>
            </a:lvl1pPr>
          </a:lstStyle>
          <a:p>
            <a:r>
              <a:rPr lang="es-ES" dirty="0"/>
              <a:t>TÍTULO DEL APARTADO</a:t>
            </a:r>
            <a:endParaRPr lang="en-GB" dirty="0"/>
          </a:p>
        </p:txBody>
      </p:sp>
      <p:sp>
        <p:nvSpPr>
          <p:cNvPr id="4" name="Marcador de gráfico 3">
            <a:extLst>
              <a:ext uri="{FF2B5EF4-FFF2-40B4-BE49-F238E27FC236}">
                <a16:creationId xmlns:a16="http://schemas.microsoft.com/office/drawing/2014/main" id="{14261B7E-3A52-4EC0-842A-1D366416F397}"/>
              </a:ext>
            </a:extLst>
          </p:cNvPr>
          <p:cNvSpPr>
            <a:spLocks noGrp="1"/>
          </p:cNvSpPr>
          <p:nvPr>
            <p:ph type="chart" sz="quarter" idx="15"/>
          </p:nvPr>
        </p:nvSpPr>
        <p:spPr>
          <a:xfrm>
            <a:off x="844730" y="2419351"/>
            <a:ext cx="10344151" cy="3800475"/>
          </a:xfrm>
          <a:prstGeom prst="rect">
            <a:avLst/>
          </a:prstGeom>
        </p:spPr>
        <p:txBody>
          <a:bodyPr/>
          <a:lstStyle/>
          <a:p>
            <a:r>
              <a:rPr lang="es-ES"/>
              <a:t>Haga clic en el icono para agregar un gráfico</a:t>
            </a:r>
            <a:endParaRPr lang="en-GB" dirty="0"/>
          </a:p>
        </p:txBody>
      </p:sp>
      <p:pic>
        <p:nvPicPr>
          <p:cNvPr id="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9" name="Marcador de número de diapositiva 16">
            <a:extLst>
              <a:ext uri="{FF2B5EF4-FFF2-40B4-BE49-F238E27FC236}">
                <a16:creationId xmlns:a16="http://schemas.microsoft.com/office/drawing/2014/main" id="{982512E7-5146-4C2B-94BD-65FF64DC2A9E}"/>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dirty="0">
              <a:solidFill>
                <a:schemeClr val="tx1"/>
              </a:solidFill>
              <a:latin typeface="+mj-lt"/>
              <a:cs typeface="Arial Regular"/>
            </a:endParaRPr>
          </a:p>
        </p:txBody>
      </p:sp>
    </p:spTree>
    <p:extLst>
      <p:ext uri="{BB962C8B-B14F-4D97-AF65-F5344CB8AC3E}">
        <p14:creationId xmlns:p14="http://schemas.microsoft.com/office/powerpoint/2010/main" val="5706741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Portada 03 IMAGEN Y FONDO">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6" y="3762375"/>
            <a:ext cx="4848225" cy="381000"/>
          </a:xfrm>
          <a:prstGeom prst="rect">
            <a:avLst/>
          </a:prstGeom>
        </p:spPr>
        <p:txBody>
          <a:bodyPr/>
          <a:lstStyle>
            <a:lvl1pPr marL="0" indent="0">
              <a:buNone/>
              <a:defRPr sz="1600" b="1"/>
            </a:lvl1pPr>
          </a:lstStyle>
          <a:p>
            <a:pPr lvl="0"/>
            <a:r>
              <a:rPr lang="es-ES" dirty="0"/>
              <a:t>Subtítulo del documento en una o varias líneas</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1"/>
            <a:ext cx="4838699" cy="1120307"/>
          </a:xfrm>
          <a:prstGeom prst="rect">
            <a:avLst/>
          </a:prstGeom>
        </p:spPr>
        <p:txBody>
          <a:bodyPr wrap="square">
            <a:spAutoFit/>
          </a:bodyPr>
          <a:lstStyle>
            <a:lvl1pPr marL="0" indent="0">
              <a:buNone/>
              <a:defRPr sz="3600" b="0"/>
            </a:lvl1pPr>
          </a:lstStyle>
          <a:p>
            <a:pPr lvl="0"/>
            <a:r>
              <a:rPr lang="es-ES" dirty="0"/>
              <a:t>Título del documento en tres líneas</a:t>
            </a:r>
            <a:endParaRPr lang="en-GB" dirty="0"/>
          </a:p>
        </p:txBody>
      </p:sp>
      <p:sp>
        <p:nvSpPr>
          <p:cNvPr id="3" name="Marcador de posición de imagen 2">
            <a:extLst>
              <a:ext uri="{FF2B5EF4-FFF2-40B4-BE49-F238E27FC236}">
                <a16:creationId xmlns:a16="http://schemas.microsoft.com/office/drawing/2014/main" id="{8EF9AC51-1BAA-4247-9FC2-D076110E0B14}"/>
              </a:ext>
            </a:extLst>
          </p:cNvPr>
          <p:cNvSpPr>
            <a:spLocks noGrp="1"/>
          </p:cNvSpPr>
          <p:nvPr>
            <p:ph type="pic" sz="quarter" idx="14"/>
          </p:nvPr>
        </p:nvSpPr>
        <p:spPr>
          <a:xfrm>
            <a:off x="6000749" y="0"/>
            <a:ext cx="6191251" cy="6858000"/>
          </a:xfrm>
          <a:prstGeom prst="rect">
            <a:avLst/>
          </a:prstGeom>
        </p:spPr>
        <p:txBody>
          <a:bodyPr/>
          <a:lstStyle/>
          <a:p>
            <a:r>
              <a:rPr lang="es-ES"/>
              <a:t>Haga clic en el icono para agregar una imagen</a:t>
            </a:r>
            <a:endParaRPr lang="en-GB" dirty="0"/>
          </a:p>
        </p:txBody>
      </p:sp>
      <p:sp>
        <p:nvSpPr>
          <p:cNvPr id="6" name="Marcador de texto 16">
            <a:extLst>
              <a:ext uri="{FF2B5EF4-FFF2-40B4-BE49-F238E27FC236}">
                <a16:creationId xmlns:a16="http://schemas.microsoft.com/office/drawing/2014/main" id="{88491A44-B154-4282-AA41-8426E7507A1C}"/>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2" name="Imagen 1">
            <a:extLst>
              <a:ext uri="{FF2B5EF4-FFF2-40B4-BE49-F238E27FC236}">
                <a16:creationId xmlns:a16="http://schemas.microsoft.com/office/drawing/2014/main" id="{A51B8878-E31F-6A42-8554-AFB223292D20}"/>
              </a:ext>
            </a:extLst>
          </p:cNvPr>
          <p:cNvPicPr>
            <a:picLocks noChangeAspect="1"/>
          </p:cNvPicPr>
          <p:nvPr/>
        </p:nvPicPr>
        <p:blipFill>
          <a:blip r:embed="rId2">
            <a:lum bright="-40000" contrast="-40000"/>
          </a:blip>
          <a:stretch>
            <a:fillRect/>
          </a:stretch>
        </p:blipFill>
        <p:spPr>
          <a:xfrm>
            <a:off x="356171" y="357106"/>
            <a:ext cx="1895475" cy="493613"/>
          </a:xfrm>
          <a:prstGeom prst="rect">
            <a:avLst/>
          </a:prstGeom>
        </p:spPr>
      </p:pic>
    </p:spTree>
    <p:extLst>
      <p:ext uri="{BB962C8B-B14F-4D97-AF65-F5344CB8AC3E}">
        <p14:creationId xmlns:p14="http://schemas.microsoft.com/office/powerpoint/2010/main" val="94684015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1_ESPECIFICACIONES">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6DCDD16-008E-44B8-B500-EFB0151E170E}"/>
              </a:ext>
            </a:extLst>
          </p:cNvPr>
          <p:cNvSpPr txBox="1"/>
          <p:nvPr/>
        </p:nvSpPr>
        <p:spPr>
          <a:xfrm>
            <a:off x="741496" y="3075058"/>
            <a:ext cx="4413737" cy="707886"/>
          </a:xfrm>
          <a:prstGeom prst="rect">
            <a:avLst/>
          </a:prstGeom>
          <a:noFill/>
        </p:spPr>
        <p:txBody>
          <a:bodyPr wrap="square" rtlCol="0">
            <a:spAutoFit/>
          </a:bodyPr>
          <a:lstStyle/>
          <a:p>
            <a:r>
              <a:rPr lang="es-ES" sz="2000" b="0" dirty="0">
                <a:latin typeface="Century Gothic" panose="020B0502020202020204" pitchFamily="34" charset="0"/>
                <a:cs typeface="Calibri" panose="020F0502020204030204" pitchFamily="34" charset="0"/>
              </a:rPr>
              <a:t>3 Ejemplos prácticos (editables) de Portadas de Documento</a:t>
            </a:r>
          </a:p>
        </p:txBody>
      </p:sp>
    </p:spTree>
    <p:extLst>
      <p:ext uri="{BB962C8B-B14F-4D97-AF65-F5344CB8AC3E}">
        <p14:creationId xmlns:p14="http://schemas.microsoft.com/office/powerpoint/2010/main" val="346190119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_Portada 02 IMAGEN">
    <p:spTree>
      <p:nvGrpSpPr>
        <p:cNvPr id="1" name=""/>
        <p:cNvGrpSpPr/>
        <p:nvPr/>
      </p:nvGrpSpPr>
      <p:grpSpPr>
        <a:xfrm>
          <a:off x="0" y="0"/>
          <a:ext cx="0" cy="0"/>
          <a:chOff x="0" y="0"/>
          <a:chExt cx="0" cy="0"/>
        </a:xfrm>
      </p:grpSpPr>
      <p:pic>
        <p:nvPicPr>
          <p:cNvPr id="8" name="Imagen 7" descr="Imagen que contiene sostener, hombre, aire&#10;&#10;Descripción generada automáticamente">
            <a:extLst>
              <a:ext uri="{FF2B5EF4-FFF2-40B4-BE49-F238E27FC236}">
                <a16:creationId xmlns:a16="http://schemas.microsoft.com/office/drawing/2014/main" id="{1901DF2D-A2B9-4A6D-91B3-C2B8A41A497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12203251" cy="685800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35460"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35461" y="2095500"/>
            <a:ext cx="5981699" cy="1120307"/>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35460"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330209424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_Portada 02 IMAGEN">
    <p:spTree>
      <p:nvGrpSpPr>
        <p:cNvPr id="1" name=""/>
        <p:cNvGrpSpPr/>
        <p:nvPr/>
      </p:nvGrpSpPr>
      <p:grpSpPr>
        <a:xfrm>
          <a:off x="0" y="0"/>
          <a:ext cx="0" cy="0"/>
          <a:chOff x="0" y="0"/>
          <a:chExt cx="0" cy="0"/>
        </a:xfrm>
      </p:grpSpPr>
      <p:pic>
        <p:nvPicPr>
          <p:cNvPr id="8" name="Marcador de posición de imagen 8" descr="Imagen que contiene interior, ventana, persona, tabla&#10;&#10;Descripción generada automáticamente">
            <a:extLst>
              <a:ext uri="{FF2B5EF4-FFF2-40B4-BE49-F238E27FC236}">
                <a16:creationId xmlns:a16="http://schemas.microsoft.com/office/drawing/2014/main" id="{58565811-5B4E-4335-8E11-0E5652F6A5B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1" y="-19051"/>
            <a:ext cx="12192001" cy="687705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5" y="3762375"/>
            <a:ext cx="10601325" cy="381000"/>
          </a:xfrm>
          <a:prstGeom prst="rect">
            <a:avLst/>
          </a:prstGeom>
        </p:spPr>
        <p:txBody>
          <a:bodyPr/>
          <a:lstStyle>
            <a:lvl1pPr marL="0" indent="0">
              <a:buNone/>
              <a:defRPr sz="1600" b="1"/>
            </a:lvl1pPr>
          </a:lstStyle>
          <a:p>
            <a:pPr lvl="0"/>
            <a:r>
              <a:rPr lang="es-ES" dirty="0"/>
              <a:t>Subtítulo del documento en una línea</a:t>
            </a:r>
            <a:endParaRPr lang="en-GB" dirty="0"/>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0"/>
            <a:ext cx="5981699" cy="1120307"/>
          </a:xfrm>
          <a:prstGeom prst="rect">
            <a:avLst/>
          </a:prstGeom>
        </p:spPr>
        <p:txBody>
          <a:bodyPr>
            <a:spAutoFit/>
          </a:bodyPr>
          <a:lstStyle>
            <a:lvl1pPr marL="0" indent="0">
              <a:buNone/>
              <a:defRPr sz="3600" b="0"/>
            </a:lvl1pPr>
          </a:lstStyle>
          <a:p>
            <a:pPr lvl="0"/>
            <a:r>
              <a:rPr lang="es-ES" dirty="0"/>
              <a:t>Título del documento en dos líneas</a:t>
            </a:r>
            <a:endParaRPr lang="en-GB" dirty="0"/>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dirty="0"/>
              <a:t>Día / Mes / Año</a:t>
            </a:r>
            <a:endParaRPr lang="en-GB" dirty="0"/>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3316056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7" cy="461665"/>
          </a:xfrm>
          <a:prstGeom prst="rect">
            <a:avLst/>
          </a:prstGeom>
          <a:noFill/>
        </p:spPr>
        <p:txBody>
          <a:bodyPr wrap="square" rtlCol="0">
            <a:spAutoFit/>
          </a:bodyPr>
          <a:lstStyle/>
          <a:p>
            <a:pPr marL="0" indent="0">
              <a:buFont typeface="+mj-lt"/>
              <a:buNone/>
            </a:pPr>
            <a:r>
              <a:rPr lang="es-ES" sz="2400" b="0" dirty="0">
                <a:latin typeface="Century Gothic" panose="020B0502020202020204" pitchFamily="34" charset="0"/>
              </a:rPr>
              <a:t>Orden, Alineación y Estructura</a:t>
            </a:r>
          </a:p>
        </p:txBody>
      </p:sp>
    </p:spTree>
    <p:extLst>
      <p:ext uri="{BB962C8B-B14F-4D97-AF65-F5344CB8AC3E}">
        <p14:creationId xmlns:p14="http://schemas.microsoft.com/office/powerpoint/2010/main" val="168696287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ESPECIFICACIONES 05">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9" y="3013502"/>
            <a:ext cx="4624753" cy="830997"/>
          </a:xfrm>
          <a:prstGeom prst="rect">
            <a:avLst/>
          </a:prstGeom>
          <a:noFill/>
        </p:spPr>
        <p:txBody>
          <a:bodyPr wrap="square" rtlCol="0">
            <a:spAutoFit/>
          </a:bodyPr>
          <a:lstStyle/>
          <a:p>
            <a:r>
              <a:rPr lang="es-ES" sz="2400" b="0" dirty="0">
                <a:latin typeface="Century Gothic" panose="020B0502020202020204" pitchFamily="34" charset="0"/>
                <a:cs typeface="Calibri" panose="020F0502020204030204" pitchFamily="34" charset="0"/>
              </a:rPr>
              <a:t>Ejemplo práctico (editable) de Slide de Cierre.</a:t>
            </a:r>
          </a:p>
        </p:txBody>
      </p:sp>
    </p:spTree>
    <p:extLst>
      <p:ext uri="{BB962C8B-B14F-4D97-AF65-F5344CB8AC3E}">
        <p14:creationId xmlns:p14="http://schemas.microsoft.com/office/powerpoint/2010/main" val="65018568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Slide CIERRE">
    <p:bg>
      <p:bgPr>
        <a:solidFill>
          <a:srgbClr val="FAD200"/>
        </a:solidFill>
        <a:effectLst/>
      </p:bgPr>
    </p:bg>
    <p:spTree>
      <p:nvGrpSpPr>
        <p:cNvPr id="1" name=""/>
        <p:cNvGrpSpPr/>
        <p:nvPr/>
      </p:nvGrpSpPr>
      <p:grpSpPr>
        <a:xfrm>
          <a:off x="0" y="0"/>
          <a:ext cx="0" cy="0"/>
          <a:chOff x="0" y="0"/>
          <a:chExt cx="0" cy="0"/>
        </a:xfrm>
      </p:grpSpPr>
      <p:sp>
        <p:nvSpPr>
          <p:cNvPr id="12" name="Marcador de texto 11">
            <a:extLst>
              <a:ext uri="{FF2B5EF4-FFF2-40B4-BE49-F238E27FC236}">
                <a16:creationId xmlns:a16="http://schemas.microsoft.com/office/drawing/2014/main" id="{C09ED6EB-F621-414B-A425-2A35D7FE0E1B}"/>
              </a:ext>
            </a:extLst>
          </p:cNvPr>
          <p:cNvSpPr>
            <a:spLocks noGrp="1"/>
          </p:cNvSpPr>
          <p:nvPr>
            <p:ph type="body" sz="quarter" idx="10"/>
          </p:nvPr>
        </p:nvSpPr>
        <p:spPr>
          <a:xfrm>
            <a:off x="827925" y="2628901"/>
            <a:ext cx="3489435" cy="997196"/>
          </a:xfrm>
          <a:prstGeom prst="rect">
            <a:avLst/>
          </a:prstGeom>
        </p:spPr>
        <p:txBody>
          <a:bodyPr lIns="0" tIns="0" rIns="0" bIns="0">
            <a:spAutoFit/>
          </a:bodyPr>
          <a:lstStyle>
            <a:lvl1pPr marL="0" indent="0">
              <a:buNone/>
              <a:defRPr sz="2400">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s-ES"/>
              <a:t>Haga clic para modificar los estilos de texto del patrón</a:t>
            </a:r>
          </a:p>
        </p:txBody>
      </p:sp>
      <p:pic>
        <p:nvPicPr>
          <p:cNvPr id="5" name="Imagen 4">
            <a:extLst>
              <a:ext uri="{FF2B5EF4-FFF2-40B4-BE49-F238E27FC236}">
                <a16:creationId xmlns:a16="http://schemas.microsoft.com/office/drawing/2014/main" id="{60EF17B9-98AB-4B45-BA40-3EA0A0B33910}"/>
              </a:ext>
            </a:extLst>
          </p:cNvPr>
          <p:cNvPicPr>
            <a:picLocks noChangeAspect="1"/>
          </p:cNvPicPr>
          <p:nvPr/>
        </p:nvPicPr>
        <p:blipFill>
          <a:blip r:embed="rId2">
            <a:lum bright="-40000" contrast="-40000"/>
          </a:blip>
          <a:stretch>
            <a:fillRect/>
          </a:stretch>
        </p:blipFill>
        <p:spPr>
          <a:xfrm>
            <a:off x="356171" y="357106"/>
            <a:ext cx="1895475" cy="493613"/>
          </a:xfrm>
          <a:prstGeom prst="rect">
            <a:avLst/>
          </a:prstGeom>
        </p:spPr>
      </p:pic>
    </p:spTree>
    <p:extLst>
      <p:ext uri="{BB962C8B-B14F-4D97-AF65-F5344CB8AC3E}">
        <p14:creationId xmlns:p14="http://schemas.microsoft.com/office/powerpoint/2010/main" val="564279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SPECIFICACIONES TÍTULO">
    <p:spTree>
      <p:nvGrpSpPr>
        <p:cNvPr id="1" name=""/>
        <p:cNvGrpSpPr/>
        <p:nvPr/>
      </p:nvGrpSpPr>
      <p:grpSpPr>
        <a:xfrm>
          <a:off x="0" y="0"/>
          <a:ext cx="0" cy="0"/>
          <a:chOff x="0" y="0"/>
          <a:chExt cx="0" cy="0"/>
        </a:xfrm>
      </p:grpSpPr>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a:off x="1295400" y="785484"/>
            <a:ext cx="0" cy="5512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609600" y="2409826"/>
            <a:ext cx="5429251" cy="88582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5" y="2533649"/>
            <a:ext cx="5038725" cy="553998"/>
          </a:xfrm>
          <a:prstGeom prst="rect">
            <a:avLst/>
          </a:prstGeom>
          <a:noFill/>
        </p:spPr>
        <p:txBody>
          <a:bodyPr wrap="square" lIns="0" tIns="0" rIns="0" bIns="0" rtlCol="0">
            <a:spAutoFit/>
          </a:bodyPr>
          <a:lstStyle/>
          <a:p>
            <a:r>
              <a:rPr lang="es-ES" sz="3600" b="0" dirty="0">
                <a:latin typeface="Century Gothic" panose="020B0502020202020204" pitchFamily="34" charset="0"/>
              </a:rPr>
              <a:t>Título del documento</a:t>
            </a:r>
            <a:endParaRPr lang="en-GB" sz="3600" b="0" dirty="0">
              <a:latin typeface="Century Gothic" panose="020B0502020202020204" pitchFamily="34" charset="0"/>
            </a:endParaRPr>
          </a:p>
        </p:txBody>
      </p:sp>
      <p:sp>
        <p:nvSpPr>
          <p:cNvPr id="25" name="Rectángulo 24">
            <a:extLst>
              <a:ext uri="{FF2B5EF4-FFF2-40B4-BE49-F238E27FC236}">
                <a16:creationId xmlns:a16="http://schemas.microsoft.com/office/drawing/2014/main" id="{5B7757DE-DC58-4005-929A-7A2EA07D4BD2}"/>
              </a:ext>
            </a:extLst>
          </p:cNvPr>
          <p:cNvSpPr/>
          <p:nvPr/>
        </p:nvSpPr>
        <p:spPr>
          <a:xfrm>
            <a:off x="257985" y="299709"/>
            <a:ext cx="2076451" cy="48458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6" name="Rectángulo 25">
            <a:extLst>
              <a:ext uri="{FF2B5EF4-FFF2-40B4-BE49-F238E27FC236}">
                <a16:creationId xmlns:a16="http://schemas.microsoft.com/office/drawing/2014/main" id="{7CB944FB-F56D-44D0-AFCB-F54C1B28A1A0}"/>
              </a:ext>
            </a:extLst>
          </p:cNvPr>
          <p:cNvSpPr/>
          <p:nvPr/>
        </p:nvSpPr>
        <p:spPr>
          <a:xfrm>
            <a:off x="521278" y="1200803"/>
            <a:ext cx="2633655" cy="7989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602041" y="1277003"/>
            <a:ext cx="2462403" cy="646331"/>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El </a:t>
            </a:r>
            <a:r>
              <a:rPr lang="es-ES" sz="1400" b="1" dirty="0">
                <a:latin typeface="Arial" panose="020B0604020202020204" pitchFamily="34" charset="0"/>
                <a:cs typeface="Arial" panose="020B0604020202020204" pitchFamily="34" charset="0"/>
              </a:rPr>
              <a:t>logotipo de PROSEGUR </a:t>
            </a:r>
            <a:r>
              <a:rPr lang="es-ES" sz="1400" b="0" dirty="0">
                <a:latin typeface="Arial" panose="020B0604020202020204" pitchFamily="34" charset="0"/>
                <a:cs typeface="Arial" panose="020B0604020202020204" pitchFamily="34" charset="0"/>
              </a:rPr>
              <a:t>deberá estar siempre presente en todas las </a:t>
            </a:r>
            <a:r>
              <a:rPr lang="es-ES" sz="1400" b="1" dirty="0">
                <a:latin typeface="Arial" panose="020B0604020202020204" pitchFamily="34" charset="0"/>
                <a:cs typeface="Arial" panose="020B0604020202020204" pitchFamily="34" charset="0"/>
              </a:rPr>
              <a:t>slides de portada</a:t>
            </a:r>
            <a:endParaRPr lang="en-GB" sz="1400" b="1" dirty="0">
              <a:latin typeface="Arial" panose="020B0604020202020204" pitchFamily="34" charset="0"/>
              <a:cs typeface="Arial" panose="020B0604020202020204" pitchFamily="34" charset="0"/>
            </a:endParaRPr>
          </a:p>
        </p:txBody>
      </p:sp>
      <p:grpSp>
        <p:nvGrpSpPr>
          <p:cNvPr id="32" name="Grupo 31">
            <a:extLst>
              <a:ext uri="{FF2B5EF4-FFF2-40B4-BE49-F238E27FC236}">
                <a16:creationId xmlns:a16="http://schemas.microsoft.com/office/drawing/2014/main" id="{1D75479F-BAA8-4183-9984-A9768F21BE24}"/>
              </a:ext>
            </a:extLst>
          </p:cNvPr>
          <p:cNvGrpSpPr/>
          <p:nvPr/>
        </p:nvGrpSpPr>
        <p:grpSpPr>
          <a:xfrm>
            <a:off x="3017491" y="1084497"/>
            <a:ext cx="262136" cy="267838"/>
            <a:chOff x="6737824" y="5895368"/>
            <a:chExt cx="278868" cy="284934"/>
          </a:xfrm>
        </p:grpSpPr>
        <p:sp>
          <p:nvSpPr>
            <p:cNvPr id="33" name="Elipse 32">
              <a:extLst>
                <a:ext uri="{FF2B5EF4-FFF2-40B4-BE49-F238E27FC236}">
                  <a16:creationId xmlns:a16="http://schemas.microsoft.com/office/drawing/2014/main" id="{E046E057-DE6E-4C4B-9C24-BA23FF2B086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34" name="CuadroTexto 33">
              <a:extLst>
                <a:ext uri="{FF2B5EF4-FFF2-40B4-BE49-F238E27FC236}">
                  <a16:creationId xmlns:a16="http://schemas.microsoft.com/office/drawing/2014/main" id="{9A85C89A-F83E-4E37-859D-5F8A43047B62}"/>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cxnSp>
        <p:nvCxnSpPr>
          <p:cNvPr id="43" name="Conector recto 42">
            <a:extLst>
              <a:ext uri="{FF2B5EF4-FFF2-40B4-BE49-F238E27FC236}">
                <a16:creationId xmlns:a16="http://schemas.microsoft.com/office/drawing/2014/main" id="{10766A60-283B-4727-ACE3-6365335D140E}"/>
              </a:ext>
            </a:extLst>
          </p:cNvPr>
          <p:cNvCxnSpPr>
            <a:cxnSpLocks/>
          </p:cNvCxnSpPr>
          <p:nvPr/>
        </p:nvCxnSpPr>
        <p:spPr>
          <a:xfrm flipV="1">
            <a:off x="6027045" y="2862858"/>
            <a:ext cx="1190625" cy="53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49" name="Rectángulo 48">
            <a:extLst>
              <a:ext uri="{FF2B5EF4-FFF2-40B4-BE49-F238E27FC236}">
                <a16:creationId xmlns:a16="http://schemas.microsoft.com/office/drawing/2014/main" id="{F16FC626-F716-40D1-83D8-9B628E0557AE}"/>
              </a:ext>
            </a:extLst>
          </p:cNvPr>
          <p:cNvSpPr/>
          <p:nvPr/>
        </p:nvSpPr>
        <p:spPr>
          <a:xfrm>
            <a:off x="3994259" y="5982066"/>
            <a:ext cx="4678299" cy="3545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0" name="CuadroTexto 49">
            <a:extLst>
              <a:ext uri="{FF2B5EF4-FFF2-40B4-BE49-F238E27FC236}">
                <a16:creationId xmlns:a16="http://schemas.microsoft.com/office/drawing/2014/main" id="{69B55882-2FF1-425A-9DDE-33072550CD55}"/>
              </a:ext>
            </a:extLst>
          </p:cNvPr>
          <p:cNvSpPr txBox="1"/>
          <p:nvPr/>
        </p:nvSpPr>
        <p:spPr>
          <a:xfrm>
            <a:off x="4075023" y="6058267"/>
            <a:ext cx="4446900"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Fecha del</a:t>
            </a:r>
            <a:r>
              <a:rPr lang="es-ES" sz="1400" b="1" baseline="0" dirty="0">
                <a:latin typeface="Arial" panose="020B0604020202020204" pitchFamily="34" charset="0"/>
                <a:cs typeface="Arial" panose="020B0604020202020204" pitchFamily="34" charset="0"/>
              </a:rPr>
              <a:t> documento</a:t>
            </a:r>
            <a:r>
              <a:rPr lang="es-ES" sz="1400" b="0" baseline="0" dirty="0">
                <a:latin typeface="Arial" panose="020B0604020202020204" pitchFamily="34" charset="0"/>
                <a:cs typeface="Arial" panose="020B0604020202020204" pitchFamily="34" charset="0"/>
              </a:rPr>
              <a:t>: </a:t>
            </a:r>
            <a:r>
              <a:rPr lang="es-ES" sz="1400" b="0" dirty="0">
                <a:latin typeface="Century Gothic" panose="020B0502020202020204" pitchFamily="34" charset="0"/>
              </a:rPr>
              <a:t>Century Gothic Negrita,</a:t>
            </a:r>
            <a:r>
              <a:rPr lang="es-ES" sz="1400" b="0" dirty="0">
                <a:latin typeface="+mn-lt"/>
              </a:rPr>
              <a:t> 16pt</a:t>
            </a:r>
            <a:endParaRPr lang="en-GB" sz="1400" b="0" dirty="0">
              <a:latin typeface="+mn-lt"/>
            </a:endParaRPr>
          </a:p>
        </p:txBody>
      </p:sp>
      <p:cxnSp>
        <p:nvCxnSpPr>
          <p:cNvPr id="51" name="Conector recto 50">
            <a:extLst>
              <a:ext uri="{FF2B5EF4-FFF2-40B4-BE49-F238E27FC236}">
                <a16:creationId xmlns:a16="http://schemas.microsoft.com/office/drawing/2014/main" id="{1C532D50-C5EA-4AB2-8A2A-5373014A907B}"/>
              </a:ext>
            </a:extLst>
          </p:cNvPr>
          <p:cNvCxnSpPr>
            <a:cxnSpLocks/>
          </p:cNvCxnSpPr>
          <p:nvPr/>
        </p:nvCxnSpPr>
        <p:spPr>
          <a:xfrm flipV="1">
            <a:off x="2810878" y="6165305"/>
            <a:ext cx="1190625" cy="53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grpSp>
        <p:nvGrpSpPr>
          <p:cNvPr id="52" name="Grupo 51">
            <a:extLst>
              <a:ext uri="{FF2B5EF4-FFF2-40B4-BE49-F238E27FC236}">
                <a16:creationId xmlns:a16="http://schemas.microsoft.com/office/drawing/2014/main" id="{16FC42BB-7D33-4FC6-8774-2C9E0CBB7FDC}"/>
              </a:ext>
            </a:extLst>
          </p:cNvPr>
          <p:cNvGrpSpPr/>
          <p:nvPr/>
        </p:nvGrpSpPr>
        <p:grpSpPr>
          <a:xfrm>
            <a:off x="8495752" y="5862318"/>
            <a:ext cx="262136" cy="267838"/>
            <a:chOff x="6737824" y="5895368"/>
            <a:chExt cx="278868" cy="284934"/>
          </a:xfrm>
        </p:grpSpPr>
        <p:sp>
          <p:nvSpPr>
            <p:cNvPr id="53" name="Elipse 52">
              <a:extLst>
                <a:ext uri="{FF2B5EF4-FFF2-40B4-BE49-F238E27FC236}">
                  <a16:creationId xmlns:a16="http://schemas.microsoft.com/office/drawing/2014/main" id="{56C47BB4-8145-4FB9-B264-DDD5BD04AFD7}"/>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4" name="CuadroTexto 53">
              <a:extLst>
                <a:ext uri="{FF2B5EF4-FFF2-40B4-BE49-F238E27FC236}">
                  <a16:creationId xmlns:a16="http://schemas.microsoft.com/office/drawing/2014/main" id="{1AD7B218-8B92-4B84-89E2-42E915EEF1F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6" name="CuadroTexto 5">
            <a:extLst>
              <a:ext uri="{FF2B5EF4-FFF2-40B4-BE49-F238E27FC236}">
                <a16:creationId xmlns:a16="http://schemas.microsoft.com/office/drawing/2014/main" id="{35077E32-A78E-4560-A67F-5C175B87CC13}"/>
              </a:ext>
            </a:extLst>
          </p:cNvPr>
          <p:cNvSpPr txBox="1"/>
          <p:nvPr/>
        </p:nvSpPr>
        <p:spPr>
          <a:xfrm>
            <a:off x="725119" y="5998780"/>
            <a:ext cx="4035972" cy="338554"/>
          </a:xfrm>
          <a:prstGeom prst="rect">
            <a:avLst/>
          </a:prstGeom>
          <a:noFill/>
        </p:spPr>
        <p:txBody>
          <a:bodyPr wrap="square" rtlCol="0">
            <a:spAutoFit/>
          </a:bodyPr>
          <a:lstStyle/>
          <a:p>
            <a:r>
              <a:rPr lang="es-ES" sz="1600" b="1" dirty="0">
                <a:latin typeface="Century Gothic" panose="020B0502020202020204" pitchFamily="34" charset="0"/>
              </a:rPr>
              <a:t>Día / Mes / Año</a:t>
            </a:r>
            <a:endParaRPr lang="en-GB" sz="1600" b="1" dirty="0">
              <a:latin typeface="Century Gothic" panose="020B0502020202020204" pitchFamily="34" charset="0"/>
            </a:endParaRPr>
          </a:p>
        </p:txBody>
      </p:sp>
      <p:sp>
        <p:nvSpPr>
          <p:cNvPr id="55" name="Rectángulo 54">
            <a:extLst>
              <a:ext uri="{FF2B5EF4-FFF2-40B4-BE49-F238E27FC236}">
                <a16:creationId xmlns:a16="http://schemas.microsoft.com/office/drawing/2014/main" id="{ED69CDBE-AA30-40BC-A92E-BD0BE677F024}"/>
              </a:ext>
            </a:extLst>
          </p:cNvPr>
          <p:cNvSpPr/>
          <p:nvPr/>
        </p:nvSpPr>
        <p:spPr>
          <a:xfrm>
            <a:off x="756745" y="5959367"/>
            <a:ext cx="2057400" cy="443691"/>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35" name="Rectángulo 34">
            <a:extLst>
              <a:ext uri="{FF2B5EF4-FFF2-40B4-BE49-F238E27FC236}">
                <a16:creationId xmlns:a16="http://schemas.microsoft.com/office/drawing/2014/main" id="{BE334113-3D98-455C-8590-A9202855984D}"/>
              </a:ext>
            </a:extLst>
          </p:cNvPr>
          <p:cNvSpPr/>
          <p:nvPr/>
        </p:nvSpPr>
        <p:spPr>
          <a:xfrm>
            <a:off x="7025330" y="2678936"/>
            <a:ext cx="3705540" cy="3373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36" name="CuadroTexto 35">
            <a:extLst>
              <a:ext uri="{FF2B5EF4-FFF2-40B4-BE49-F238E27FC236}">
                <a16:creationId xmlns:a16="http://schemas.microsoft.com/office/drawing/2014/main" id="{0452155D-E03B-4B44-9B91-6F52000A5539}"/>
              </a:ext>
            </a:extLst>
          </p:cNvPr>
          <p:cNvSpPr txBox="1"/>
          <p:nvPr/>
        </p:nvSpPr>
        <p:spPr>
          <a:xfrm>
            <a:off x="7150020" y="2755138"/>
            <a:ext cx="3449781"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Título</a:t>
            </a:r>
            <a:r>
              <a:rPr lang="es-ES" sz="1400" b="0" dirty="0">
                <a:latin typeface="Arial" panose="020B0604020202020204" pitchFamily="34" charset="0"/>
                <a:cs typeface="Arial" panose="020B0604020202020204" pitchFamily="34" charset="0"/>
              </a:rPr>
              <a:t>:</a:t>
            </a:r>
            <a:r>
              <a:rPr lang="es-ES" sz="1400" b="0" baseline="0" dirty="0">
                <a:latin typeface="Arial" panose="020B0604020202020204" pitchFamily="34" charset="0"/>
                <a:cs typeface="Arial" panose="020B0604020202020204" pitchFamily="34" charset="0"/>
              </a:rPr>
              <a:t> </a:t>
            </a:r>
            <a:r>
              <a:rPr lang="es-ES" sz="1400" b="0" dirty="0">
                <a:latin typeface="Century Gothic" panose="020B0502020202020204" pitchFamily="34" charset="0"/>
              </a:rPr>
              <a:t>Century Gothic Regular,</a:t>
            </a:r>
            <a:r>
              <a:rPr lang="es-ES" sz="1400" b="0" baseline="0" dirty="0">
                <a:latin typeface="Century Gothic" panose="020B0502020202020204" pitchFamily="34" charset="0"/>
              </a:rPr>
              <a:t> </a:t>
            </a:r>
            <a:r>
              <a:rPr lang="es-ES" sz="1400" b="0" dirty="0">
                <a:latin typeface="+mn-lt"/>
              </a:rPr>
              <a:t>28</a:t>
            </a:r>
            <a:r>
              <a:rPr lang="es-ES" sz="1400" b="0" baseline="0" dirty="0">
                <a:latin typeface="+mn-lt"/>
              </a:rPr>
              <a:t> - </a:t>
            </a:r>
            <a:r>
              <a:rPr lang="es-ES" sz="1400" b="0" dirty="0">
                <a:latin typeface="+mn-lt"/>
              </a:rPr>
              <a:t>40 pt</a:t>
            </a:r>
            <a:endParaRPr lang="en-GB" sz="1400" b="0" dirty="0">
              <a:latin typeface="+mn-lt"/>
            </a:endParaRPr>
          </a:p>
        </p:txBody>
      </p:sp>
      <p:grpSp>
        <p:nvGrpSpPr>
          <p:cNvPr id="44" name="Grupo 43">
            <a:extLst>
              <a:ext uri="{FF2B5EF4-FFF2-40B4-BE49-F238E27FC236}">
                <a16:creationId xmlns:a16="http://schemas.microsoft.com/office/drawing/2014/main" id="{D1BE9959-B196-45AF-B12B-DD99EA8926FC}"/>
              </a:ext>
            </a:extLst>
          </p:cNvPr>
          <p:cNvGrpSpPr/>
          <p:nvPr/>
        </p:nvGrpSpPr>
        <p:grpSpPr>
          <a:xfrm>
            <a:off x="10605412" y="2583110"/>
            <a:ext cx="262136" cy="267838"/>
            <a:chOff x="6737824" y="5895368"/>
            <a:chExt cx="278868" cy="284934"/>
          </a:xfrm>
        </p:grpSpPr>
        <p:sp>
          <p:nvSpPr>
            <p:cNvPr id="45" name="Elipse 44">
              <a:extLst>
                <a:ext uri="{FF2B5EF4-FFF2-40B4-BE49-F238E27FC236}">
                  <a16:creationId xmlns:a16="http://schemas.microsoft.com/office/drawing/2014/main" id="{10AC13ED-B05D-4811-9192-C0B87F082DDA}"/>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46" name="CuadroTexto 45">
              <a:extLst>
                <a:ext uri="{FF2B5EF4-FFF2-40B4-BE49-F238E27FC236}">
                  <a16:creationId xmlns:a16="http://schemas.microsoft.com/office/drawing/2014/main" id="{95BDDFA2-96C7-4837-953D-633B863AB8F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pic>
        <p:nvPicPr>
          <p:cNvPr id="29"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2849565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SPECIFICACIONES PORTADA">
    <p:spTree>
      <p:nvGrpSpPr>
        <p:cNvPr id="1" name=""/>
        <p:cNvGrpSpPr/>
        <p:nvPr/>
      </p:nvGrpSpPr>
      <p:grpSpPr>
        <a:xfrm>
          <a:off x="0" y="0"/>
          <a:ext cx="0" cy="0"/>
          <a:chOff x="0" y="0"/>
          <a:chExt cx="0" cy="0"/>
        </a:xfrm>
      </p:grpSpPr>
      <p:pic>
        <p:nvPicPr>
          <p:cNvPr id="13" name="Imagen 12" descr="Imagen que contiene sostener, hombre, aire&#10;&#10;Descripción generada automáticamente">
            <a:extLst>
              <a:ext uri="{FF2B5EF4-FFF2-40B4-BE49-F238E27FC236}">
                <a16:creationId xmlns:a16="http://schemas.microsoft.com/office/drawing/2014/main" id="{ADBF3F85-142B-49AB-82D3-5495804FFE2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759" y="-1"/>
            <a:ext cx="12203251" cy="6858001"/>
          </a:xfrm>
          <a:prstGeom prst="rect">
            <a:avLst/>
          </a:prstGeom>
        </p:spPr>
      </p:pic>
      <p:sp>
        <p:nvSpPr>
          <p:cNvPr id="7" name="Rectángulo 6">
            <a:extLst>
              <a:ext uri="{FF2B5EF4-FFF2-40B4-BE49-F238E27FC236}">
                <a16:creationId xmlns:a16="http://schemas.microsoft.com/office/drawing/2014/main" id="{6BC09724-535A-4518-BD9D-95581BF3FB82}"/>
              </a:ext>
            </a:extLst>
          </p:cNvPr>
          <p:cNvSpPr/>
          <p:nvPr/>
        </p:nvSpPr>
        <p:spPr>
          <a:xfrm>
            <a:off x="7556501" y="927296"/>
            <a:ext cx="4126879" cy="12547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9" name="CuadroTexto 8">
            <a:extLst>
              <a:ext uri="{FF2B5EF4-FFF2-40B4-BE49-F238E27FC236}">
                <a16:creationId xmlns:a16="http://schemas.microsoft.com/office/drawing/2014/main" id="{BA1A3AA3-7968-49DD-BA60-0F0DB57D8E2A}"/>
              </a:ext>
            </a:extLst>
          </p:cNvPr>
          <p:cNvSpPr txBox="1"/>
          <p:nvPr/>
        </p:nvSpPr>
        <p:spPr>
          <a:xfrm>
            <a:off x="7668491" y="1003498"/>
            <a:ext cx="3855028" cy="1077218"/>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Cuando</a:t>
            </a:r>
            <a:r>
              <a:rPr lang="es-ES" sz="1400" b="0" baseline="0"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la imagen llegue hasta los bordes del documento, ésta deberá ser cambiada desde la vista patrón.</a:t>
            </a:r>
          </a:p>
          <a:p>
            <a:endParaRPr lang="es-ES" sz="1400" b="0" dirty="0">
              <a:latin typeface="Arial" panose="020B0604020202020204" pitchFamily="34" charset="0"/>
              <a:cs typeface="Arial" panose="020B0604020202020204" pitchFamily="34" charset="0"/>
            </a:endParaRPr>
          </a:p>
          <a:p>
            <a:r>
              <a:rPr lang="es-ES" sz="1400" b="1" dirty="0">
                <a:latin typeface="Arial" panose="020B0604020202020204" pitchFamily="34" charset="0"/>
                <a:cs typeface="Arial" panose="020B0604020202020204" pitchFamily="34" charset="0"/>
              </a:rPr>
              <a:t>Menú principal / Vista / Patrón de diapositivas</a:t>
            </a:r>
            <a:endParaRPr lang="en-GB" sz="1400" b="1" dirty="0">
              <a:latin typeface="Arial" panose="020B0604020202020204" pitchFamily="34" charset="0"/>
              <a:cs typeface="Arial" panose="020B0604020202020204" pitchFamily="34" charset="0"/>
            </a:endParaRPr>
          </a:p>
        </p:txBody>
      </p:sp>
      <p:grpSp>
        <p:nvGrpSpPr>
          <p:cNvPr id="10" name="Grupo 9">
            <a:extLst>
              <a:ext uri="{FF2B5EF4-FFF2-40B4-BE49-F238E27FC236}">
                <a16:creationId xmlns:a16="http://schemas.microsoft.com/office/drawing/2014/main" id="{03A2F7EF-0CD4-4058-958C-D3AC8B50A0BE}"/>
              </a:ext>
            </a:extLst>
          </p:cNvPr>
          <p:cNvGrpSpPr/>
          <p:nvPr/>
        </p:nvGrpSpPr>
        <p:grpSpPr>
          <a:xfrm>
            <a:off x="11537905" y="831470"/>
            <a:ext cx="262136" cy="267838"/>
            <a:chOff x="6737824" y="5895368"/>
            <a:chExt cx="278868" cy="284934"/>
          </a:xfrm>
        </p:grpSpPr>
        <p:sp>
          <p:nvSpPr>
            <p:cNvPr id="11" name="Elipse 10">
              <a:extLst>
                <a:ext uri="{FF2B5EF4-FFF2-40B4-BE49-F238E27FC236}">
                  <a16:creationId xmlns:a16="http://schemas.microsoft.com/office/drawing/2014/main" id="{61378CF4-B44C-4CFA-B022-4BAF1421A07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12" name="CuadroTexto 11">
              <a:extLst>
                <a:ext uri="{FF2B5EF4-FFF2-40B4-BE49-F238E27FC236}">
                  <a16:creationId xmlns:a16="http://schemas.microsoft.com/office/drawing/2014/main" id="{B104EC28-9A57-4B0B-9175-57475E8980E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2" name="CuadroTexto 1">
            <a:extLst>
              <a:ext uri="{FF2B5EF4-FFF2-40B4-BE49-F238E27FC236}">
                <a16:creationId xmlns:a16="http://schemas.microsoft.com/office/drawing/2014/main" id="{65CF76D5-CC9F-4723-9096-807A1610EDEC}"/>
              </a:ext>
            </a:extLst>
          </p:cNvPr>
          <p:cNvSpPr txBox="1"/>
          <p:nvPr/>
        </p:nvSpPr>
        <p:spPr>
          <a:xfrm>
            <a:off x="805927" y="2095501"/>
            <a:ext cx="5880100" cy="1107996"/>
          </a:xfrm>
          <a:prstGeom prst="rect">
            <a:avLst/>
          </a:prstGeom>
          <a:noFill/>
        </p:spPr>
        <p:txBody>
          <a:bodyPr wrap="square" lIns="0" tIns="0" rIns="0" bIns="0" rtlCol="0">
            <a:spAutoFit/>
          </a:bodyPr>
          <a:lstStyle/>
          <a:p>
            <a:r>
              <a:rPr lang="es-ES" sz="3600" dirty="0">
                <a:latin typeface="Century Gothic" panose="020B0502020202020204" pitchFamily="34" charset="0"/>
              </a:rPr>
              <a:t>Lorem ipsum dolor sit amet, consectetuer</a:t>
            </a:r>
            <a:endParaRPr lang="en-GB" sz="3600" dirty="0">
              <a:latin typeface="Century Gothic" panose="020B0502020202020204" pitchFamily="34" charset="0"/>
            </a:endParaRPr>
          </a:p>
        </p:txBody>
      </p:sp>
      <p:sp>
        <p:nvSpPr>
          <p:cNvPr id="14" name="CuadroTexto 13">
            <a:extLst>
              <a:ext uri="{FF2B5EF4-FFF2-40B4-BE49-F238E27FC236}">
                <a16:creationId xmlns:a16="http://schemas.microsoft.com/office/drawing/2014/main" id="{0C1B72D0-809C-4C82-AF4C-C8A335849406}"/>
              </a:ext>
            </a:extLst>
          </p:cNvPr>
          <p:cNvSpPr txBox="1"/>
          <p:nvPr/>
        </p:nvSpPr>
        <p:spPr>
          <a:xfrm>
            <a:off x="816684" y="3789538"/>
            <a:ext cx="10464800" cy="246221"/>
          </a:xfrm>
          <a:prstGeom prst="rect">
            <a:avLst/>
          </a:prstGeom>
          <a:noFill/>
        </p:spPr>
        <p:txBody>
          <a:bodyPr wrap="square" lIns="0" tIns="0" rIns="0" bIns="0" rtlCol="0">
            <a:spAutoFit/>
          </a:bodyPr>
          <a:lstStyle/>
          <a:p>
            <a:r>
              <a:rPr lang="en-GB" sz="1600" b="1" i="0" kern="1200" dirty="0">
                <a:solidFill>
                  <a:schemeClr val="tx1"/>
                </a:solidFill>
                <a:effectLst/>
                <a:latin typeface="Century Gothic" panose="020B0502020202020204" pitchFamily="34" charset="0"/>
                <a:ea typeface="+mn-ea"/>
                <a:cs typeface="+mn-cs"/>
              </a:rPr>
              <a:t>Lorem ipsum dolor sit amet, consectetur</a:t>
            </a:r>
            <a:endParaRPr lang="en-GB" sz="3200" b="1" dirty="0">
              <a:latin typeface="Century Gothic" panose="020B0502020202020204" pitchFamily="34" charset="0"/>
            </a:endParaRPr>
          </a:p>
        </p:txBody>
      </p:sp>
      <p:sp>
        <p:nvSpPr>
          <p:cNvPr id="15" name="CuadroTexto 14">
            <a:extLst>
              <a:ext uri="{FF2B5EF4-FFF2-40B4-BE49-F238E27FC236}">
                <a16:creationId xmlns:a16="http://schemas.microsoft.com/office/drawing/2014/main" id="{30062E6D-5DB8-4467-9CD0-8630023EA3AA}"/>
              </a:ext>
            </a:extLst>
          </p:cNvPr>
          <p:cNvSpPr txBox="1"/>
          <p:nvPr/>
        </p:nvSpPr>
        <p:spPr>
          <a:xfrm>
            <a:off x="719862" y="6011447"/>
            <a:ext cx="5257801" cy="338554"/>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600" b="1" dirty="0">
                <a:latin typeface="Century Gothic" panose="020B0502020202020204" pitchFamily="34" charset="0"/>
              </a:rPr>
              <a:t>Día / Mes / Año</a:t>
            </a:r>
          </a:p>
        </p:txBody>
      </p:sp>
      <p:pic>
        <p:nvPicPr>
          <p:cNvPr id="16"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print">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3790242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ESPECIFICACIONES TEXTOS">
    <p:spTree>
      <p:nvGrpSpPr>
        <p:cNvPr id="1" name=""/>
        <p:cNvGrpSpPr/>
        <p:nvPr/>
      </p:nvGrpSpPr>
      <p:grpSpPr>
        <a:xfrm>
          <a:off x="0" y="0"/>
          <a:ext cx="0" cy="0"/>
          <a:chOff x="0" y="0"/>
          <a:chExt cx="0" cy="0"/>
        </a:xfrm>
      </p:grpSpPr>
      <p:sp>
        <p:nvSpPr>
          <p:cNvPr id="25" name="Rectángulo 24">
            <a:extLst>
              <a:ext uri="{FF2B5EF4-FFF2-40B4-BE49-F238E27FC236}">
                <a16:creationId xmlns:a16="http://schemas.microsoft.com/office/drawing/2014/main" id="{5B7757DE-DC58-4005-929A-7A2EA07D4BD2}"/>
              </a:ext>
            </a:extLst>
          </p:cNvPr>
          <p:cNvSpPr/>
          <p:nvPr/>
        </p:nvSpPr>
        <p:spPr>
          <a:xfrm>
            <a:off x="268412" y="285868"/>
            <a:ext cx="542925" cy="48458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flipV="1">
            <a:off x="811338" y="544506"/>
            <a:ext cx="1190625" cy="53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5EE47B29-4E04-4EC4-AF7F-BDBBF0247B1A}"/>
              </a:ext>
            </a:extLst>
          </p:cNvPr>
          <p:cNvCxnSpPr>
            <a:cxnSpLocks/>
          </p:cNvCxnSpPr>
          <p:nvPr/>
        </p:nvCxnSpPr>
        <p:spPr>
          <a:xfrm>
            <a:off x="11149161" y="683978"/>
            <a:ext cx="0" cy="581025"/>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650284" y="1159667"/>
            <a:ext cx="3307011" cy="43495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14" name="Rectángulo 13">
            <a:extLst>
              <a:ext uri="{FF2B5EF4-FFF2-40B4-BE49-F238E27FC236}">
                <a16:creationId xmlns:a16="http://schemas.microsoft.com/office/drawing/2014/main" id="{7231CA8C-8ECE-4743-B906-DB4F10319F4F}"/>
              </a:ext>
            </a:extLst>
          </p:cNvPr>
          <p:cNvSpPr/>
          <p:nvPr/>
        </p:nvSpPr>
        <p:spPr>
          <a:xfrm>
            <a:off x="645601" y="2219469"/>
            <a:ext cx="4421723" cy="273699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7" name="Rectángulo 6">
            <a:extLst>
              <a:ext uri="{FF2B5EF4-FFF2-40B4-BE49-F238E27FC236}">
                <a16:creationId xmlns:a16="http://schemas.microsoft.com/office/drawing/2014/main" id="{E8F80293-276E-41BC-A263-120D0AD7C325}"/>
              </a:ext>
            </a:extLst>
          </p:cNvPr>
          <p:cNvSpPr/>
          <p:nvPr/>
        </p:nvSpPr>
        <p:spPr>
          <a:xfrm>
            <a:off x="5646055" y="2666699"/>
            <a:ext cx="3729756" cy="362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2" y="1219200"/>
            <a:ext cx="4743451" cy="338554"/>
          </a:xfrm>
          <a:prstGeom prst="rect">
            <a:avLst/>
          </a:prstGeom>
          <a:noFill/>
        </p:spPr>
        <p:txBody>
          <a:bodyPr wrap="square" lIns="0" tIns="0" rIns="0" bIns="0" rtlCol="0">
            <a:spAutoFit/>
          </a:bodyPr>
          <a:lstStyle/>
          <a:p>
            <a:r>
              <a:rPr lang="es-ES" sz="2200" b="0" dirty="0">
                <a:latin typeface="Century Gothic" panose="020B0502020202020204" pitchFamily="34" charset="0"/>
              </a:rPr>
              <a:t>Títulos y encabezados</a:t>
            </a:r>
            <a:endParaRPr lang="en-GB" sz="2200" b="0" dirty="0">
              <a:latin typeface="Century Gothic" panose="020B0502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833985" y="2389405"/>
            <a:ext cx="4141641" cy="2369880"/>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Cuerpos de texto. </a:t>
            </a:r>
            <a:r>
              <a:rPr lang="en-GB" sz="1400" b="0" i="0" kern="1200" dirty="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a:t>
            </a:r>
            <a:r>
              <a:rPr lang="en-GB" sz="1400" b="1" i="0" kern="1200" dirty="0">
                <a:solidFill>
                  <a:schemeClr val="accent6"/>
                </a:solidFill>
                <a:effectLst/>
                <a:latin typeface="Arial" panose="020B0604020202020204" pitchFamily="34" charset="0"/>
                <a:ea typeface="+mn-ea"/>
                <a:cs typeface="Arial" panose="020B0604020202020204" pitchFamily="34" charset="0"/>
              </a:rPr>
              <a:t>Morbi arcu augue, </a:t>
            </a:r>
            <a:r>
              <a:rPr lang="en-GB" sz="1400" b="0" i="0" kern="1200" dirty="0">
                <a:solidFill>
                  <a:schemeClr val="tx1"/>
                </a:solidFill>
                <a:effectLst/>
                <a:latin typeface="Arial" panose="020B0604020202020204" pitchFamily="34" charset="0"/>
                <a:ea typeface="+mn-ea"/>
                <a:cs typeface="Arial" panose="020B0604020202020204" pitchFamily="34" charset="0"/>
              </a:rPr>
              <a:t>pellentesque at magna</a:t>
            </a:r>
            <a:r>
              <a:rPr lang="en-GB" sz="1400" b="1" i="0" kern="1200" dirty="0">
                <a:solidFill>
                  <a:schemeClr val="accent6"/>
                </a:solidFill>
                <a:effectLst/>
                <a:latin typeface="Arial" panose="020B0604020202020204" pitchFamily="34" charset="0"/>
                <a:ea typeface="+mn-ea"/>
                <a:cs typeface="Arial" panose="020B0604020202020204" pitchFamily="34" charset="0"/>
              </a:rPr>
              <a:t> </a:t>
            </a:r>
            <a:r>
              <a:rPr lang="en-GB" sz="1400" b="0" i="0" kern="1200" dirty="0">
                <a:solidFill>
                  <a:schemeClr val="tx1"/>
                </a:solidFill>
                <a:effectLst/>
                <a:latin typeface="Arial" panose="020B0604020202020204" pitchFamily="34" charset="0"/>
                <a:ea typeface="+mn-ea"/>
                <a:cs typeface="Arial" panose="020B0604020202020204" pitchFamily="34" charset="0"/>
              </a:rPr>
              <a:t>eget, auctor lobortis enim. Quisque interdum, tortor et convallis tempor, orci nisl pretium turpis, quis iaculis nibh erat ut eros. Proin quam justo, efficitur eu dictum a, vulputate quis massa. </a:t>
            </a:r>
            <a:endParaRPr lang="en-GB" sz="1400" b="0" dirty="0">
              <a:latin typeface="Arial" panose="020B0604020202020204" pitchFamily="34" charset="0"/>
              <a:cs typeface="Arial" panose="020B0604020202020204" pitchFamily="34" charset="0"/>
            </a:endParaRPr>
          </a:p>
        </p:txBody>
      </p:sp>
      <p:sp>
        <p:nvSpPr>
          <p:cNvPr id="12" name="CuadroTexto 11">
            <a:extLst>
              <a:ext uri="{FF2B5EF4-FFF2-40B4-BE49-F238E27FC236}">
                <a16:creationId xmlns:a16="http://schemas.microsoft.com/office/drawing/2014/main" id="{4CFB3066-E586-4519-B8AB-500B35D75BE4}"/>
              </a:ext>
            </a:extLst>
          </p:cNvPr>
          <p:cNvSpPr txBox="1"/>
          <p:nvPr/>
        </p:nvSpPr>
        <p:spPr>
          <a:xfrm>
            <a:off x="5769386" y="2728042"/>
            <a:ext cx="3431847"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Cuerpos de texto</a:t>
            </a:r>
            <a:r>
              <a:rPr lang="es-ES" sz="1400" b="0" dirty="0">
                <a:latin typeface="Arial" panose="020B0604020202020204" pitchFamily="34" charset="0"/>
                <a:cs typeface="Arial" panose="020B0604020202020204" pitchFamily="34" charset="0"/>
              </a:rPr>
              <a:t>: Arial Regular</a:t>
            </a:r>
            <a:r>
              <a:rPr lang="es-ES" sz="1400" b="0" dirty="0">
                <a:latin typeface="+mn-lt"/>
              </a:rPr>
              <a:t>, 11 - 14pt</a:t>
            </a:r>
            <a:endParaRPr lang="en-GB" sz="1400" b="0" dirty="0">
              <a:latin typeface="+mn-lt"/>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3957295" y="1376738"/>
            <a:ext cx="1706919" cy="438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04CC66C8-2CD0-49BC-B69B-262B7DE2FEFD}"/>
              </a:ext>
            </a:extLst>
          </p:cNvPr>
          <p:cNvCxnSpPr>
            <a:cxnSpLocks/>
          </p:cNvCxnSpPr>
          <p:nvPr/>
        </p:nvCxnSpPr>
        <p:spPr>
          <a:xfrm>
            <a:off x="5067325" y="2846764"/>
            <a:ext cx="57873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FA4E7A8E-70C9-4F5E-8708-BC8F3573B323}"/>
              </a:ext>
            </a:extLst>
          </p:cNvPr>
          <p:cNvSpPr/>
          <p:nvPr/>
        </p:nvSpPr>
        <p:spPr>
          <a:xfrm>
            <a:off x="9538856" y="1019175"/>
            <a:ext cx="2411557" cy="8245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0" name="CuadroTexto 19">
            <a:extLst>
              <a:ext uri="{FF2B5EF4-FFF2-40B4-BE49-F238E27FC236}">
                <a16:creationId xmlns:a16="http://schemas.microsoft.com/office/drawing/2014/main" id="{C7D2DB1D-A4A0-4EB8-B24B-3078993A3820}"/>
              </a:ext>
            </a:extLst>
          </p:cNvPr>
          <p:cNvSpPr txBox="1"/>
          <p:nvPr/>
        </p:nvSpPr>
        <p:spPr>
          <a:xfrm>
            <a:off x="9677731" y="1095375"/>
            <a:ext cx="2173853" cy="646331"/>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Título</a:t>
            </a:r>
            <a:r>
              <a:rPr lang="es-ES" sz="1400" b="1" baseline="0" dirty="0">
                <a:latin typeface="Arial" panose="020B0604020202020204" pitchFamily="34" charset="0"/>
                <a:cs typeface="Arial" panose="020B0604020202020204" pitchFamily="34" charset="0"/>
              </a:rPr>
              <a:t> Apartado</a:t>
            </a:r>
            <a:r>
              <a:rPr lang="es-ES" sz="1400" b="0" baseline="0" dirty="0">
                <a:latin typeface="Arial" panose="020B0604020202020204" pitchFamily="34" charset="0"/>
                <a:cs typeface="Arial" panose="020B0604020202020204" pitchFamily="34" charset="0"/>
              </a:rPr>
              <a:t>: </a:t>
            </a:r>
            <a:r>
              <a:rPr lang="es-ES" sz="1400" b="1" baseline="0" dirty="0">
                <a:latin typeface="+mn-lt"/>
              </a:rPr>
              <a:t>C</a:t>
            </a:r>
            <a:r>
              <a:rPr lang="es-ES" sz="1400" b="1" dirty="0">
                <a:latin typeface="Century Gothic" panose="020B0502020202020204" pitchFamily="34" charset="0"/>
              </a:rPr>
              <a:t>entury Gothic Negrita</a:t>
            </a:r>
            <a:r>
              <a:rPr lang="es-ES" sz="1400" b="0" dirty="0">
                <a:latin typeface="Arial" panose="020B0604020202020204" pitchFamily="34" charset="0"/>
                <a:cs typeface="Arial" panose="020B0604020202020204" pitchFamily="34" charset="0"/>
              </a:rPr>
              <a:t>, siempre en tamaño de 10pt</a:t>
            </a:r>
            <a:endParaRPr lang="en-GB" sz="1400" b="0" dirty="0">
              <a:latin typeface="Arial" panose="020B0604020202020204" pitchFamily="34" charset="0"/>
              <a:cs typeface="Arial" panose="020B0604020202020204" pitchFamily="34" charset="0"/>
            </a:endParaRPr>
          </a:p>
        </p:txBody>
      </p:sp>
      <p:sp>
        <p:nvSpPr>
          <p:cNvPr id="24" name="Rectángulo 23">
            <a:extLst>
              <a:ext uri="{FF2B5EF4-FFF2-40B4-BE49-F238E27FC236}">
                <a16:creationId xmlns:a16="http://schemas.microsoft.com/office/drawing/2014/main" id="{16006673-A633-4198-87CC-7C8AB5B9A58A}"/>
              </a:ext>
            </a:extLst>
          </p:cNvPr>
          <p:cNvSpPr/>
          <p:nvPr/>
        </p:nvSpPr>
        <p:spPr>
          <a:xfrm>
            <a:off x="10203523" y="352935"/>
            <a:ext cx="1866900" cy="34056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6" name="Rectángulo 25">
            <a:extLst>
              <a:ext uri="{FF2B5EF4-FFF2-40B4-BE49-F238E27FC236}">
                <a16:creationId xmlns:a16="http://schemas.microsoft.com/office/drawing/2014/main" id="{7CB944FB-F56D-44D0-AFCB-F54C1B28A1A0}"/>
              </a:ext>
            </a:extLst>
          </p:cNvPr>
          <p:cNvSpPr/>
          <p:nvPr/>
        </p:nvSpPr>
        <p:spPr>
          <a:xfrm>
            <a:off x="1847851" y="179462"/>
            <a:ext cx="3921519" cy="5762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27" name="CuadroTexto 26">
            <a:extLst>
              <a:ext uri="{FF2B5EF4-FFF2-40B4-BE49-F238E27FC236}">
                <a16:creationId xmlns:a16="http://schemas.microsoft.com/office/drawing/2014/main" id="{1AAAE1D9-DF43-4FF2-9780-BEA707951187}"/>
              </a:ext>
            </a:extLst>
          </p:cNvPr>
          <p:cNvSpPr txBox="1"/>
          <p:nvPr/>
        </p:nvSpPr>
        <p:spPr>
          <a:xfrm>
            <a:off x="1928614" y="255663"/>
            <a:ext cx="3586372" cy="430887"/>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El </a:t>
            </a:r>
            <a:r>
              <a:rPr lang="es-ES" sz="1400" b="1" dirty="0">
                <a:latin typeface="Arial" panose="020B0604020202020204" pitchFamily="34" charset="0"/>
                <a:cs typeface="Arial" panose="020B0604020202020204" pitchFamily="34" charset="0"/>
              </a:rPr>
              <a:t>símbolo</a:t>
            </a:r>
            <a:r>
              <a:rPr lang="es-ES" sz="1400" b="0" dirty="0">
                <a:latin typeface="Arial" panose="020B0604020202020204" pitchFamily="34" charset="0"/>
                <a:cs typeface="Arial" panose="020B0604020202020204" pitchFamily="34" charset="0"/>
              </a:rPr>
              <a:t> del logotipo</a:t>
            </a:r>
            <a:r>
              <a:rPr lang="es-ES" sz="1400" b="0" baseline="0"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deberá estar siempre presente en todas las </a:t>
            </a:r>
            <a:r>
              <a:rPr lang="es-ES" sz="1400" b="1" dirty="0" err="1">
                <a:latin typeface="Arial" panose="020B0604020202020204" pitchFamily="34" charset="0"/>
                <a:cs typeface="Arial" panose="020B0604020202020204" pitchFamily="34" charset="0"/>
              </a:rPr>
              <a:t>slides</a:t>
            </a:r>
            <a:r>
              <a:rPr lang="es-ES" sz="1400" b="1" dirty="0">
                <a:latin typeface="Arial" panose="020B0604020202020204" pitchFamily="34" charset="0"/>
                <a:cs typeface="Arial" panose="020B0604020202020204" pitchFamily="34" charset="0"/>
              </a:rPr>
              <a:t> interiores</a:t>
            </a:r>
            <a:r>
              <a:rPr lang="es-ES" sz="1400" b="0" dirty="0">
                <a:latin typeface="Arial" panose="020B0604020202020204" pitchFamily="34" charset="0"/>
                <a:cs typeface="Arial" panose="020B0604020202020204" pitchFamily="34" charset="0"/>
              </a:rPr>
              <a:t>.</a:t>
            </a:r>
            <a:endParaRPr lang="en-GB" sz="1400" b="0" dirty="0">
              <a:latin typeface="Arial" panose="020B0604020202020204" pitchFamily="34" charset="0"/>
              <a:cs typeface="Arial" panose="020B0604020202020204" pitchFamily="34" charset="0"/>
            </a:endParaRPr>
          </a:p>
        </p:txBody>
      </p:sp>
      <p:sp>
        <p:nvSpPr>
          <p:cNvPr id="31" name="CuadroTexto 30">
            <a:extLst>
              <a:ext uri="{FF2B5EF4-FFF2-40B4-BE49-F238E27FC236}">
                <a16:creationId xmlns:a16="http://schemas.microsoft.com/office/drawing/2014/main" id="{6596F38C-4943-4FAB-B000-C2384D9B4CE0}"/>
              </a:ext>
            </a:extLst>
          </p:cNvPr>
          <p:cNvSpPr txBox="1"/>
          <p:nvPr/>
        </p:nvSpPr>
        <p:spPr>
          <a:xfrm>
            <a:off x="2758505" y="466403"/>
            <a:ext cx="9067800" cy="153888"/>
          </a:xfrm>
          <a:prstGeom prst="rect">
            <a:avLst/>
          </a:prstGeom>
          <a:noFill/>
        </p:spPr>
        <p:txBody>
          <a:bodyPr wrap="square" lIns="0" tIns="0" rIns="0" bIns="0"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lang="es-ES" sz="1000" b="1" dirty="0">
                <a:latin typeface="Century Gothic" panose="020B0502020202020204" pitchFamily="34" charset="0"/>
                <a:cs typeface="Arial" panose="020B0604020202020204" pitchFamily="34" charset="0"/>
              </a:rPr>
              <a:t>APARTADO</a:t>
            </a:r>
            <a:endParaRPr lang="en-GB" sz="1000" b="1" dirty="0">
              <a:latin typeface="Century Gothic" panose="020B0502020202020204" pitchFamily="34" charset="0"/>
              <a:cs typeface="Arial" panose="020B0604020202020204" pitchFamily="34" charset="0"/>
            </a:endParaRPr>
          </a:p>
        </p:txBody>
      </p:sp>
      <p:grpSp>
        <p:nvGrpSpPr>
          <p:cNvPr id="46" name="Grupo 45">
            <a:extLst>
              <a:ext uri="{FF2B5EF4-FFF2-40B4-BE49-F238E27FC236}">
                <a16:creationId xmlns:a16="http://schemas.microsoft.com/office/drawing/2014/main" id="{4AF5B61E-50D2-4C2D-8499-28EC15D8FE3D}"/>
              </a:ext>
            </a:extLst>
          </p:cNvPr>
          <p:cNvGrpSpPr/>
          <p:nvPr/>
        </p:nvGrpSpPr>
        <p:grpSpPr>
          <a:xfrm>
            <a:off x="9217585" y="2563442"/>
            <a:ext cx="262136" cy="267838"/>
            <a:chOff x="6737824" y="5895368"/>
            <a:chExt cx="278868" cy="284934"/>
          </a:xfrm>
        </p:grpSpPr>
        <p:sp>
          <p:nvSpPr>
            <p:cNvPr id="47" name="Elipse 46">
              <a:extLst>
                <a:ext uri="{FF2B5EF4-FFF2-40B4-BE49-F238E27FC236}">
                  <a16:creationId xmlns:a16="http://schemas.microsoft.com/office/drawing/2014/main" id="{D9A30B1D-F156-4A13-A6C2-21A92DFD82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48" name="CuadroTexto 47">
              <a:extLst>
                <a:ext uri="{FF2B5EF4-FFF2-40B4-BE49-F238E27FC236}">
                  <a16:creationId xmlns:a16="http://schemas.microsoft.com/office/drawing/2014/main" id="{EC62D3F6-A68C-49D3-849D-7F1BDADDEF0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grpSp>
        <p:nvGrpSpPr>
          <p:cNvPr id="49" name="Grupo 48">
            <a:extLst>
              <a:ext uri="{FF2B5EF4-FFF2-40B4-BE49-F238E27FC236}">
                <a16:creationId xmlns:a16="http://schemas.microsoft.com/office/drawing/2014/main" id="{1BE397A5-5BB5-4D48-AEC6-83AF9B42834C}"/>
              </a:ext>
            </a:extLst>
          </p:cNvPr>
          <p:cNvGrpSpPr/>
          <p:nvPr/>
        </p:nvGrpSpPr>
        <p:grpSpPr>
          <a:xfrm>
            <a:off x="5591739" y="56369"/>
            <a:ext cx="262136" cy="267838"/>
            <a:chOff x="6737824" y="5895368"/>
            <a:chExt cx="278868" cy="284934"/>
          </a:xfrm>
        </p:grpSpPr>
        <p:sp>
          <p:nvSpPr>
            <p:cNvPr id="50" name="Elipse 49">
              <a:extLst>
                <a:ext uri="{FF2B5EF4-FFF2-40B4-BE49-F238E27FC236}">
                  <a16:creationId xmlns:a16="http://schemas.microsoft.com/office/drawing/2014/main" id="{2B2DE840-1375-4EED-B525-E5B1DA8FFA81}"/>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1" name="CuadroTexto 50">
              <a:extLst>
                <a:ext uri="{FF2B5EF4-FFF2-40B4-BE49-F238E27FC236}">
                  <a16:creationId xmlns:a16="http://schemas.microsoft.com/office/drawing/2014/main" id="{B387FDEA-D1ED-4B02-8977-283F6DA690C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grpSp>
        <p:nvGrpSpPr>
          <p:cNvPr id="58" name="Grupo 57">
            <a:extLst>
              <a:ext uri="{FF2B5EF4-FFF2-40B4-BE49-F238E27FC236}">
                <a16:creationId xmlns:a16="http://schemas.microsoft.com/office/drawing/2014/main" id="{4ACDFAC8-F8EE-417A-82F9-D9F5B4642139}"/>
              </a:ext>
            </a:extLst>
          </p:cNvPr>
          <p:cNvGrpSpPr/>
          <p:nvPr/>
        </p:nvGrpSpPr>
        <p:grpSpPr>
          <a:xfrm>
            <a:off x="11786212" y="891821"/>
            <a:ext cx="262136" cy="267838"/>
            <a:chOff x="6737824" y="5895368"/>
            <a:chExt cx="278868" cy="284934"/>
          </a:xfrm>
        </p:grpSpPr>
        <p:sp>
          <p:nvSpPr>
            <p:cNvPr id="59" name="Elipse 58">
              <a:extLst>
                <a:ext uri="{FF2B5EF4-FFF2-40B4-BE49-F238E27FC236}">
                  <a16:creationId xmlns:a16="http://schemas.microsoft.com/office/drawing/2014/main" id="{69E6393E-8D48-492A-8353-2FDA689136EF}"/>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0" name="CuadroTexto 59">
              <a:extLst>
                <a:ext uri="{FF2B5EF4-FFF2-40B4-BE49-F238E27FC236}">
                  <a16:creationId xmlns:a16="http://schemas.microsoft.com/office/drawing/2014/main" id="{FB2295E7-1BBA-4D8E-96F6-5FC310DA4533}"/>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34" name="Rectángulo 33">
            <a:extLst>
              <a:ext uri="{FF2B5EF4-FFF2-40B4-BE49-F238E27FC236}">
                <a16:creationId xmlns:a16="http://schemas.microsoft.com/office/drawing/2014/main" id="{43E7D89D-A10B-4554-A3FD-B45DC1984776}"/>
              </a:ext>
            </a:extLst>
          </p:cNvPr>
          <p:cNvSpPr/>
          <p:nvPr/>
        </p:nvSpPr>
        <p:spPr>
          <a:xfrm>
            <a:off x="645603" y="1657352"/>
            <a:ext cx="3457167" cy="40096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36" name="CuadroTexto 35">
            <a:extLst>
              <a:ext uri="{FF2B5EF4-FFF2-40B4-BE49-F238E27FC236}">
                <a16:creationId xmlns:a16="http://schemas.microsoft.com/office/drawing/2014/main" id="{EB390D25-DE19-4E97-951A-80ECD2551D2F}"/>
              </a:ext>
            </a:extLst>
          </p:cNvPr>
          <p:cNvSpPr txBox="1"/>
          <p:nvPr/>
        </p:nvSpPr>
        <p:spPr>
          <a:xfrm>
            <a:off x="838944" y="1707574"/>
            <a:ext cx="4743451" cy="276999"/>
          </a:xfrm>
          <a:prstGeom prst="rect">
            <a:avLst/>
          </a:prstGeom>
          <a:noFill/>
        </p:spPr>
        <p:txBody>
          <a:bodyPr wrap="square" lIns="0" tIns="0" rIns="0" bIns="0" rtlCol="0">
            <a:spAutoFit/>
          </a:bodyPr>
          <a:lstStyle/>
          <a:p>
            <a:r>
              <a:rPr lang="es-ES" sz="1800" b="1" dirty="0">
                <a:latin typeface="Century Gothic" panose="020B0502020202020204" pitchFamily="34" charset="0"/>
              </a:rPr>
              <a:t>Subtítulos y encabezados</a:t>
            </a:r>
            <a:endParaRPr lang="en-GB" sz="1800" b="1" dirty="0">
              <a:latin typeface="Century Gothic" panose="020B0502020202020204" pitchFamily="34" charset="0"/>
            </a:endParaRPr>
          </a:p>
        </p:txBody>
      </p:sp>
      <p:cxnSp>
        <p:nvCxnSpPr>
          <p:cNvPr id="38" name="Conector recto 37">
            <a:extLst>
              <a:ext uri="{FF2B5EF4-FFF2-40B4-BE49-F238E27FC236}">
                <a16:creationId xmlns:a16="http://schemas.microsoft.com/office/drawing/2014/main" id="{B5972FAA-FB67-42BA-8BAE-8013FDAC1F95}"/>
              </a:ext>
            </a:extLst>
          </p:cNvPr>
          <p:cNvCxnSpPr>
            <a:cxnSpLocks/>
          </p:cNvCxnSpPr>
          <p:nvPr/>
        </p:nvCxnSpPr>
        <p:spPr>
          <a:xfrm>
            <a:off x="4102769" y="1869499"/>
            <a:ext cx="1376128" cy="377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2" name="Rectángulo 51">
            <a:extLst>
              <a:ext uri="{FF2B5EF4-FFF2-40B4-BE49-F238E27FC236}">
                <a16:creationId xmlns:a16="http://schemas.microsoft.com/office/drawing/2014/main" id="{4066D12E-0740-458F-9D83-18B33BBC5385}"/>
              </a:ext>
            </a:extLst>
          </p:cNvPr>
          <p:cNvSpPr/>
          <p:nvPr/>
        </p:nvSpPr>
        <p:spPr>
          <a:xfrm>
            <a:off x="5646057" y="3395425"/>
            <a:ext cx="3040745" cy="10772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53" name="Conector recto 52">
            <a:extLst>
              <a:ext uri="{FF2B5EF4-FFF2-40B4-BE49-F238E27FC236}">
                <a16:creationId xmlns:a16="http://schemas.microsoft.com/office/drawing/2014/main" id="{28E97C44-D81C-410A-A757-57D1AF3319DC}"/>
              </a:ext>
            </a:extLst>
          </p:cNvPr>
          <p:cNvCxnSpPr>
            <a:cxnSpLocks/>
          </p:cNvCxnSpPr>
          <p:nvPr/>
        </p:nvCxnSpPr>
        <p:spPr>
          <a:xfrm>
            <a:off x="3052119" y="3811712"/>
            <a:ext cx="2612095"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4" name="Rectángulo 53">
            <a:extLst>
              <a:ext uri="{FF2B5EF4-FFF2-40B4-BE49-F238E27FC236}">
                <a16:creationId xmlns:a16="http://schemas.microsoft.com/office/drawing/2014/main" id="{9AEBC5C5-5D89-4E2E-B472-C563FC9E285C}"/>
              </a:ext>
            </a:extLst>
          </p:cNvPr>
          <p:cNvSpPr/>
          <p:nvPr/>
        </p:nvSpPr>
        <p:spPr>
          <a:xfrm>
            <a:off x="1510083" y="3656212"/>
            <a:ext cx="1542036" cy="284651"/>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highlight>
                <a:srgbClr val="FFFF00"/>
              </a:highlight>
            </a:endParaRPr>
          </a:p>
        </p:txBody>
      </p:sp>
      <p:sp>
        <p:nvSpPr>
          <p:cNvPr id="61" name="CuadroTexto 60">
            <a:extLst>
              <a:ext uri="{FF2B5EF4-FFF2-40B4-BE49-F238E27FC236}">
                <a16:creationId xmlns:a16="http://schemas.microsoft.com/office/drawing/2014/main" id="{54D426AF-6543-4644-BEA3-FD4E85BBC0D4}"/>
              </a:ext>
            </a:extLst>
          </p:cNvPr>
          <p:cNvSpPr txBox="1"/>
          <p:nvPr/>
        </p:nvSpPr>
        <p:spPr>
          <a:xfrm>
            <a:off x="5769384" y="3467162"/>
            <a:ext cx="2709288" cy="1077218"/>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Palabras destacados</a:t>
            </a:r>
            <a:r>
              <a:rPr lang="es-ES" sz="1400" b="1" baseline="0" dirty="0">
                <a:latin typeface="Arial" panose="020B0604020202020204" pitchFamily="34" charset="0"/>
                <a:cs typeface="Arial" panose="020B0604020202020204" pitchFamily="34" charset="0"/>
              </a:rPr>
              <a:t> y links</a:t>
            </a:r>
            <a:r>
              <a:rPr lang="es-ES" sz="1400" b="1" dirty="0">
                <a:latin typeface="Arial" panose="020B0604020202020204" pitchFamily="34" charset="0"/>
                <a:cs typeface="Arial" panose="020B0604020202020204" pitchFamily="34" charset="0"/>
              </a:rPr>
              <a:t>:</a:t>
            </a:r>
            <a:r>
              <a:rPr lang="es-ES" sz="1400" b="1" baseline="0" dirty="0">
                <a:latin typeface="Arial" panose="020B0604020202020204" pitchFamily="34" charset="0"/>
                <a:cs typeface="Arial" panose="020B0604020202020204" pitchFamily="34" charset="0"/>
              </a:rPr>
              <a:t>  </a:t>
            </a:r>
            <a:r>
              <a:rPr lang="es-ES" sz="1400" b="1" dirty="0">
                <a:latin typeface="Arial" panose="020B0604020202020204" pitchFamily="34" charset="0"/>
                <a:cs typeface="Arial" panose="020B0604020202020204" pitchFamily="34" charset="0"/>
              </a:rPr>
              <a:t>Arial Negrita</a:t>
            </a:r>
            <a:r>
              <a:rPr lang="es-ES" sz="1400" b="1" baseline="0"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en el mismo tamaño del cuerpo de texto donde se integren (entre 11pt y 14 pt).</a:t>
            </a:r>
          </a:p>
          <a:p>
            <a:endParaRPr lang="es-ES" sz="1400" b="0" dirty="0">
              <a:latin typeface="+mn-lt"/>
            </a:endParaRPr>
          </a:p>
        </p:txBody>
      </p:sp>
      <p:sp>
        <p:nvSpPr>
          <p:cNvPr id="35" name="Rectángulo 34">
            <a:extLst>
              <a:ext uri="{FF2B5EF4-FFF2-40B4-BE49-F238E27FC236}">
                <a16:creationId xmlns:a16="http://schemas.microsoft.com/office/drawing/2014/main" id="{F53F581A-6991-46DE-8F55-993B29A87957}"/>
              </a:ext>
            </a:extLst>
          </p:cNvPr>
          <p:cNvSpPr/>
          <p:nvPr/>
        </p:nvSpPr>
        <p:spPr>
          <a:xfrm>
            <a:off x="5006293" y="1692226"/>
            <a:ext cx="4147961" cy="3620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37" name="CuadroTexto 36">
            <a:extLst>
              <a:ext uri="{FF2B5EF4-FFF2-40B4-BE49-F238E27FC236}">
                <a16:creationId xmlns:a16="http://schemas.microsoft.com/office/drawing/2014/main" id="{6E676913-C5F3-4567-BA2A-B86660F72444}"/>
              </a:ext>
            </a:extLst>
          </p:cNvPr>
          <p:cNvSpPr txBox="1"/>
          <p:nvPr/>
        </p:nvSpPr>
        <p:spPr>
          <a:xfrm>
            <a:off x="5162382" y="1768427"/>
            <a:ext cx="3820225" cy="215444"/>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Subtítulos</a:t>
            </a:r>
            <a:r>
              <a:rPr lang="es-ES" sz="1400" b="0" dirty="0">
                <a:latin typeface="Arial" panose="020B0604020202020204" pitchFamily="34" charset="0"/>
                <a:cs typeface="Arial" panose="020B0604020202020204" pitchFamily="34" charset="0"/>
              </a:rPr>
              <a:t>: </a:t>
            </a:r>
            <a:r>
              <a:rPr lang="es-ES" sz="1400" b="1" dirty="0">
                <a:latin typeface="Century Gothic" panose="020B0502020202020204" pitchFamily="34" charset="0"/>
              </a:rPr>
              <a:t>Century</a:t>
            </a:r>
            <a:r>
              <a:rPr lang="es-ES" sz="1400" b="1" baseline="0" dirty="0">
                <a:latin typeface="Century Gothic" panose="020B0502020202020204" pitchFamily="34" charset="0"/>
              </a:rPr>
              <a:t> Gothic Negrita</a:t>
            </a:r>
            <a:r>
              <a:rPr lang="es-ES" sz="1400" b="0" baseline="0" dirty="0">
                <a:latin typeface="Arial" panose="020B0604020202020204" pitchFamily="34" charset="0"/>
                <a:cs typeface="Arial" panose="020B0604020202020204" pitchFamily="34" charset="0"/>
              </a:rPr>
              <a:t>, 16 - 20pt</a:t>
            </a:r>
            <a:endParaRPr lang="en-GB" sz="1400" b="0" dirty="0">
              <a:latin typeface="Arial" panose="020B0604020202020204" pitchFamily="34" charset="0"/>
              <a:cs typeface="Arial" panose="020B0604020202020204" pitchFamily="34" charset="0"/>
            </a:endParaRPr>
          </a:p>
        </p:txBody>
      </p:sp>
      <p:grpSp>
        <p:nvGrpSpPr>
          <p:cNvPr id="39" name="Grupo 38">
            <a:extLst>
              <a:ext uri="{FF2B5EF4-FFF2-40B4-BE49-F238E27FC236}">
                <a16:creationId xmlns:a16="http://schemas.microsoft.com/office/drawing/2014/main" id="{22B5AD7C-1D38-4EA8-A235-574CBA684D80}"/>
              </a:ext>
            </a:extLst>
          </p:cNvPr>
          <p:cNvGrpSpPr/>
          <p:nvPr/>
        </p:nvGrpSpPr>
        <p:grpSpPr>
          <a:xfrm>
            <a:off x="8982607" y="1596399"/>
            <a:ext cx="262136" cy="267838"/>
            <a:chOff x="6737824" y="5895368"/>
            <a:chExt cx="278868" cy="284934"/>
          </a:xfrm>
        </p:grpSpPr>
        <p:sp>
          <p:nvSpPr>
            <p:cNvPr id="40" name="Elipse 39">
              <a:extLst>
                <a:ext uri="{FF2B5EF4-FFF2-40B4-BE49-F238E27FC236}">
                  <a16:creationId xmlns:a16="http://schemas.microsoft.com/office/drawing/2014/main" id="{83064989-7D49-4292-B945-7171B4CB0A20}"/>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41" name="CuadroTexto 40">
              <a:extLst>
                <a:ext uri="{FF2B5EF4-FFF2-40B4-BE49-F238E27FC236}">
                  <a16:creationId xmlns:a16="http://schemas.microsoft.com/office/drawing/2014/main" id="{C72EB8BD-744D-491A-845A-9720161464D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8" name="Rectángulo 7">
            <a:extLst>
              <a:ext uri="{FF2B5EF4-FFF2-40B4-BE49-F238E27FC236}">
                <a16:creationId xmlns:a16="http://schemas.microsoft.com/office/drawing/2014/main" id="{027FB43C-B73E-419E-9EF1-914799BA2434}"/>
              </a:ext>
            </a:extLst>
          </p:cNvPr>
          <p:cNvSpPr/>
          <p:nvPr/>
        </p:nvSpPr>
        <p:spPr>
          <a:xfrm>
            <a:off x="5006293" y="967446"/>
            <a:ext cx="3203864" cy="5619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10" name="CuadroTexto 9">
            <a:extLst>
              <a:ext uri="{FF2B5EF4-FFF2-40B4-BE49-F238E27FC236}">
                <a16:creationId xmlns:a16="http://schemas.microsoft.com/office/drawing/2014/main" id="{C28FFFEA-951E-43B3-A7C0-9A465AB7D8B2}"/>
              </a:ext>
            </a:extLst>
          </p:cNvPr>
          <p:cNvSpPr txBox="1"/>
          <p:nvPr/>
        </p:nvSpPr>
        <p:spPr>
          <a:xfrm>
            <a:off x="5161663" y="1033255"/>
            <a:ext cx="2914357" cy="430887"/>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Títulos</a:t>
            </a:r>
            <a:r>
              <a:rPr lang="es-ES" sz="1400" b="1" baseline="0" dirty="0">
                <a:latin typeface="Arial" panose="020B0604020202020204" pitchFamily="34" charset="0"/>
                <a:cs typeface="Arial" panose="020B0604020202020204" pitchFamily="34" charset="0"/>
              </a:rPr>
              <a:t> </a:t>
            </a:r>
            <a:r>
              <a:rPr lang="es-ES" sz="1400" b="1" dirty="0">
                <a:latin typeface="Arial" panose="020B0604020202020204" pitchFamily="34" charset="0"/>
                <a:cs typeface="Arial" panose="020B0604020202020204" pitchFamily="34" charset="0"/>
              </a:rPr>
              <a:t>y encabezados:</a:t>
            </a:r>
            <a:r>
              <a:rPr lang="es-ES" sz="1400" b="1" baseline="0" dirty="0">
                <a:latin typeface="Arial" panose="020B0604020202020204" pitchFamily="34" charset="0"/>
                <a:cs typeface="Arial" panose="020B0604020202020204" pitchFamily="34" charset="0"/>
              </a:rPr>
              <a:t> </a:t>
            </a:r>
            <a:r>
              <a:rPr lang="es-ES" sz="1400" b="0" baseline="0" dirty="0">
                <a:latin typeface="Century Gothic" panose="020B0502020202020204" pitchFamily="34" charset="0"/>
              </a:rPr>
              <a:t>C</a:t>
            </a:r>
            <a:r>
              <a:rPr lang="es-ES" sz="1400" b="0" dirty="0">
                <a:latin typeface="Century Gothic" panose="020B0502020202020204" pitchFamily="34" charset="0"/>
              </a:rPr>
              <a:t>entury Gothic Regular</a:t>
            </a:r>
            <a:r>
              <a:rPr lang="es-ES" sz="1400" b="0" baseline="0" dirty="0">
                <a:latin typeface="Century Gothic" panose="020B0502020202020204" pitchFamily="34" charset="0"/>
              </a:rPr>
              <a:t>, </a:t>
            </a:r>
            <a:r>
              <a:rPr lang="es-ES" sz="1400" b="0" baseline="0" dirty="0">
                <a:latin typeface="Arial" panose="020B0604020202020204" pitchFamily="34" charset="0"/>
                <a:cs typeface="Arial" panose="020B0604020202020204" pitchFamily="34" charset="0"/>
              </a:rPr>
              <a:t>22 - 24 pt</a:t>
            </a:r>
            <a:endParaRPr lang="en-GB" sz="1400" b="0" dirty="0">
              <a:latin typeface="Arial" panose="020B0604020202020204" pitchFamily="34" charset="0"/>
              <a:cs typeface="Arial" panose="020B0604020202020204" pitchFamily="34" charset="0"/>
            </a:endParaRPr>
          </a:p>
        </p:txBody>
      </p:sp>
      <p:grpSp>
        <p:nvGrpSpPr>
          <p:cNvPr id="55" name="Grupo 54">
            <a:extLst>
              <a:ext uri="{FF2B5EF4-FFF2-40B4-BE49-F238E27FC236}">
                <a16:creationId xmlns:a16="http://schemas.microsoft.com/office/drawing/2014/main" id="{31612541-B3AD-4270-B2F4-3F60B7AE5EF2}"/>
              </a:ext>
            </a:extLst>
          </p:cNvPr>
          <p:cNvGrpSpPr/>
          <p:nvPr/>
        </p:nvGrpSpPr>
        <p:grpSpPr>
          <a:xfrm>
            <a:off x="8047595" y="871618"/>
            <a:ext cx="262136" cy="267838"/>
            <a:chOff x="6737824" y="5895368"/>
            <a:chExt cx="278868" cy="284934"/>
          </a:xfrm>
        </p:grpSpPr>
        <p:sp>
          <p:nvSpPr>
            <p:cNvPr id="56" name="Elipse 55">
              <a:extLst>
                <a:ext uri="{FF2B5EF4-FFF2-40B4-BE49-F238E27FC236}">
                  <a16:creationId xmlns:a16="http://schemas.microsoft.com/office/drawing/2014/main" id="{5D7DDEA4-FD7C-48B6-A911-1BC39C8134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7" name="CuadroTexto 56">
              <a:extLst>
                <a:ext uri="{FF2B5EF4-FFF2-40B4-BE49-F238E27FC236}">
                  <a16:creationId xmlns:a16="http://schemas.microsoft.com/office/drawing/2014/main" id="{7DA7032A-889F-4967-B996-C783DF6306BA}"/>
                </a:ext>
              </a:extLst>
            </p:cNvPr>
            <p:cNvSpPr txBox="1"/>
            <p:nvPr/>
          </p:nvSpPr>
          <p:spPr>
            <a:xfrm>
              <a:off x="6838945"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grpSp>
        <p:nvGrpSpPr>
          <p:cNvPr id="62" name="Grupo 61">
            <a:extLst>
              <a:ext uri="{FF2B5EF4-FFF2-40B4-BE49-F238E27FC236}">
                <a16:creationId xmlns:a16="http://schemas.microsoft.com/office/drawing/2014/main" id="{3FEA71F6-9051-40CC-B58C-940A7B003F3C}"/>
              </a:ext>
            </a:extLst>
          </p:cNvPr>
          <p:cNvGrpSpPr/>
          <p:nvPr/>
        </p:nvGrpSpPr>
        <p:grpSpPr>
          <a:xfrm>
            <a:off x="8525239" y="3293178"/>
            <a:ext cx="262136" cy="267838"/>
            <a:chOff x="6737824" y="5895368"/>
            <a:chExt cx="278868" cy="284934"/>
          </a:xfrm>
        </p:grpSpPr>
        <p:sp>
          <p:nvSpPr>
            <p:cNvPr id="63" name="Elipse 62">
              <a:extLst>
                <a:ext uri="{FF2B5EF4-FFF2-40B4-BE49-F238E27FC236}">
                  <a16:creationId xmlns:a16="http://schemas.microsoft.com/office/drawing/2014/main" id="{A0D596A1-5D9A-476C-A7F2-38D43987ED9D}"/>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4" name="CuadroTexto 63">
              <a:extLst>
                <a:ext uri="{FF2B5EF4-FFF2-40B4-BE49-F238E27FC236}">
                  <a16:creationId xmlns:a16="http://schemas.microsoft.com/office/drawing/2014/main" id="{D98D0E84-370B-44B2-9C58-885D555ECBE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65" name="CuadroTexto 64">
            <a:extLst>
              <a:ext uri="{FF2B5EF4-FFF2-40B4-BE49-F238E27FC236}">
                <a16:creationId xmlns:a16="http://schemas.microsoft.com/office/drawing/2014/main" id="{8CFF5067-E38D-4037-A1AE-F7FE3B74AFEC}"/>
              </a:ext>
            </a:extLst>
          </p:cNvPr>
          <p:cNvSpPr txBox="1"/>
          <p:nvPr/>
        </p:nvSpPr>
        <p:spPr>
          <a:xfrm>
            <a:off x="822744" y="5236513"/>
            <a:ext cx="4141641" cy="738664"/>
          </a:xfrm>
          <a:prstGeom prst="rect">
            <a:avLst/>
          </a:prstGeom>
          <a:noFill/>
        </p:spPr>
        <p:txBody>
          <a:bodyPr wrap="square" lIns="0" tIns="0" rIns="0" bIns="0" rtlCol="0">
            <a:spAutoFit/>
          </a:bodyPr>
          <a:lstStyle/>
          <a:p>
            <a:r>
              <a:rPr lang="en-GB" sz="2400" b="0" i="0" kern="1200" dirty="0">
                <a:solidFill>
                  <a:schemeClr val="accent6"/>
                </a:solidFill>
                <a:effectLst/>
                <a:latin typeface="Century Gothic" panose="020B0502020202020204" pitchFamily="34" charset="0"/>
                <a:ea typeface="+mn-ea"/>
                <a:cs typeface="Arial" panose="020B0604020202020204" pitchFamily="34" charset="0"/>
              </a:rPr>
              <a:t>Lorem ipsum dolor sit amet, consectetur adipiscing elit. </a:t>
            </a:r>
            <a:endParaRPr lang="en-GB" sz="2400" b="0" dirty="0">
              <a:solidFill>
                <a:schemeClr val="accent6"/>
              </a:solidFill>
              <a:latin typeface="Century Gothic" panose="020B0502020202020204" pitchFamily="34" charset="0"/>
              <a:cs typeface="Arial" panose="020B0604020202020204" pitchFamily="34" charset="0"/>
            </a:endParaRPr>
          </a:p>
        </p:txBody>
      </p:sp>
      <p:sp>
        <p:nvSpPr>
          <p:cNvPr id="66" name="Rectángulo 65">
            <a:extLst>
              <a:ext uri="{FF2B5EF4-FFF2-40B4-BE49-F238E27FC236}">
                <a16:creationId xmlns:a16="http://schemas.microsoft.com/office/drawing/2014/main" id="{D3E5D0F9-F4D6-4295-9C7C-DC99C52E633B}"/>
              </a:ext>
            </a:extLst>
          </p:cNvPr>
          <p:cNvSpPr/>
          <p:nvPr/>
        </p:nvSpPr>
        <p:spPr>
          <a:xfrm>
            <a:off x="5646055" y="5186878"/>
            <a:ext cx="4360391" cy="8191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67" name="Conector recto 66">
            <a:extLst>
              <a:ext uri="{FF2B5EF4-FFF2-40B4-BE49-F238E27FC236}">
                <a16:creationId xmlns:a16="http://schemas.microsoft.com/office/drawing/2014/main" id="{75B0E6BB-9876-46A1-8C8D-829F06FBF2E3}"/>
              </a:ext>
            </a:extLst>
          </p:cNvPr>
          <p:cNvCxnSpPr>
            <a:cxnSpLocks/>
          </p:cNvCxnSpPr>
          <p:nvPr/>
        </p:nvCxnSpPr>
        <p:spPr>
          <a:xfrm>
            <a:off x="5067325" y="5606260"/>
            <a:ext cx="578732"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8" name="Rectángulo 67">
            <a:extLst>
              <a:ext uri="{FF2B5EF4-FFF2-40B4-BE49-F238E27FC236}">
                <a16:creationId xmlns:a16="http://schemas.microsoft.com/office/drawing/2014/main" id="{1D764998-DEBF-40DA-925B-2026E7CA58FF}"/>
              </a:ext>
            </a:extLst>
          </p:cNvPr>
          <p:cNvSpPr/>
          <p:nvPr/>
        </p:nvSpPr>
        <p:spPr>
          <a:xfrm>
            <a:off x="645604" y="5196613"/>
            <a:ext cx="4421721" cy="91161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highlight>
                <a:srgbClr val="FFFF00"/>
              </a:highlight>
            </a:endParaRPr>
          </a:p>
        </p:txBody>
      </p:sp>
      <p:sp>
        <p:nvSpPr>
          <p:cNvPr id="69" name="CuadroTexto 68">
            <a:extLst>
              <a:ext uri="{FF2B5EF4-FFF2-40B4-BE49-F238E27FC236}">
                <a16:creationId xmlns:a16="http://schemas.microsoft.com/office/drawing/2014/main" id="{F8936575-18F3-4C95-BC4E-059D2FA03A83}"/>
              </a:ext>
            </a:extLst>
          </p:cNvPr>
          <p:cNvSpPr txBox="1"/>
          <p:nvPr/>
        </p:nvSpPr>
        <p:spPr>
          <a:xfrm>
            <a:off x="5769385" y="5258613"/>
            <a:ext cx="4081199" cy="646331"/>
          </a:xfrm>
          <a:prstGeom prst="rect">
            <a:avLst/>
          </a:prstGeom>
          <a:noFill/>
        </p:spPr>
        <p:txBody>
          <a:bodyPr wrap="square" lIns="0" tIns="0" rIns="0" bIns="0" rtlCol="0">
            <a:spAutoFit/>
          </a:bodyPr>
          <a:lstStyle/>
          <a:p>
            <a:r>
              <a:rPr lang="es-ES" sz="1400" b="1" dirty="0">
                <a:latin typeface="Arial" panose="020B0604020202020204" pitchFamily="34" charset="0"/>
                <a:cs typeface="Arial" panose="020B0604020202020204" pitchFamily="34" charset="0"/>
              </a:rPr>
              <a:t>Destacados de texto:</a:t>
            </a:r>
            <a:r>
              <a:rPr lang="es-ES" sz="1400" b="1" baseline="0" dirty="0">
                <a:latin typeface="Arial" panose="020B0604020202020204" pitchFamily="34" charset="0"/>
                <a:cs typeface="Arial" panose="020B0604020202020204" pitchFamily="34" charset="0"/>
              </a:rPr>
              <a:t>  </a:t>
            </a:r>
            <a:r>
              <a:rPr lang="es-ES" sz="1400" b="0" dirty="0">
                <a:latin typeface="Century Gothic" panose="020B0502020202020204" pitchFamily="34" charset="0"/>
                <a:cs typeface="Arial" panose="020B0604020202020204" pitchFamily="34" charset="0"/>
              </a:rPr>
              <a:t>Century Gothic Regular</a:t>
            </a:r>
            <a:r>
              <a:rPr lang="es-ES" sz="1400" b="1" dirty="0">
                <a:latin typeface="Arial" panose="020B0604020202020204" pitchFamily="34" charset="0"/>
                <a:cs typeface="Arial" panose="020B0604020202020204" pitchFamily="34" charset="0"/>
              </a:rPr>
              <a:t> </a:t>
            </a:r>
            <a:r>
              <a:rPr lang="es-ES" sz="1400" b="0" dirty="0">
                <a:latin typeface="Arial" panose="020B0604020202020204" pitchFamily="34" charset="0"/>
                <a:cs typeface="Arial" panose="020B0604020202020204" pitchFamily="34" charset="0"/>
              </a:rPr>
              <a:t>para tipos de 22 – 24 pt y </a:t>
            </a:r>
            <a:r>
              <a:rPr lang="es-ES" sz="1400" b="1" dirty="0">
                <a:latin typeface="Century Gothic" panose="020B0502020202020204" pitchFamily="34" charset="0"/>
                <a:cs typeface="Arial" panose="020B0604020202020204" pitchFamily="34" charset="0"/>
              </a:rPr>
              <a:t>Century Gothic Negrita </a:t>
            </a:r>
            <a:r>
              <a:rPr lang="es-ES" sz="1400" b="0" dirty="0">
                <a:latin typeface="Arial" panose="020B0604020202020204" pitchFamily="34" charset="0"/>
                <a:cs typeface="Arial" panose="020B0604020202020204" pitchFamily="34" charset="0"/>
              </a:rPr>
              <a:t>para tipos de16 – 20pt</a:t>
            </a:r>
            <a:endParaRPr lang="es-ES" sz="1400" b="0" dirty="0">
              <a:latin typeface="+mn-lt"/>
            </a:endParaRPr>
          </a:p>
        </p:txBody>
      </p:sp>
      <p:grpSp>
        <p:nvGrpSpPr>
          <p:cNvPr id="70" name="Grupo 69">
            <a:extLst>
              <a:ext uri="{FF2B5EF4-FFF2-40B4-BE49-F238E27FC236}">
                <a16:creationId xmlns:a16="http://schemas.microsoft.com/office/drawing/2014/main" id="{916D1877-C33D-43E6-B2E8-4EA840192FE5}"/>
              </a:ext>
            </a:extLst>
          </p:cNvPr>
          <p:cNvGrpSpPr/>
          <p:nvPr/>
        </p:nvGrpSpPr>
        <p:grpSpPr>
          <a:xfrm>
            <a:off x="9867637" y="5084631"/>
            <a:ext cx="262136" cy="267838"/>
            <a:chOff x="6737824" y="5895368"/>
            <a:chExt cx="278868" cy="284934"/>
          </a:xfrm>
        </p:grpSpPr>
        <p:sp>
          <p:nvSpPr>
            <p:cNvPr id="71" name="Elipse 70">
              <a:extLst>
                <a:ext uri="{FF2B5EF4-FFF2-40B4-BE49-F238E27FC236}">
                  <a16:creationId xmlns:a16="http://schemas.microsoft.com/office/drawing/2014/main" id="{8EA043DF-C587-4CBF-B1DC-831E1B41CD2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72" name="CuadroTexto 71">
              <a:extLst>
                <a:ext uri="{FF2B5EF4-FFF2-40B4-BE49-F238E27FC236}">
                  <a16:creationId xmlns:a16="http://schemas.microsoft.com/office/drawing/2014/main" id="{F1C1DB7B-B82C-459B-80E2-FAAD5BAFFEC7}"/>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pic>
        <p:nvPicPr>
          <p:cNvPr id="7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1081918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SPECIFICACIONES ICONOS Y COLOR">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BB58DC6-E14B-436C-8F10-C16F29066EA2}"/>
              </a:ext>
            </a:extLst>
          </p:cNvPr>
          <p:cNvSpPr txBox="1"/>
          <p:nvPr/>
        </p:nvSpPr>
        <p:spPr>
          <a:xfrm>
            <a:off x="2758505" y="466403"/>
            <a:ext cx="9067800" cy="153888"/>
          </a:xfrm>
          <a:prstGeom prst="rect">
            <a:avLst/>
          </a:prstGeom>
          <a:noFill/>
        </p:spPr>
        <p:txBody>
          <a:bodyPr wrap="square" lIns="0" tIns="0" rIns="0" bIns="0"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lang="es-ES" sz="1000" b="1" dirty="0">
                <a:latin typeface="Century Gothic" panose="020B0502020202020204" pitchFamily="34" charset="0"/>
                <a:cs typeface="Arial" panose="020B0604020202020204" pitchFamily="34" charset="0"/>
              </a:rPr>
              <a:t>ICONOS Y COLOR</a:t>
            </a:r>
            <a:endParaRPr lang="en-GB" sz="1000" b="1" dirty="0">
              <a:latin typeface="Century Gothic" panose="020B0502020202020204" pitchFamily="34" charset="0"/>
              <a:cs typeface="Arial" panose="020B0604020202020204" pitchFamily="34" charset="0"/>
            </a:endParaRPr>
          </a:p>
        </p:txBody>
      </p:sp>
      <p:sp>
        <p:nvSpPr>
          <p:cNvPr id="46" name="Rectángulo 45">
            <a:extLst>
              <a:ext uri="{FF2B5EF4-FFF2-40B4-BE49-F238E27FC236}">
                <a16:creationId xmlns:a16="http://schemas.microsoft.com/office/drawing/2014/main" id="{398367C1-B3F3-4BD9-8D23-A36A8D32019C}"/>
              </a:ext>
            </a:extLst>
          </p:cNvPr>
          <p:cNvSpPr/>
          <p:nvPr/>
        </p:nvSpPr>
        <p:spPr>
          <a:xfrm>
            <a:off x="911424" y="905318"/>
            <a:ext cx="6422827" cy="122872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49" name="Conector recto 48">
            <a:extLst>
              <a:ext uri="{FF2B5EF4-FFF2-40B4-BE49-F238E27FC236}">
                <a16:creationId xmlns:a16="http://schemas.microsoft.com/office/drawing/2014/main" id="{8E2256CF-B990-49E3-894D-3F727496A929}"/>
              </a:ext>
            </a:extLst>
          </p:cNvPr>
          <p:cNvCxnSpPr>
            <a:cxnSpLocks/>
          </p:cNvCxnSpPr>
          <p:nvPr/>
        </p:nvCxnSpPr>
        <p:spPr>
          <a:xfrm>
            <a:off x="7372351" y="1476817"/>
            <a:ext cx="763732"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1" name="Rectángulo 50">
            <a:extLst>
              <a:ext uri="{FF2B5EF4-FFF2-40B4-BE49-F238E27FC236}">
                <a16:creationId xmlns:a16="http://schemas.microsoft.com/office/drawing/2014/main" id="{72D8ECE9-0C05-4706-B53C-F2DA4A2091B5}"/>
              </a:ext>
            </a:extLst>
          </p:cNvPr>
          <p:cNvSpPr/>
          <p:nvPr/>
        </p:nvSpPr>
        <p:spPr>
          <a:xfrm>
            <a:off x="1076325" y="2780207"/>
            <a:ext cx="752475" cy="7048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2" name="Rectángulo 51">
            <a:extLst>
              <a:ext uri="{FF2B5EF4-FFF2-40B4-BE49-F238E27FC236}">
                <a16:creationId xmlns:a16="http://schemas.microsoft.com/office/drawing/2014/main" id="{0588707F-9E54-4146-A56D-6C632C1C71DC}"/>
              </a:ext>
            </a:extLst>
          </p:cNvPr>
          <p:cNvSpPr/>
          <p:nvPr/>
        </p:nvSpPr>
        <p:spPr>
          <a:xfrm>
            <a:off x="2114229" y="2780207"/>
            <a:ext cx="752475" cy="704851"/>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4" name="Rectángulo 53">
            <a:extLst>
              <a:ext uri="{FF2B5EF4-FFF2-40B4-BE49-F238E27FC236}">
                <a16:creationId xmlns:a16="http://schemas.microsoft.com/office/drawing/2014/main" id="{0712CEB9-01EA-4654-BD39-B86552E2AFC0}"/>
              </a:ext>
            </a:extLst>
          </p:cNvPr>
          <p:cNvSpPr/>
          <p:nvPr/>
        </p:nvSpPr>
        <p:spPr>
          <a:xfrm>
            <a:off x="3495032" y="2780207"/>
            <a:ext cx="752475" cy="7048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6" name="Rectángulo 55">
            <a:extLst>
              <a:ext uri="{FF2B5EF4-FFF2-40B4-BE49-F238E27FC236}">
                <a16:creationId xmlns:a16="http://schemas.microsoft.com/office/drawing/2014/main" id="{5435A614-E700-4380-A8E2-FF77DD2727E5}"/>
              </a:ext>
            </a:extLst>
          </p:cNvPr>
          <p:cNvSpPr/>
          <p:nvPr/>
        </p:nvSpPr>
        <p:spPr>
          <a:xfrm>
            <a:off x="4518001" y="2780207"/>
            <a:ext cx="752475" cy="7048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7" name="Rectángulo 56">
            <a:extLst>
              <a:ext uri="{FF2B5EF4-FFF2-40B4-BE49-F238E27FC236}">
                <a16:creationId xmlns:a16="http://schemas.microsoft.com/office/drawing/2014/main" id="{091CCA4F-C9E3-48AD-A7E5-1EE451B908BB}"/>
              </a:ext>
            </a:extLst>
          </p:cNvPr>
          <p:cNvSpPr/>
          <p:nvPr/>
        </p:nvSpPr>
        <p:spPr>
          <a:xfrm>
            <a:off x="5555905" y="2780207"/>
            <a:ext cx="752475" cy="7048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59" name="Rectángulo 58">
            <a:extLst>
              <a:ext uri="{FF2B5EF4-FFF2-40B4-BE49-F238E27FC236}">
                <a16:creationId xmlns:a16="http://schemas.microsoft.com/office/drawing/2014/main" id="{200325CF-86A0-46F4-AAF4-70A0CF210B7B}"/>
              </a:ext>
            </a:extLst>
          </p:cNvPr>
          <p:cNvSpPr/>
          <p:nvPr/>
        </p:nvSpPr>
        <p:spPr>
          <a:xfrm>
            <a:off x="6582992" y="2780207"/>
            <a:ext cx="752475" cy="70485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0" name="Rectángulo 59">
            <a:extLst>
              <a:ext uri="{FF2B5EF4-FFF2-40B4-BE49-F238E27FC236}">
                <a16:creationId xmlns:a16="http://schemas.microsoft.com/office/drawing/2014/main" id="{D9DC91ED-E3B1-4A2E-8774-17FFB480E98B}"/>
              </a:ext>
            </a:extLst>
          </p:cNvPr>
          <p:cNvSpPr/>
          <p:nvPr/>
        </p:nvSpPr>
        <p:spPr>
          <a:xfrm>
            <a:off x="1076325" y="5036819"/>
            <a:ext cx="752475" cy="704851"/>
          </a:xfrm>
          <a:prstGeom prst="rect">
            <a:avLst/>
          </a:prstGeom>
          <a:solidFill>
            <a:srgbClr val="F0A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64" name="Conector recto 63">
            <a:extLst>
              <a:ext uri="{FF2B5EF4-FFF2-40B4-BE49-F238E27FC236}">
                <a16:creationId xmlns:a16="http://schemas.microsoft.com/office/drawing/2014/main" id="{BF93BC05-4BDF-42EA-8092-09E9AEC42040}"/>
              </a:ext>
            </a:extLst>
          </p:cNvPr>
          <p:cNvCxnSpPr>
            <a:cxnSpLocks/>
          </p:cNvCxnSpPr>
          <p:nvPr/>
        </p:nvCxnSpPr>
        <p:spPr>
          <a:xfrm>
            <a:off x="7485782" y="3041880"/>
            <a:ext cx="81915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5" name="Rectángulo 64">
            <a:extLst>
              <a:ext uri="{FF2B5EF4-FFF2-40B4-BE49-F238E27FC236}">
                <a16:creationId xmlns:a16="http://schemas.microsoft.com/office/drawing/2014/main" id="{78D5D3C3-D56D-46D4-8306-25F52D35FAEC}"/>
              </a:ext>
            </a:extLst>
          </p:cNvPr>
          <p:cNvSpPr/>
          <p:nvPr/>
        </p:nvSpPr>
        <p:spPr>
          <a:xfrm>
            <a:off x="3305175" y="2641561"/>
            <a:ext cx="4176280" cy="15670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6" name="Rectángulo 65">
            <a:extLst>
              <a:ext uri="{FF2B5EF4-FFF2-40B4-BE49-F238E27FC236}">
                <a16:creationId xmlns:a16="http://schemas.microsoft.com/office/drawing/2014/main" id="{5C5F3AAD-3A14-4608-AE36-4653DE696865}"/>
              </a:ext>
            </a:extLst>
          </p:cNvPr>
          <p:cNvSpPr/>
          <p:nvPr/>
        </p:nvSpPr>
        <p:spPr>
          <a:xfrm>
            <a:off x="911424" y="2641561"/>
            <a:ext cx="2155627" cy="15670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8" name="CuadroTexto 67">
            <a:extLst>
              <a:ext uri="{FF2B5EF4-FFF2-40B4-BE49-F238E27FC236}">
                <a16:creationId xmlns:a16="http://schemas.microsoft.com/office/drawing/2014/main" id="{80EDBE7E-BBF8-428D-9DDE-D1F823FE72EF}"/>
              </a:ext>
            </a:extLst>
          </p:cNvPr>
          <p:cNvSpPr txBox="1"/>
          <p:nvPr/>
        </p:nvSpPr>
        <p:spPr>
          <a:xfrm>
            <a:off x="1076326" y="3564308"/>
            <a:ext cx="752476" cy="553998"/>
          </a:xfrm>
          <a:prstGeom prst="rect">
            <a:avLst/>
          </a:prstGeom>
          <a:noFill/>
        </p:spPr>
        <p:txBody>
          <a:bodyPr wrap="square" lIns="0" tIns="0" rIns="0" bIns="0" rtlCol="0">
            <a:spAutoFit/>
          </a:bodyPr>
          <a:lstStyle/>
          <a:p>
            <a:r>
              <a:rPr lang="es-ES" sz="1200" b="0" dirty="0">
                <a:latin typeface="+mn-lt"/>
              </a:rPr>
              <a:t>R: 0</a:t>
            </a:r>
          </a:p>
          <a:p>
            <a:r>
              <a:rPr lang="es-ES" sz="1200" b="0" dirty="0">
                <a:latin typeface="+mn-lt"/>
              </a:rPr>
              <a:t>G: 0</a:t>
            </a:r>
          </a:p>
          <a:p>
            <a:r>
              <a:rPr lang="es-ES" sz="1200" b="0" dirty="0">
                <a:latin typeface="+mn-lt"/>
              </a:rPr>
              <a:t>B: 0</a:t>
            </a:r>
            <a:endParaRPr lang="en-GB" sz="1200" b="0" dirty="0">
              <a:latin typeface="+mn-lt"/>
            </a:endParaRPr>
          </a:p>
        </p:txBody>
      </p:sp>
      <p:sp>
        <p:nvSpPr>
          <p:cNvPr id="69" name="CuadroTexto 68">
            <a:extLst>
              <a:ext uri="{FF2B5EF4-FFF2-40B4-BE49-F238E27FC236}">
                <a16:creationId xmlns:a16="http://schemas.microsoft.com/office/drawing/2014/main" id="{D044E84C-20BC-414B-BD35-966BBEBDA839}"/>
              </a:ext>
            </a:extLst>
          </p:cNvPr>
          <p:cNvSpPr txBox="1"/>
          <p:nvPr/>
        </p:nvSpPr>
        <p:spPr>
          <a:xfrm>
            <a:off x="2126035" y="3564308"/>
            <a:ext cx="752476" cy="553998"/>
          </a:xfrm>
          <a:prstGeom prst="rect">
            <a:avLst/>
          </a:prstGeom>
          <a:noFill/>
        </p:spPr>
        <p:txBody>
          <a:bodyPr wrap="square" lIns="0" tIns="0" rIns="0" bIns="0" rtlCol="0">
            <a:spAutoFit/>
          </a:bodyPr>
          <a:lstStyle/>
          <a:p>
            <a:r>
              <a:rPr lang="es-ES" sz="1200" b="0" dirty="0">
                <a:latin typeface="+mn-lt"/>
              </a:rPr>
              <a:t>R: 255</a:t>
            </a:r>
          </a:p>
          <a:p>
            <a:r>
              <a:rPr lang="es-ES" sz="1200" b="0" dirty="0">
                <a:latin typeface="+mn-lt"/>
              </a:rPr>
              <a:t>G: 211</a:t>
            </a:r>
          </a:p>
          <a:p>
            <a:r>
              <a:rPr lang="es-ES" sz="1200" b="0" dirty="0">
                <a:latin typeface="+mn-lt"/>
              </a:rPr>
              <a:t>B: 0</a:t>
            </a:r>
            <a:endParaRPr lang="en-GB" sz="1200" b="0" dirty="0">
              <a:latin typeface="+mn-lt"/>
            </a:endParaRPr>
          </a:p>
        </p:txBody>
      </p:sp>
      <p:sp>
        <p:nvSpPr>
          <p:cNvPr id="70" name="CuadroTexto 69">
            <a:extLst>
              <a:ext uri="{FF2B5EF4-FFF2-40B4-BE49-F238E27FC236}">
                <a16:creationId xmlns:a16="http://schemas.microsoft.com/office/drawing/2014/main" id="{67551955-5BEE-4BE1-A500-9184EB005FE8}"/>
              </a:ext>
            </a:extLst>
          </p:cNvPr>
          <p:cNvSpPr txBox="1"/>
          <p:nvPr/>
        </p:nvSpPr>
        <p:spPr>
          <a:xfrm>
            <a:off x="3509046" y="3564308"/>
            <a:ext cx="752476" cy="553998"/>
          </a:xfrm>
          <a:prstGeom prst="rect">
            <a:avLst/>
          </a:prstGeom>
          <a:noFill/>
        </p:spPr>
        <p:txBody>
          <a:bodyPr wrap="square" lIns="0" tIns="0" rIns="0" bIns="0" rtlCol="0">
            <a:spAutoFit/>
          </a:bodyPr>
          <a:lstStyle/>
          <a:p>
            <a:r>
              <a:rPr lang="es-ES" sz="1200" b="0" dirty="0">
                <a:latin typeface="+mn-lt"/>
              </a:rPr>
              <a:t>R: 120</a:t>
            </a:r>
          </a:p>
          <a:p>
            <a:r>
              <a:rPr lang="es-ES" sz="1200" b="0" dirty="0">
                <a:latin typeface="+mn-lt"/>
              </a:rPr>
              <a:t>G: 203</a:t>
            </a:r>
          </a:p>
          <a:p>
            <a:r>
              <a:rPr lang="es-ES" sz="1200" b="0" dirty="0">
                <a:latin typeface="+mn-lt"/>
              </a:rPr>
              <a:t>B: 207</a:t>
            </a:r>
            <a:endParaRPr lang="en-GB" sz="1200" b="0" dirty="0">
              <a:latin typeface="+mn-lt"/>
            </a:endParaRPr>
          </a:p>
        </p:txBody>
      </p:sp>
      <p:sp>
        <p:nvSpPr>
          <p:cNvPr id="71" name="CuadroTexto 70">
            <a:extLst>
              <a:ext uri="{FF2B5EF4-FFF2-40B4-BE49-F238E27FC236}">
                <a16:creationId xmlns:a16="http://schemas.microsoft.com/office/drawing/2014/main" id="{F0C90E39-692A-43D4-934C-9957C5DCF4BF}"/>
              </a:ext>
            </a:extLst>
          </p:cNvPr>
          <p:cNvSpPr txBox="1"/>
          <p:nvPr/>
        </p:nvSpPr>
        <p:spPr>
          <a:xfrm>
            <a:off x="4511825" y="3564308"/>
            <a:ext cx="752476" cy="553998"/>
          </a:xfrm>
          <a:prstGeom prst="rect">
            <a:avLst/>
          </a:prstGeom>
          <a:noFill/>
        </p:spPr>
        <p:txBody>
          <a:bodyPr wrap="square" lIns="0" tIns="0" rIns="0" bIns="0" rtlCol="0">
            <a:spAutoFit/>
          </a:bodyPr>
          <a:lstStyle/>
          <a:p>
            <a:r>
              <a:rPr lang="es-ES" sz="1200" b="0" dirty="0">
                <a:latin typeface="+mn-lt"/>
              </a:rPr>
              <a:t>R: 99</a:t>
            </a:r>
          </a:p>
          <a:p>
            <a:r>
              <a:rPr lang="es-ES" sz="1200" b="0" dirty="0">
                <a:latin typeface="+mn-lt"/>
              </a:rPr>
              <a:t>G: 122</a:t>
            </a:r>
          </a:p>
          <a:p>
            <a:r>
              <a:rPr lang="es-ES" sz="1200" b="0" dirty="0">
                <a:latin typeface="+mn-lt"/>
              </a:rPr>
              <a:t>B: 124</a:t>
            </a:r>
            <a:endParaRPr lang="en-GB" sz="1200" b="0" dirty="0">
              <a:latin typeface="+mn-lt"/>
            </a:endParaRPr>
          </a:p>
        </p:txBody>
      </p:sp>
      <p:sp>
        <p:nvSpPr>
          <p:cNvPr id="72" name="CuadroTexto 71">
            <a:extLst>
              <a:ext uri="{FF2B5EF4-FFF2-40B4-BE49-F238E27FC236}">
                <a16:creationId xmlns:a16="http://schemas.microsoft.com/office/drawing/2014/main" id="{FCD0CFE3-13EB-4E50-8FA0-362BBA73037A}"/>
              </a:ext>
            </a:extLst>
          </p:cNvPr>
          <p:cNvSpPr txBox="1"/>
          <p:nvPr/>
        </p:nvSpPr>
        <p:spPr>
          <a:xfrm>
            <a:off x="5572895" y="3564308"/>
            <a:ext cx="752476" cy="553998"/>
          </a:xfrm>
          <a:prstGeom prst="rect">
            <a:avLst/>
          </a:prstGeom>
          <a:noFill/>
        </p:spPr>
        <p:txBody>
          <a:bodyPr wrap="square" lIns="0" tIns="0" rIns="0" bIns="0" rtlCol="0">
            <a:spAutoFit/>
          </a:bodyPr>
          <a:lstStyle/>
          <a:p>
            <a:r>
              <a:rPr lang="es-ES" sz="1200" b="0" dirty="0">
                <a:latin typeface="+mn-lt"/>
              </a:rPr>
              <a:t>R: 243</a:t>
            </a:r>
          </a:p>
          <a:p>
            <a:r>
              <a:rPr lang="es-ES" sz="1200" b="0" dirty="0">
                <a:latin typeface="+mn-lt"/>
              </a:rPr>
              <a:t>G: 129</a:t>
            </a:r>
          </a:p>
          <a:p>
            <a:r>
              <a:rPr lang="es-ES" sz="1200" b="0" dirty="0">
                <a:latin typeface="+mn-lt"/>
              </a:rPr>
              <a:t>B: 60</a:t>
            </a:r>
            <a:endParaRPr lang="en-GB" sz="1200" b="0" dirty="0">
              <a:latin typeface="+mn-lt"/>
            </a:endParaRPr>
          </a:p>
        </p:txBody>
      </p:sp>
      <p:sp>
        <p:nvSpPr>
          <p:cNvPr id="73" name="CuadroTexto 72">
            <a:extLst>
              <a:ext uri="{FF2B5EF4-FFF2-40B4-BE49-F238E27FC236}">
                <a16:creationId xmlns:a16="http://schemas.microsoft.com/office/drawing/2014/main" id="{DD5E5A19-A812-46E3-AA2E-D659F10BB88F}"/>
              </a:ext>
            </a:extLst>
          </p:cNvPr>
          <p:cNvSpPr txBox="1"/>
          <p:nvPr/>
        </p:nvSpPr>
        <p:spPr>
          <a:xfrm>
            <a:off x="6581007" y="3564308"/>
            <a:ext cx="752476" cy="553998"/>
          </a:xfrm>
          <a:prstGeom prst="rect">
            <a:avLst/>
          </a:prstGeom>
          <a:noFill/>
        </p:spPr>
        <p:txBody>
          <a:bodyPr wrap="square" lIns="0" tIns="0" rIns="0" bIns="0" rtlCol="0">
            <a:spAutoFit/>
          </a:bodyPr>
          <a:lstStyle/>
          <a:p>
            <a:r>
              <a:rPr lang="es-ES" sz="1200" b="0" dirty="0">
                <a:latin typeface="+mn-lt"/>
              </a:rPr>
              <a:t>R: 157</a:t>
            </a:r>
          </a:p>
          <a:p>
            <a:r>
              <a:rPr lang="es-ES" sz="1200" b="0" dirty="0">
                <a:latin typeface="+mn-lt"/>
              </a:rPr>
              <a:t>G: 159</a:t>
            </a:r>
          </a:p>
          <a:p>
            <a:r>
              <a:rPr lang="es-ES" sz="1200" b="0" dirty="0">
                <a:latin typeface="+mn-lt"/>
              </a:rPr>
              <a:t>B: 162</a:t>
            </a:r>
            <a:endParaRPr lang="en-GB" sz="1200" b="0" dirty="0">
              <a:latin typeface="+mn-lt"/>
            </a:endParaRPr>
          </a:p>
        </p:txBody>
      </p:sp>
      <p:sp>
        <p:nvSpPr>
          <p:cNvPr id="74" name="CuadroTexto 73">
            <a:extLst>
              <a:ext uri="{FF2B5EF4-FFF2-40B4-BE49-F238E27FC236}">
                <a16:creationId xmlns:a16="http://schemas.microsoft.com/office/drawing/2014/main" id="{212DB250-2738-483F-8ADE-9A4E5C653582}"/>
              </a:ext>
            </a:extLst>
          </p:cNvPr>
          <p:cNvSpPr txBox="1"/>
          <p:nvPr/>
        </p:nvSpPr>
        <p:spPr>
          <a:xfrm>
            <a:off x="1063599" y="5820920"/>
            <a:ext cx="752476" cy="553998"/>
          </a:xfrm>
          <a:prstGeom prst="rect">
            <a:avLst/>
          </a:prstGeom>
          <a:noFill/>
        </p:spPr>
        <p:txBody>
          <a:bodyPr wrap="square" lIns="0" tIns="0" rIns="0" bIns="0" rtlCol="0">
            <a:spAutoFit/>
          </a:bodyPr>
          <a:lstStyle/>
          <a:p>
            <a:r>
              <a:rPr lang="es-ES" sz="1200" b="0" dirty="0">
                <a:latin typeface="+mn-lt"/>
              </a:rPr>
              <a:t>R: 240</a:t>
            </a:r>
          </a:p>
          <a:p>
            <a:r>
              <a:rPr lang="es-ES" sz="1200" b="0" dirty="0">
                <a:latin typeface="+mn-lt"/>
              </a:rPr>
              <a:t>G: 170</a:t>
            </a:r>
          </a:p>
          <a:p>
            <a:r>
              <a:rPr lang="es-ES" sz="1200" b="0" dirty="0">
                <a:latin typeface="+mn-lt"/>
              </a:rPr>
              <a:t>B: 0</a:t>
            </a:r>
            <a:endParaRPr lang="en-GB" sz="1200" b="0" dirty="0">
              <a:latin typeface="+mn-lt"/>
            </a:endParaRPr>
          </a:p>
        </p:txBody>
      </p:sp>
      <p:sp>
        <p:nvSpPr>
          <p:cNvPr id="76" name="CuadroTexto 75">
            <a:extLst>
              <a:ext uri="{FF2B5EF4-FFF2-40B4-BE49-F238E27FC236}">
                <a16:creationId xmlns:a16="http://schemas.microsoft.com/office/drawing/2014/main" id="{C2348BDF-A1DF-4D0A-AD3F-DE2EA9DC3B11}"/>
              </a:ext>
            </a:extLst>
          </p:cNvPr>
          <p:cNvSpPr txBox="1"/>
          <p:nvPr/>
        </p:nvSpPr>
        <p:spPr>
          <a:xfrm>
            <a:off x="911424" y="2352388"/>
            <a:ext cx="1762125" cy="184666"/>
          </a:xfrm>
          <a:prstGeom prst="rect">
            <a:avLst/>
          </a:prstGeom>
          <a:noFill/>
        </p:spPr>
        <p:txBody>
          <a:bodyPr wrap="square" lIns="0" tIns="0" rIns="0" bIns="0" rtlCol="0">
            <a:spAutoFit/>
          </a:bodyPr>
          <a:lstStyle/>
          <a:p>
            <a:r>
              <a:rPr lang="es-ES" sz="1200" b="1" dirty="0">
                <a:latin typeface="+mn-lt"/>
              </a:rPr>
              <a:t>COLORES PRINCIPALES</a:t>
            </a:r>
            <a:endParaRPr lang="en-GB" sz="1200" b="1" dirty="0">
              <a:latin typeface="+mn-lt"/>
            </a:endParaRPr>
          </a:p>
        </p:txBody>
      </p:sp>
      <p:sp>
        <p:nvSpPr>
          <p:cNvPr id="77" name="CuadroTexto 76">
            <a:extLst>
              <a:ext uri="{FF2B5EF4-FFF2-40B4-BE49-F238E27FC236}">
                <a16:creationId xmlns:a16="http://schemas.microsoft.com/office/drawing/2014/main" id="{59CD1385-41CB-410B-A5F3-E30606E3C429}"/>
              </a:ext>
            </a:extLst>
          </p:cNvPr>
          <p:cNvSpPr txBox="1"/>
          <p:nvPr/>
        </p:nvSpPr>
        <p:spPr>
          <a:xfrm>
            <a:off x="3287688" y="2352388"/>
            <a:ext cx="1762125" cy="184666"/>
          </a:xfrm>
          <a:prstGeom prst="rect">
            <a:avLst/>
          </a:prstGeom>
          <a:noFill/>
        </p:spPr>
        <p:txBody>
          <a:bodyPr wrap="square" lIns="0" tIns="0" rIns="0" bIns="0" rtlCol="0">
            <a:spAutoFit/>
          </a:bodyPr>
          <a:lstStyle/>
          <a:p>
            <a:r>
              <a:rPr lang="es-ES" sz="1200" b="0" dirty="0">
                <a:latin typeface="+mn-lt"/>
              </a:rPr>
              <a:t>COLORES SECUNDARIOS</a:t>
            </a:r>
            <a:endParaRPr lang="en-GB" sz="1200" b="0" dirty="0">
              <a:latin typeface="+mn-lt"/>
            </a:endParaRPr>
          </a:p>
        </p:txBody>
      </p:sp>
      <p:sp>
        <p:nvSpPr>
          <p:cNvPr id="75" name="Rectángulo 74">
            <a:extLst>
              <a:ext uri="{FF2B5EF4-FFF2-40B4-BE49-F238E27FC236}">
                <a16:creationId xmlns:a16="http://schemas.microsoft.com/office/drawing/2014/main" id="{49107B30-20DE-4CD9-9082-1AC11FFBAFBF}"/>
              </a:ext>
            </a:extLst>
          </p:cNvPr>
          <p:cNvSpPr/>
          <p:nvPr/>
        </p:nvSpPr>
        <p:spPr>
          <a:xfrm>
            <a:off x="911425" y="4892389"/>
            <a:ext cx="1107505" cy="15670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85" name="CuadroTexto 84">
            <a:extLst>
              <a:ext uri="{FF2B5EF4-FFF2-40B4-BE49-F238E27FC236}">
                <a16:creationId xmlns:a16="http://schemas.microsoft.com/office/drawing/2014/main" id="{D0E5904D-79E4-4000-B611-5965A8D7DD2B}"/>
              </a:ext>
            </a:extLst>
          </p:cNvPr>
          <p:cNvSpPr txBox="1"/>
          <p:nvPr/>
        </p:nvSpPr>
        <p:spPr>
          <a:xfrm>
            <a:off x="911426" y="4415649"/>
            <a:ext cx="1473836" cy="369332"/>
          </a:xfrm>
          <a:prstGeom prst="rect">
            <a:avLst/>
          </a:prstGeom>
          <a:noFill/>
        </p:spPr>
        <p:txBody>
          <a:bodyPr wrap="square" lIns="0" tIns="0" rIns="0" bIns="0" rtlCol="0">
            <a:spAutoFit/>
          </a:bodyPr>
          <a:lstStyle/>
          <a:p>
            <a:r>
              <a:rPr lang="es-ES" sz="1200" b="0" dirty="0">
                <a:latin typeface="+mn-lt"/>
              </a:rPr>
              <a:t>AMARILLO PARA TEXTOS DESTACADOS</a:t>
            </a:r>
            <a:endParaRPr lang="en-GB" sz="1200" b="0" dirty="0">
              <a:latin typeface="+mn-lt"/>
            </a:endParaRPr>
          </a:p>
        </p:txBody>
      </p:sp>
      <p:sp>
        <p:nvSpPr>
          <p:cNvPr id="86" name="Rectángulo 85">
            <a:extLst>
              <a:ext uri="{FF2B5EF4-FFF2-40B4-BE49-F238E27FC236}">
                <a16:creationId xmlns:a16="http://schemas.microsoft.com/office/drawing/2014/main" id="{21F4BF03-2053-4010-96EE-8F8B5CC8CCC4}"/>
              </a:ext>
            </a:extLst>
          </p:cNvPr>
          <p:cNvSpPr/>
          <p:nvPr/>
        </p:nvSpPr>
        <p:spPr>
          <a:xfrm>
            <a:off x="2825725" y="4814900"/>
            <a:ext cx="2837321" cy="14686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cxnSp>
        <p:nvCxnSpPr>
          <p:cNvPr id="87" name="Conector recto 86">
            <a:extLst>
              <a:ext uri="{FF2B5EF4-FFF2-40B4-BE49-F238E27FC236}">
                <a16:creationId xmlns:a16="http://schemas.microsoft.com/office/drawing/2014/main" id="{FBDC85A4-DD48-4F60-B6B5-104CC79F0A87}"/>
              </a:ext>
            </a:extLst>
          </p:cNvPr>
          <p:cNvCxnSpPr>
            <a:cxnSpLocks/>
          </p:cNvCxnSpPr>
          <p:nvPr/>
        </p:nvCxnSpPr>
        <p:spPr>
          <a:xfrm>
            <a:off x="2006574" y="5291151"/>
            <a:ext cx="81915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88" name="CuadroTexto 87">
            <a:extLst>
              <a:ext uri="{FF2B5EF4-FFF2-40B4-BE49-F238E27FC236}">
                <a16:creationId xmlns:a16="http://schemas.microsoft.com/office/drawing/2014/main" id="{AB12436B-A163-4732-948D-5D8A83FD64EF}"/>
              </a:ext>
            </a:extLst>
          </p:cNvPr>
          <p:cNvSpPr txBox="1"/>
          <p:nvPr/>
        </p:nvSpPr>
        <p:spPr>
          <a:xfrm>
            <a:off x="2961671" y="4886909"/>
            <a:ext cx="2505331" cy="1292662"/>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Este color ha sido desarrollado específicamente para su uso </a:t>
            </a:r>
            <a:r>
              <a:rPr lang="es-ES" sz="1400" b="1" dirty="0">
                <a:latin typeface="Arial" panose="020B0604020202020204" pitchFamily="34" charset="0"/>
                <a:cs typeface="Arial" panose="020B0604020202020204" pitchFamily="34" charset="0"/>
              </a:rPr>
              <a:t>en textos destacados, links y urls</a:t>
            </a:r>
            <a:r>
              <a:rPr lang="es-ES" sz="1400" b="0" dirty="0">
                <a:latin typeface="Arial" panose="020B0604020202020204" pitchFamily="34" charset="0"/>
                <a:cs typeface="Arial" panose="020B0604020202020204" pitchFamily="34" charset="0"/>
              </a:rPr>
              <a:t> por su mayor contraste con fondos blancos  frente al “amarillo principal”.</a:t>
            </a:r>
            <a:endParaRPr lang="en-GB" sz="1400" b="0" dirty="0">
              <a:latin typeface="Arial" panose="020B0604020202020204" pitchFamily="34" charset="0"/>
              <a:cs typeface="Arial" panose="020B0604020202020204" pitchFamily="34" charset="0"/>
            </a:endParaRPr>
          </a:p>
        </p:txBody>
      </p:sp>
      <p:grpSp>
        <p:nvGrpSpPr>
          <p:cNvPr id="89" name="Grupo 88">
            <a:extLst>
              <a:ext uri="{FF2B5EF4-FFF2-40B4-BE49-F238E27FC236}">
                <a16:creationId xmlns:a16="http://schemas.microsoft.com/office/drawing/2014/main" id="{D5FFC1A1-8FA8-49A1-952D-A715E085A51E}"/>
              </a:ext>
            </a:extLst>
          </p:cNvPr>
          <p:cNvGrpSpPr/>
          <p:nvPr/>
        </p:nvGrpSpPr>
        <p:grpSpPr>
          <a:xfrm>
            <a:off x="5522647" y="4696402"/>
            <a:ext cx="262136" cy="267838"/>
            <a:chOff x="6737824" y="5895368"/>
            <a:chExt cx="278868" cy="284934"/>
          </a:xfrm>
        </p:grpSpPr>
        <p:sp>
          <p:nvSpPr>
            <p:cNvPr id="90" name="Elipse 89">
              <a:extLst>
                <a:ext uri="{FF2B5EF4-FFF2-40B4-BE49-F238E27FC236}">
                  <a16:creationId xmlns:a16="http://schemas.microsoft.com/office/drawing/2014/main" id="{23023450-86AE-4674-B68F-1D3B09DB991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91" name="CuadroTexto 90">
              <a:extLst>
                <a:ext uri="{FF2B5EF4-FFF2-40B4-BE49-F238E27FC236}">
                  <a16:creationId xmlns:a16="http://schemas.microsoft.com/office/drawing/2014/main" id="{EEA46C86-7700-4C68-8E34-A85E006D34C8}"/>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pic>
        <p:nvPicPr>
          <p:cNvPr id="3" name="Gráfico 2">
            <a:extLst>
              <a:ext uri="{FF2B5EF4-FFF2-40B4-BE49-F238E27FC236}">
                <a16:creationId xmlns:a16="http://schemas.microsoft.com/office/drawing/2014/main" id="{83CE0C02-1057-4F68-B835-B152393061CF}"/>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258905" y="983613"/>
            <a:ext cx="925663" cy="1032648"/>
          </a:xfrm>
          <a:prstGeom prst="rect">
            <a:avLst/>
          </a:prstGeom>
        </p:spPr>
      </p:pic>
      <p:pic>
        <p:nvPicPr>
          <p:cNvPr id="6" name="Gráfico 5">
            <a:extLst>
              <a:ext uri="{FF2B5EF4-FFF2-40B4-BE49-F238E27FC236}">
                <a16:creationId xmlns:a16="http://schemas.microsoft.com/office/drawing/2014/main" id="{A9028F78-0E88-4FDC-BDB0-29DB46496B08}"/>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978923" y="1058038"/>
            <a:ext cx="758207" cy="883799"/>
          </a:xfrm>
          <a:prstGeom prst="rect">
            <a:avLst/>
          </a:prstGeom>
        </p:spPr>
      </p:pic>
      <p:pic>
        <p:nvPicPr>
          <p:cNvPr id="8" name="Gráfico 7">
            <a:extLst>
              <a:ext uri="{FF2B5EF4-FFF2-40B4-BE49-F238E27FC236}">
                <a16:creationId xmlns:a16="http://schemas.microsoft.com/office/drawing/2014/main" id="{C0C5FEA8-72FC-4F36-AC58-227071C4F5E2}"/>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4576413" y="1144092"/>
            <a:ext cx="879147" cy="711691"/>
          </a:xfrm>
          <a:prstGeom prst="rect">
            <a:avLst/>
          </a:prstGeom>
        </p:spPr>
      </p:pic>
      <p:pic>
        <p:nvPicPr>
          <p:cNvPr id="53" name="Gráfico 52">
            <a:extLst>
              <a:ext uri="{FF2B5EF4-FFF2-40B4-BE49-F238E27FC236}">
                <a16:creationId xmlns:a16="http://schemas.microsoft.com/office/drawing/2014/main" id="{B56FF75E-86AB-4199-979E-7FE18683D438}"/>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5967210" y="1178979"/>
            <a:ext cx="1009391" cy="641916"/>
          </a:xfrm>
          <a:prstGeom prst="rect">
            <a:avLst/>
          </a:prstGeom>
        </p:spPr>
      </p:pic>
      <p:sp>
        <p:nvSpPr>
          <p:cNvPr id="47" name="Rectángulo 46">
            <a:extLst>
              <a:ext uri="{FF2B5EF4-FFF2-40B4-BE49-F238E27FC236}">
                <a16:creationId xmlns:a16="http://schemas.microsoft.com/office/drawing/2014/main" id="{5501D967-6DC4-41A0-BA78-8B3420FF9AAE}"/>
              </a:ext>
            </a:extLst>
          </p:cNvPr>
          <p:cNvSpPr/>
          <p:nvPr/>
        </p:nvSpPr>
        <p:spPr>
          <a:xfrm>
            <a:off x="8021783" y="1114867"/>
            <a:ext cx="3642680" cy="823867"/>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48" name="CuadroTexto 47">
            <a:extLst>
              <a:ext uri="{FF2B5EF4-FFF2-40B4-BE49-F238E27FC236}">
                <a16:creationId xmlns:a16="http://schemas.microsoft.com/office/drawing/2014/main" id="{D02DA0D4-5849-4FF5-B4CC-2E7320887FE7}"/>
              </a:ext>
            </a:extLst>
          </p:cNvPr>
          <p:cNvSpPr txBox="1"/>
          <p:nvPr/>
        </p:nvSpPr>
        <p:spPr>
          <a:xfrm>
            <a:off x="8168356" y="1191067"/>
            <a:ext cx="3324425" cy="646331"/>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Cuando se necesite ilustrar conceptos con iconos se deberán utilizar únicamente iconos corporativos PROSEGUR.</a:t>
            </a:r>
            <a:endParaRPr lang="en-GB" sz="1400" b="0" dirty="0">
              <a:latin typeface="Arial" panose="020B0604020202020204" pitchFamily="34" charset="0"/>
              <a:cs typeface="Arial" panose="020B0604020202020204" pitchFamily="34" charset="0"/>
            </a:endParaRPr>
          </a:p>
        </p:txBody>
      </p:sp>
      <p:grpSp>
        <p:nvGrpSpPr>
          <p:cNvPr id="79" name="Grupo 78">
            <a:extLst>
              <a:ext uri="{FF2B5EF4-FFF2-40B4-BE49-F238E27FC236}">
                <a16:creationId xmlns:a16="http://schemas.microsoft.com/office/drawing/2014/main" id="{361D251F-2A50-461C-92F0-3703F8C6983E}"/>
              </a:ext>
            </a:extLst>
          </p:cNvPr>
          <p:cNvGrpSpPr/>
          <p:nvPr/>
        </p:nvGrpSpPr>
        <p:grpSpPr>
          <a:xfrm>
            <a:off x="11501633" y="969017"/>
            <a:ext cx="262136" cy="267838"/>
            <a:chOff x="6737824" y="5895368"/>
            <a:chExt cx="278868" cy="284934"/>
          </a:xfrm>
        </p:grpSpPr>
        <p:sp>
          <p:nvSpPr>
            <p:cNvPr id="80" name="Elipse 79">
              <a:extLst>
                <a:ext uri="{FF2B5EF4-FFF2-40B4-BE49-F238E27FC236}">
                  <a16:creationId xmlns:a16="http://schemas.microsoft.com/office/drawing/2014/main" id="{9BB5A628-CB50-49A4-943D-8FDAB3312E6E}"/>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81" name="CuadroTexto 80">
              <a:extLst>
                <a:ext uri="{FF2B5EF4-FFF2-40B4-BE49-F238E27FC236}">
                  <a16:creationId xmlns:a16="http://schemas.microsoft.com/office/drawing/2014/main" id="{12A130D9-F05D-4B6F-955D-23DD910CD74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sp>
        <p:nvSpPr>
          <p:cNvPr id="92" name="Rectángulo 91">
            <a:extLst>
              <a:ext uri="{FF2B5EF4-FFF2-40B4-BE49-F238E27FC236}">
                <a16:creationId xmlns:a16="http://schemas.microsoft.com/office/drawing/2014/main" id="{D30D773F-A265-4797-8C87-2DA8FD378ABA}"/>
              </a:ext>
            </a:extLst>
          </p:cNvPr>
          <p:cNvSpPr/>
          <p:nvPr/>
        </p:nvSpPr>
        <p:spPr>
          <a:xfrm>
            <a:off x="8193548" y="2557919"/>
            <a:ext cx="2364051" cy="1437671"/>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67" name="CuadroTexto 66">
            <a:extLst>
              <a:ext uri="{FF2B5EF4-FFF2-40B4-BE49-F238E27FC236}">
                <a16:creationId xmlns:a16="http://schemas.microsoft.com/office/drawing/2014/main" id="{977E3499-FB58-448C-80EB-A6EB19825603}"/>
              </a:ext>
            </a:extLst>
          </p:cNvPr>
          <p:cNvSpPr txBox="1"/>
          <p:nvPr/>
        </p:nvSpPr>
        <p:spPr>
          <a:xfrm>
            <a:off x="8325715" y="2637640"/>
            <a:ext cx="2057399" cy="1292662"/>
          </a:xfrm>
          <a:prstGeom prst="rect">
            <a:avLst/>
          </a:prstGeom>
          <a:noFill/>
        </p:spPr>
        <p:txBody>
          <a:bodyPr wrap="square" lIns="0" tIns="0" rIns="0" bIns="0" rtlCol="0">
            <a:spAutoFit/>
          </a:bodyPr>
          <a:lstStyle/>
          <a:p>
            <a:r>
              <a:rPr lang="es-ES" sz="1400" b="0" dirty="0">
                <a:latin typeface="Arial" panose="020B0604020202020204" pitchFamily="34" charset="0"/>
                <a:cs typeface="Arial" panose="020B0604020202020204" pitchFamily="34" charset="0"/>
              </a:rPr>
              <a:t>Los colores secundarios se usarán en casos concretos como</a:t>
            </a:r>
            <a:r>
              <a:rPr lang="es-ES" sz="1400" b="1" dirty="0">
                <a:solidFill>
                  <a:srgbClr val="FF0000"/>
                </a:solidFill>
                <a:latin typeface="Arial" panose="020B0604020202020204" pitchFamily="34" charset="0"/>
                <a:cs typeface="Arial" panose="020B0604020202020204" pitchFamily="34" charset="0"/>
              </a:rPr>
              <a:t> </a:t>
            </a:r>
            <a:r>
              <a:rPr lang="es-ES" sz="1400" b="1" dirty="0">
                <a:solidFill>
                  <a:schemeClr val="tx1"/>
                </a:solidFill>
                <a:latin typeface="Arial" panose="020B0604020202020204" pitchFamily="34" charset="0"/>
                <a:cs typeface="Arial" panose="020B0604020202020204" pitchFamily="34" charset="0"/>
              </a:rPr>
              <a:t>cifras, pequeños destacados de texto, valores en gráficos e iconos. </a:t>
            </a:r>
            <a:endParaRPr lang="en-GB" sz="1400" b="0" dirty="0">
              <a:latin typeface="Arial" panose="020B0604020202020204" pitchFamily="34" charset="0"/>
              <a:cs typeface="Arial" panose="020B0604020202020204" pitchFamily="34" charset="0"/>
            </a:endParaRPr>
          </a:p>
        </p:txBody>
      </p:sp>
      <p:grpSp>
        <p:nvGrpSpPr>
          <p:cNvPr id="82" name="Grupo 81">
            <a:extLst>
              <a:ext uri="{FF2B5EF4-FFF2-40B4-BE49-F238E27FC236}">
                <a16:creationId xmlns:a16="http://schemas.microsoft.com/office/drawing/2014/main" id="{48B03B99-3F61-40C8-B305-12765C3C1C2F}"/>
              </a:ext>
            </a:extLst>
          </p:cNvPr>
          <p:cNvGrpSpPr/>
          <p:nvPr/>
        </p:nvGrpSpPr>
        <p:grpSpPr>
          <a:xfrm>
            <a:off x="10364849" y="2447130"/>
            <a:ext cx="262136" cy="267838"/>
            <a:chOff x="6737824" y="5895368"/>
            <a:chExt cx="278868" cy="284934"/>
          </a:xfrm>
        </p:grpSpPr>
        <p:sp>
          <p:nvSpPr>
            <p:cNvPr id="83" name="Elipse 82">
              <a:extLst>
                <a:ext uri="{FF2B5EF4-FFF2-40B4-BE49-F238E27FC236}">
                  <a16:creationId xmlns:a16="http://schemas.microsoft.com/office/drawing/2014/main" id="{C38739BD-62CE-4DB4-B0D7-E95E001F392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dirty="0"/>
            </a:p>
          </p:txBody>
        </p:sp>
        <p:sp>
          <p:nvSpPr>
            <p:cNvPr id="84" name="CuadroTexto 83">
              <a:extLst>
                <a:ext uri="{FF2B5EF4-FFF2-40B4-BE49-F238E27FC236}">
                  <a16:creationId xmlns:a16="http://schemas.microsoft.com/office/drawing/2014/main" id="{69768205-8517-4020-9E3E-53363396741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dirty="0">
                  <a:solidFill>
                    <a:schemeClr val="bg1"/>
                  </a:solidFill>
                  <a:latin typeface="Times New Roman" panose="02020603050405020304" pitchFamily="18" charset="0"/>
                  <a:cs typeface="Times New Roman" panose="02020603050405020304" pitchFamily="18" charset="0"/>
                </a:rPr>
                <a:t>i</a:t>
              </a:r>
              <a:endParaRPr lang="en-GB" sz="1500" b="1" dirty="0">
                <a:solidFill>
                  <a:schemeClr val="bg1"/>
                </a:solidFill>
                <a:latin typeface="Times New Roman" panose="02020603050405020304" pitchFamily="18" charset="0"/>
                <a:cs typeface="Times New Roman" panose="02020603050405020304" pitchFamily="18" charset="0"/>
              </a:endParaRPr>
            </a:p>
          </p:txBody>
        </p:sp>
      </p:grpSp>
      <p:pic>
        <p:nvPicPr>
          <p:cNvPr id="55"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3450190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26" Type="http://schemas.openxmlformats.org/officeDocument/2006/relationships/slideLayout" Target="../slideLayouts/slideLayout48.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slideLayout" Target="../slideLayouts/slideLayout47.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slideLayout" Target="../slideLayouts/slideLayout46.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28" Type="http://schemas.openxmlformats.org/officeDocument/2006/relationships/theme" Target="../theme/theme2.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 Id="rId27" Type="http://schemas.openxmlformats.org/officeDocument/2006/relationships/slideLayout" Target="../slideLayouts/slideLayout49.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51.xml"/><Relationship Id="rId1"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B72BC84-B112-1343-84DF-37131274E8FB}"/>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291468" y="225203"/>
            <a:ext cx="415459" cy="415459"/>
          </a:xfrm>
          <a:prstGeom prst="rect">
            <a:avLst/>
          </a:prstGeom>
          <a:solidFill>
            <a:schemeClr val="bg1"/>
          </a:solidFill>
        </p:spPr>
      </p:pic>
      <p:pic>
        <p:nvPicPr>
          <p:cNvPr id="3" name="Imagen 2">
            <a:extLst>
              <a:ext uri="{FF2B5EF4-FFF2-40B4-BE49-F238E27FC236}">
                <a16:creationId xmlns:a16="http://schemas.microsoft.com/office/drawing/2014/main" id="{4A266260-29C0-2408-26A6-7556C0986447}"/>
              </a:ext>
            </a:extLst>
          </p:cNvPr>
          <p:cNvPicPr>
            <a:picLocks noChangeAspect="1"/>
          </p:cNvPicPr>
          <p:nvPr userDrawn="1"/>
        </p:nvPicPr>
        <p:blipFill rotWithShape="1">
          <a:blip r:embed="rId25" cstate="screen">
            <a:extLst>
              <a:ext uri="{28A0092B-C50C-407E-A947-70E740481C1C}">
                <a14:useLocalDpi xmlns:a14="http://schemas.microsoft.com/office/drawing/2010/main"/>
              </a:ext>
            </a:extLst>
          </a:blip>
          <a:srcRect/>
          <a:stretch/>
        </p:blipFill>
        <p:spPr>
          <a:xfrm>
            <a:off x="291468" y="221573"/>
            <a:ext cx="415459" cy="422721"/>
          </a:xfrm>
          <a:prstGeom prst="rect">
            <a:avLst/>
          </a:prstGeom>
          <a:solidFill>
            <a:schemeClr val="bg1"/>
          </a:solidFill>
        </p:spPr>
      </p:pic>
    </p:spTree>
    <p:extLst>
      <p:ext uri="{BB962C8B-B14F-4D97-AF65-F5344CB8AC3E}">
        <p14:creationId xmlns:p14="http://schemas.microsoft.com/office/powerpoint/2010/main" val="3676737607"/>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25" r:id="rId17"/>
    <p:sldLayoutId id="2147483679" r:id="rId18"/>
    <p:sldLayoutId id="2147483685" r:id="rId19"/>
    <p:sldLayoutId id="2147483686" r:id="rId20"/>
    <p:sldLayoutId id="2147483651" r:id="rId21"/>
    <p:sldLayoutId id="2147483774" r:id="rId22"/>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4045194"/>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 id="2147483761" r:id="rId18"/>
    <p:sldLayoutId id="2147483762" r:id="rId19"/>
    <p:sldLayoutId id="2147483763" r:id="rId20"/>
    <p:sldLayoutId id="2147483764" r:id="rId21"/>
    <p:sldLayoutId id="2147483765" r:id="rId22"/>
    <p:sldLayoutId id="2147483766" r:id="rId23"/>
    <p:sldLayoutId id="2147483767" r:id="rId24"/>
    <p:sldLayoutId id="2147483768" r:id="rId25"/>
    <p:sldLayoutId id="2147483769" r:id="rId26"/>
    <p:sldLayoutId id="2147483770" r:id="rId27"/>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0273375"/>
      </p:ext>
    </p:extLst>
  </p:cSld>
  <p:clrMap bg1="lt1" tx1="dk1" bg2="lt2" tx2="dk2" accent1="accent1" accent2="accent2" accent3="accent3" accent4="accent4" accent5="accent5" accent6="accent6" hlink="hlink" folHlink="folHlink"/>
  <p:sldLayoutIdLst>
    <p:sldLayoutId id="2147483772" r:id="rId1"/>
    <p:sldLayoutId id="2147483773" r:id="rId2"/>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4.xml"/><Relationship Id="rId5" Type="http://schemas.openxmlformats.org/officeDocument/2006/relationships/image" Target="../media/image27.png"/><Relationship Id="rId4" Type="http://schemas.openxmlformats.org/officeDocument/2006/relationships/image" Target="../media/image26.png"/></Relationships>
</file>

<file path=ppt/slides/_rels/slide10.xml.rels><?xml version="1.0" encoding="UTF-8" standalone="yes"?>
<Relationships xmlns="http://schemas.openxmlformats.org/package/2006/relationships"><Relationship Id="rId8" Type="http://schemas.openxmlformats.org/officeDocument/2006/relationships/image" Target="../media/image50.emf"/><Relationship Id="rId3" Type="http://schemas.openxmlformats.org/officeDocument/2006/relationships/image" Target="../media/image45.emf"/><Relationship Id="rId7" Type="http://schemas.openxmlformats.org/officeDocument/2006/relationships/image" Target="../media/image49.emf"/><Relationship Id="rId12" Type="http://schemas.openxmlformats.org/officeDocument/2006/relationships/image" Target="../media/image39.emf"/><Relationship Id="rId2" Type="http://schemas.openxmlformats.org/officeDocument/2006/relationships/image" Target="../media/image27.png"/><Relationship Id="rId1" Type="http://schemas.openxmlformats.org/officeDocument/2006/relationships/slideLayout" Target="../slideLayouts/slideLayout41.xml"/><Relationship Id="rId6" Type="http://schemas.openxmlformats.org/officeDocument/2006/relationships/image" Target="../media/image48.emf"/><Relationship Id="rId11" Type="http://schemas.openxmlformats.org/officeDocument/2006/relationships/image" Target="../media/image53.emf"/><Relationship Id="rId5" Type="http://schemas.openxmlformats.org/officeDocument/2006/relationships/image" Target="../media/image47.emf"/><Relationship Id="rId10" Type="http://schemas.openxmlformats.org/officeDocument/2006/relationships/image" Target="../media/image52.emf"/><Relationship Id="rId4" Type="http://schemas.openxmlformats.org/officeDocument/2006/relationships/image" Target="../media/image46.emf"/><Relationship Id="rId9" Type="http://schemas.openxmlformats.org/officeDocument/2006/relationships/image" Target="../media/image51.emf"/></Relationships>
</file>

<file path=ppt/slides/_rels/slide11.xml.rels><?xml version="1.0" encoding="UTF-8" standalone="yes"?>
<Relationships xmlns="http://schemas.openxmlformats.org/package/2006/relationships"><Relationship Id="rId3" Type="http://schemas.openxmlformats.org/officeDocument/2006/relationships/hyperlink" Target="http://www.acelerapyme.es/" TargetMode="External"/><Relationship Id="rId2" Type="http://schemas.openxmlformats.org/officeDocument/2006/relationships/image" Target="../media/image27.png"/><Relationship Id="rId1" Type="http://schemas.openxmlformats.org/officeDocument/2006/relationships/slideLayout" Target="../slideLayouts/slideLayout41.xml"/><Relationship Id="rId4" Type="http://schemas.openxmlformats.org/officeDocument/2006/relationships/hyperlink" Target="https://www.acelerapyme.es/quieres-conocer-el-grado-de-digitalizacion-de-tu-pyme"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4.jpeg"/><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1.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1.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8" Type="http://schemas.openxmlformats.org/officeDocument/2006/relationships/hyperlink" Target="https://www.acelerapyme.es/" TargetMode="External"/><Relationship Id="rId3" Type="http://schemas.openxmlformats.org/officeDocument/2006/relationships/image" Target="../media/image56.png"/><Relationship Id="rId7" Type="http://schemas.openxmlformats.org/officeDocument/2006/relationships/image" Target="../media/image58.png"/><Relationship Id="rId2" Type="http://schemas.openxmlformats.org/officeDocument/2006/relationships/hyperlink" Target="https://acelerapyme.gob.es/kit-digital" TargetMode="External"/><Relationship Id="rId1" Type="http://schemas.openxmlformats.org/officeDocument/2006/relationships/slideLayout" Target="../slideLayouts/slideLayout41.xml"/><Relationship Id="rId6" Type="http://schemas.openxmlformats.org/officeDocument/2006/relationships/hyperlink" Target="https://planderecuperacion.gob.es/" TargetMode="External"/><Relationship Id="rId5" Type="http://schemas.openxmlformats.org/officeDocument/2006/relationships/image" Target="../media/image57.png"/><Relationship Id="rId10" Type="http://schemas.openxmlformats.org/officeDocument/2006/relationships/hyperlink" Target="mailto:antonio.mejias@prosegur.com" TargetMode="External"/><Relationship Id="rId4" Type="http://schemas.openxmlformats.org/officeDocument/2006/relationships/hyperlink" Target="https://red.es/es" TargetMode="External"/><Relationship Id="rId9" Type="http://schemas.openxmlformats.org/officeDocument/2006/relationships/image" Target="../media/image59.png"/></Relationships>
</file>

<file path=ppt/slides/_rels/slide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1.xml"/><Relationship Id="rId4" Type="http://schemas.openxmlformats.org/officeDocument/2006/relationships/image" Target="../media/image27.png"/></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27.png"/><Relationship Id="rId2" Type="http://schemas.openxmlformats.org/officeDocument/2006/relationships/image" Target="../media/image3.png"/><Relationship Id="rId1" Type="http://schemas.openxmlformats.org/officeDocument/2006/relationships/slideLayout" Target="../slideLayouts/slideLayout22.xml"/><Relationship Id="rId6" Type="http://schemas.openxmlformats.org/officeDocument/2006/relationships/image" Target="../media/image32.emf"/><Relationship Id="rId5" Type="http://schemas.openxmlformats.org/officeDocument/2006/relationships/image" Target="../media/image31.emf"/><Relationship Id="rId4" Type="http://schemas.openxmlformats.org/officeDocument/2006/relationships/image" Target="../media/image30.emf"/></Relationships>
</file>

<file path=ppt/slides/_rels/slide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7.png"/><Relationship Id="rId1" Type="http://schemas.openxmlformats.org/officeDocument/2006/relationships/slideLayout" Target="../slideLayouts/slideLayout41.xml"/></Relationships>
</file>

<file path=ppt/slides/_rels/slide7.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emf"/><Relationship Id="rId2" Type="http://schemas.openxmlformats.org/officeDocument/2006/relationships/image" Target="../media/image27.png"/><Relationship Id="rId1" Type="http://schemas.openxmlformats.org/officeDocument/2006/relationships/slideLayout" Target="../slideLayouts/slideLayout41.xml"/><Relationship Id="rId6" Type="http://schemas.openxmlformats.org/officeDocument/2006/relationships/image" Target="../media/image36.emf"/><Relationship Id="rId5" Type="http://schemas.openxmlformats.org/officeDocument/2006/relationships/image" Target="../media/image35.emf"/><Relationship Id="rId4" Type="http://schemas.openxmlformats.org/officeDocument/2006/relationships/image" Target="../media/image34.emf"/></Relationships>
</file>

<file path=ppt/slides/_rels/slide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7.png"/><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8" Type="http://schemas.openxmlformats.org/officeDocument/2006/relationships/image" Target="../media/image43.emf"/><Relationship Id="rId3" Type="http://schemas.openxmlformats.org/officeDocument/2006/relationships/image" Target="../media/image38.png"/><Relationship Id="rId7" Type="http://schemas.openxmlformats.org/officeDocument/2006/relationships/image" Target="../media/image42.emf"/><Relationship Id="rId2" Type="http://schemas.openxmlformats.org/officeDocument/2006/relationships/image" Target="../media/image27.png"/><Relationship Id="rId1" Type="http://schemas.openxmlformats.org/officeDocument/2006/relationships/slideLayout" Target="../slideLayouts/slideLayout41.xml"/><Relationship Id="rId6" Type="http://schemas.openxmlformats.org/officeDocument/2006/relationships/image" Target="../media/image41.emf"/><Relationship Id="rId5" Type="http://schemas.openxmlformats.org/officeDocument/2006/relationships/image" Target="../media/image40.emf"/><Relationship Id="rId4" Type="http://schemas.openxmlformats.org/officeDocument/2006/relationships/image" Target="../media/image39.emf"/><Relationship Id="rId9" Type="http://schemas.openxmlformats.org/officeDocument/2006/relationships/image" Target="../media/image44.emf"/></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CD053981-20D0-49F9-AC36-903574465370}"/>
              </a:ext>
            </a:extLst>
          </p:cNvPr>
          <p:cNvSpPr/>
          <p:nvPr/>
        </p:nvSpPr>
        <p:spPr>
          <a:xfrm>
            <a:off x="-1" y="0"/>
            <a:ext cx="12192001" cy="6858000"/>
          </a:xfrm>
          <a:prstGeom prst="rect">
            <a:avLst/>
          </a:prstGeom>
          <a:solidFill>
            <a:srgbClr val="FFD1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9" name="Imagen 8">
            <a:extLst>
              <a:ext uri="{FF2B5EF4-FFF2-40B4-BE49-F238E27FC236}">
                <a16:creationId xmlns:a16="http://schemas.microsoft.com/office/drawing/2014/main" id="{0B7A4148-7E3A-BB40-B055-C305D197587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366651" y="-10252641"/>
            <a:ext cx="4191385" cy="5173580"/>
          </a:xfrm>
          <a:prstGeom prst="rect">
            <a:avLst/>
          </a:prstGeom>
        </p:spPr>
      </p:pic>
      <p:pic>
        <p:nvPicPr>
          <p:cNvPr id="10" name="Imagen 9">
            <a:extLst>
              <a:ext uri="{FF2B5EF4-FFF2-40B4-BE49-F238E27FC236}">
                <a16:creationId xmlns:a16="http://schemas.microsoft.com/office/drawing/2014/main" id="{5B1F5E5D-B063-BC43-B36F-B03D11C1CD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1326" y="315441"/>
            <a:ext cx="2172679" cy="695287"/>
          </a:xfrm>
          <a:prstGeom prst="rect">
            <a:avLst/>
          </a:prstGeom>
        </p:spPr>
      </p:pic>
      <p:sp>
        <p:nvSpPr>
          <p:cNvPr id="2" name="TextBox 1">
            <a:extLst>
              <a:ext uri="{FF2B5EF4-FFF2-40B4-BE49-F238E27FC236}">
                <a16:creationId xmlns:a16="http://schemas.microsoft.com/office/drawing/2014/main" id="{1429818A-E169-5054-D5C4-2990C7ED8568}"/>
              </a:ext>
            </a:extLst>
          </p:cNvPr>
          <p:cNvSpPr txBox="1"/>
          <p:nvPr/>
        </p:nvSpPr>
        <p:spPr>
          <a:xfrm>
            <a:off x="772252" y="2438901"/>
            <a:ext cx="5121653"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dirty="0">
                <a:latin typeface="Century Gothic" panose="020B0502020202020204" pitchFamily="34" charset="0"/>
                <a:cs typeface="Poppins"/>
              </a:rPr>
              <a:t>Kit Digital para </a:t>
            </a:r>
            <a:r>
              <a:rPr lang="en-US" sz="3600" dirty="0" err="1">
                <a:latin typeface="Century Gothic" panose="020B0502020202020204" pitchFamily="34" charset="0"/>
                <a:cs typeface="Poppins"/>
              </a:rPr>
              <a:t>pymes</a:t>
            </a:r>
            <a:r>
              <a:rPr lang="en-US" sz="3600" dirty="0">
                <a:latin typeface="Century Gothic" panose="020B0502020202020204" pitchFamily="34" charset="0"/>
                <a:cs typeface="Poppins"/>
              </a:rPr>
              <a:t> y </a:t>
            </a:r>
            <a:r>
              <a:rPr lang="en-US" sz="3600" dirty="0" err="1">
                <a:latin typeface="Century Gothic" panose="020B0502020202020204" pitchFamily="34" charset="0"/>
                <a:cs typeface="Poppins"/>
              </a:rPr>
              <a:t>autónomos</a:t>
            </a:r>
            <a:r>
              <a:rPr lang="en-US" sz="3600" dirty="0">
                <a:latin typeface="Century Gothic" panose="020B0502020202020204" pitchFamily="34" charset="0"/>
                <a:cs typeface="Poppins"/>
              </a:rPr>
              <a:t>.</a:t>
            </a:r>
            <a:endParaRPr lang="en-US" sz="3600" dirty="0">
              <a:latin typeface="Century Gothic" panose="020B0502020202020204" pitchFamily="34" charset="0"/>
              <a:cs typeface="Arial"/>
            </a:endParaRPr>
          </a:p>
        </p:txBody>
      </p:sp>
      <p:pic>
        <p:nvPicPr>
          <p:cNvPr id="4" name="Picture 4">
            <a:extLst>
              <a:ext uri="{FF2B5EF4-FFF2-40B4-BE49-F238E27FC236}">
                <a16:creationId xmlns:a16="http://schemas.microsoft.com/office/drawing/2014/main" id="{465436B4-40F4-49B9-7206-B526B6C372B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1162" y="662839"/>
            <a:ext cx="5336354" cy="5532321"/>
          </a:xfrm>
          <a:prstGeom prst="rect">
            <a:avLst/>
          </a:prstGeom>
          <a:noFill/>
        </p:spPr>
      </p:pic>
      <p:pic>
        <p:nvPicPr>
          <p:cNvPr id="5" name="Imagen 4">
            <a:extLst>
              <a:ext uri="{FF2B5EF4-FFF2-40B4-BE49-F238E27FC236}">
                <a16:creationId xmlns:a16="http://schemas.microsoft.com/office/drawing/2014/main" id="{7D1B15CD-7608-479A-9C84-99A750EECD5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1326" y="6089719"/>
            <a:ext cx="1664050" cy="452840"/>
          </a:xfrm>
          <a:prstGeom prst="rect">
            <a:avLst/>
          </a:prstGeom>
        </p:spPr>
      </p:pic>
      <p:sp>
        <p:nvSpPr>
          <p:cNvPr id="6" name="Marcador de texto 1">
            <a:extLst>
              <a:ext uri="{FF2B5EF4-FFF2-40B4-BE49-F238E27FC236}">
                <a16:creationId xmlns:a16="http://schemas.microsoft.com/office/drawing/2014/main" id="{29CDD99F-0DED-8238-95CE-AFC136850A12}"/>
              </a:ext>
            </a:extLst>
          </p:cNvPr>
          <p:cNvSpPr txBox="1">
            <a:spLocks/>
          </p:cNvSpPr>
          <p:nvPr/>
        </p:nvSpPr>
        <p:spPr>
          <a:xfrm>
            <a:off x="785492" y="3762374"/>
            <a:ext cx="5237621" cy="789747"/>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1800" b="1" dirty="0">
                <a:latin typeface="Century Gothic" panose="020B0502020202020204" pitchFamily="34" charset="0"/>
              </a:rPr>
              <a:t>Digitaliza tu efectivo. Prosegur Cash </a:t>
            </a:r>
            <a:r>
              <a:rPr lang="es-ES" sz="1800" b="1" dirty="0" err="1">
                <a:latin typeface="Century Gothic" panose="020B0502020202020204" pitchFamily="34" charset="0"/>
              </a:rPr>
              <a:t>Today</a:t>
            </a:r>
            <a:r>
              <a:rPr lang="es-ES" sz="1800" b="1" dirty="0">
                <a:latin typeface="Century Gothic" panose="020B0502020202020204" pitchFamily="34" charset="0"/>
              </a:rPr>
              <a:t>.</a:t>
            </a:r>
          </a:p>
        </p:txBody>
      </p:sp>
    </p:spTree>
    <p:extLst>
      <p:ext uri="{BB962C8B-B14F-4D97-AF65-F5344CB8AC3E}">
        <p14:creationId xmlns:p14="http://schemas.microsoft.com/office/powerpoint/2010/main" val="36124413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ángulo 32">
            <a:extLst>
              <a:ext uri="{FF2B5EF4-FFF2-40B4-BE49-F238E27FC236}">
                <a16:creationId xmlns:a16="http://schemas.microsoft.com/office/drawing/2014/main" id="{7ED934C7-8D0C-5F70-F702-AEC40AB3208D}"/>
              </a:ext>
            </a:extLst>
          </p:cNvPr>
          <p:cNvSpPr/>
          <p:nvPr/>
        </p:nvSpPr>
        <p:spPr>
          <a:xfrm>
            <a:off x="0" y="4887532"/>
            <a:ext cx="12192000" cy="11833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Marcador de texto 1">
            <a:extLst>
              <a:ext uri="{FF2B5EF4-FFF2-40B4-BE49-F238E27FC236}">
                <a16:creationId xmlns:a16="http://schemas.microsoft.com/office/drawing/2014/main" id="{FED38C72-C57C-121F-D783-691B3D71D5AA}"/>
              </a:ext>
            </a:extLst>
          </p:cNvPr>
          <p:cNvSpPr>
            <a:spLocks noGrp="1"/>
          </p:cNvSpPr>
          <p:nvPr>
            <p:ph type="body" sz="quarter" idx="13"/>
          </p:nvPr>
        </p:nvSpPr>
        <p:spPr>
          <a:xfrm>
            <a:off x="2739456" y="476675"/>
            <a:ext cx="9086851" cy="138499"/>
          </a:xfrm>
        </p:spPr>
        <p:txBody>
          <a:bodyPr/>
          <a:lstStyle/>
          <a:p>
            <a:r>
              <a:rPr lang="es-ES" dirty="0"/>
              <a:t>KIT DIGITAL PARA PYMES Y AUTÓNOMOS</a:t>
            </a:r>
          </a:p>
        </p:txBody>
      </p:sp>
      <p:pic>
        <p:nvPicPr>
          <p:cNvPr id="30" name="Imagen 29">
            <a:extLst>
              <a:ext uri="{FF2B5EF4-FFF2-40B4-BE49-F238E27FC236}">
                <a16:creationId xmlns:a16="http://schemas.microsoft.com/office/drawing/2014/main" id="{DA636C22-F4CE-787C-43F1-DE9F12EEB0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4713" y="6170087"/>
            <a:ext cx="1664050" cy="452840"/>
          </a:xfrm>
          <a:prstGeom prst="rect">
            <a:avLst/>
          </a:prstGeom>
        </p:spPr>
      </p:pic>
      <p:sp>
        <p:nvSpPr>
          <p:cNvPr id="10" name="Marcador de texto 2">
            <a:extLst>
              <a:ext uri="{FF2B5EF4-FFF2-40B4-BE49-F238E27FC236}">
                <a16:creationId xmlns:a16="http://schemas.microsoft.com/office/drawing/2014/main" id="{F04B3C07-CE71-178C-A40F-069A726877B8}"/>
              </a:ext>
            </a:extLst>
          </p:cNvPr>
          <p:cNvSpPr txBox="1">
            <a:spLocks/>
          </p:cNvSpPr>
          <p:nvPr/>
        </p:nvSpPr>
        <p:spPr>
          <a:xfrm>
            <a:off x="874713" y="744868"/>
            <a:ext cx="7957000" cy="332399"/>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400" dirty="0"/>
              <a:t>Beneficios </a:t>
            </a:r>
            <a:r>
              <a:rPr lang="es-ES" sz="2400" b="1" dirty="0"/>
              <a:t>Kit Digital + Cash </a:t>
            </a:r>
            <a:r>
              <a:rPr lang="es-ES" sz="2400" b="1" dirty="0" err="1"/>
              <a:t>Today</a:t>
            </a:r>
            <a:r>
              <a:rPr lang="es-ES" sz="2400" b="1" dirty="0"/>
              <a:t>:</a:t>
            </a:r>
            <a:endParaRPr lang="es-ES" sz="2400" dirty="0"/>
          </a:p>
        </p:txBody>
      </p:sp>
      <p:sp>
        <p:nvSpPr>
          <p:cNvPr id="11" name="Título 7">
            <a:extLst>
              <a:ext uri="{FF2B5EF4-FFF2-40B4-BE49-F238E27FC236}">
                <a16:creationId xmlns:a16="http://schemas.microsoft.com/office/drawing/2014/main" id="{C18A2665-1395-8F43-BEA8-61DC27DD7186}"/>
              </a:ext>
            </a:extLst>
          </p:cNvPr>
          <p:cNvSpPr txBox="1">
            <a:spLocks/>
          </p:cNvSpPr>
          <p:nvPr/>
        </p:nvSpPr>
        <p:spPr>
          <a:xfrm>
            <a:off x="365693" y="2098342"/>
            <a:ext cx="2506645" cy="778189"/>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s-ES" sz="1400" dirty="0">
                <a:latin typeface="+mn-lt"/>
              </a:rPr>
              <a:t>Soluciones digitales para </a:t>
            </a:r>
            <a:r>
              <a:rPr lang="es-ES" sz="1400" b="1" dirty="0">
                <a:latin typeface="+mn-lt"/>
              </a:rPr>
              <a:t>automatizar e innovar en la gestión del efectivo.</a:t>
            </a:r>
          </a:p>
        </p:txBody>
      </p:sp>
      <p:sp>
        <p:nvSpPr>
          <p:cNvPr id="3" name="CuadroTexto 2">
            <a:extLst>
              <a:ext uri="{FF2B5EF4-FFF2-40B4-BE49-F238E27FC236}">
                <a16:creationId xmlns:a16="http://schemas.microsoft.com/office/drawing/2014/main" id="{068D738A-859D-2314-A4A4-C5448D2CE721}"/>
              </a:ext>
            </a:extLst>
          </p:cNvPr>
          <p:cNvSpPr txBox="1"/>
          <p:nvPr/>
        </p:nvSpPr>
        <p:spPr>
          <a:xfrm>
            <a:off x="11118576" y="5996604"/>
            <a:ext cx="816249" cy="769441"/>
          </a:xfrm>
          <a:prstGeom prst="rect">
            <a:avLst/>
          </a:prstGeom>
          <a:noFill/>
        </p:spPr>
        <p:txBody>
          <a:bodyPr wrap="none" rtlCol="0">
            <a:spAutoFit/>
          </a:bodyPr>
          <a:lstStyle/>
          <a:p>
            <a:pPr algn="r"/>
            <a:r>
              <a:rPr lang="es-ES" sz="4400" b="1" dirty="0">
                <a:solidFill>
                  <a:schemeClr val="accent1"/>
                </a:solidFill>
                <a:latin typeface="Century Gothic" panose="020B0502020202020204" pitchFamily="34" charset="0"/>
              </a:rPr>
              <a:t>10</a:t>
            </a:r>
          </a:p>
        </p:txBody>
      </p:sp>
      <p:sp>
        <p:nvSpPr>
          <p:cNvPr id="7" name="Título 7">
            <a:extLst>
              <a:ext uri="{FF2B5EF4-FFF2-40B4-BE49-F238E27FC236}">
                <a16:creationId xmlns:a16="http://schemas.microsoft.com/office/drawing/2014/main" id="{B89674B3-0E8A-2F73-3FBA-7777C5A5B286}"/>
              </a:ext>
            </a:extLst>
          </p:cNvPr>
          <p:cNvSpPr txBox="1">
            <a:spLocks/>
          </p:cNvSpPr>
          <p:nvPr/>
        </p:nvSpPr>
        <p:spPr>
          <a:xfrm>
            <a:off x="3188301" y="2138610"/>
            <a:ext cx="2668693" cy="989427"/>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s-ES" sz="1400" b="1" dirty="0">
                <a:latin typeface="+mn-lt"/>
              </a:rPr>
              <a:t>Abono inmediato  </a:t>
            </a:r>
            <a:r>
              <a:rPr lang="es-ES" sz="1400" dirty="0">
                <a:latin typeface="+mn-lt"/>
              </a:rPr>
              <a:t>en la cuenta bancaria de la empresa beneficiaria del efectivo recaudado diariamente.</a:t>
            </a:r>
          </a:p>
        </p:txBody>
      </p:sp>
      <p:sp>
        <p:nvSpPr>
          <p:cNvPr id="15" name="Título 7">
            <a:extLst>
              <a:ext uri="{FF2B5EF4-FFF2-40B4-BE49-F238E27FC236}">
                <a16:creationId xmlns:a16="http://schemas.microsoft.com/office/drawing/2014/main" id="{2661407F-F27C-1E26-A043-EFBB0F6C0F2D}"/>
              </a:ext>
            </a:extLst>
          </p:cNvPr>
          <p:cNvSpPr txBox="1">
            <a:spLocks/>
          </p:cNvSpPr>
          <p:nvPr/>
        </p:nvSpPr>
        <p:spPr>
          <a:xfrm>
            <a:off x="9238639" y="2152561"/>
            <a:ext cx="2587668" cy="989427"/>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s-ES" sz="1400" b="1" dirty="0">
                <a:latin typeface="+mn-lt"/>
              </a:rPr>
              <a:t>Visualización de todas las transacciones </a:t>
            </a:r>
            <a:r>
              <a:rPr lang="es-ES" sz="1400" dirty="0">
                <a:latin typeface="+mn-lt"/>
              </a:rPr>
              <a:t>de manera digital e inmediata en cualquier dispositivo Smart.</a:t>
            </a:r>
          </a:p>
        </p:txBody>
      </p:sp>
      <p:sp>
        <p:nvSpPr>
          <p:cNvPr id="16" name="Título 7">
            <a:extLst>
              <a:ext uri="{FF2B5EF4-FFF2-40B4-BE49-F238E27FC236}">
                <a16:creationId xmlns:a16="http://schemas.microsoft.com/office/drawing/2014/main" id="{02DA2075-788F-40A2-E0E1-1F8F5FE2AA23}"/>
              </a:ext>
            </a:extLst>
          </p:cNvPr>
          <p:cNvSpPr txBox="1">
            <a:spLocks/>
          </p:cNvSpPr>
          <p:nvPr/>
        </p:nvSpPr>
        <p:spPr>
          <a:xfrm>
            <a:off x="365693" y="3798853"/>
            <a:ext cx="2587668" cy="989427"/>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s-ES" sz="1400" b="1" dirty="0">
                <a:latin typeface="+mn-lt"/>
              </a:rPr>
              <a:t>Mejorar la competitividad, el nivel de madurez digital </a:t>
            </a:r>
            <a:r>
              <a:rPr lang="es-ES" sz="1400" dirty="0">
                <a:latin typeface="+mn-lt"/>
              </a:rPr>
              <a:t>y potenciar la imagen tecnológica de su negocio.</a:t>
            </a:r>
          </a:p>
        </p:txBody>
      </p:sp>
      <p:sp>
        <p:nvSpPr>
          <p:cNvPr id="21" name="Título 7">
            <a:extLst>
              <a:ext uri="{FF2B5EF4-FFF2-40B4-BE49-F238E27FC236}">
                <a16:creationId xmlns:a16="http://schemas.microsoft.com/office/drawing/2014/main" id="{F0436CB4-C551-09B4-671D-939DD33607E4}"/>
              </a:ext>
            </a:extLst>
          </p:cNvPr>
          <p:cNvSpPr txBox="1">
            <a:spLocks/>
          </p:cNvSpPr>
          <p:nvPr/>
        </p:nvSpPr>
        <p:spPr>
          <a:xfrm>
            <a:off x="3269326" y="3836953"/>
            <a:ext cx="2587668" cy="989427"/>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s-ES" sz="1400" b="1" dirty="0">
                <a:solidFill>
                  <a:schemeClr val="tx2"/>
                </a:solidFill>
                <a:latin typeface="+mn-lt"/>
                <a:ea typeface="+mn-lt"/>
                <a:cs typeface="+mn-lt"/>
              </a:rPr>
              <a:t>Aumento del foco en el negocio </a:t>
            </a:r>
            <a:r>
              <a:rPr lang="es-ES" sz="1400" dirty="0">
                <a:solidFill>
                  <a:schemeClr val="tx2"/>
                </a:solidFill>
                <a:latin typeface="+mn-lt"/>
                <a:ea typeface="+mn-lt"/>
                <a:cs typeface="+mn-lt"/>
              </a:rPr>
              <a:t>al ahorrar el tiempo de gestión manual de efectivo.  </a:t>
            </a:r>
            <a:endParaRPr lang="es-ES" sz="1400" dirty="0">
              <a:solidFill>
                <a:schemeClr val="tx2"/>
              </a:solidFill>
              <a:latin typeface="+mn-lt"/>
              <a:cs typeface="Arial"/>
            </a:endParaRPr>
          </a:p>
        </p:txBody>
      </p:sp>
      <p:sp>
        <p:nvSpPr>
          <p:cNvPr id="22" name="Título 7">
            <a:extLst>
              <a:ext uri="{FF2B5EF4-FFF2-40B4-BE49-F238E27FC236}">
                <a16:creationId xmlns:a16="http://schemas.microsoft.com/office/drawing/2014/main" id="{6AA1D606-A8AD-FACC-5B98-FE369B3BD3D6}"/>
              </a:ext>
            </a:extLst>
          </p:cNvPr>
          <p:cNvSpPr txBox="1">
            <a:spLocks/>
          </p:cNvSpPr>
          <p:nvPr/>
        </p:nvSpPr>
        <p:spPr>
          <a:xfrm>
            <a:off x="6253982" y="3811553"/>
            <a:ext cx="2402472" cy="1183304"/>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s-ES" sz="1400" b="1" dirty="0">
                <a:latin typeface="+mn-lt"/>
              </a:rPr>
              <a:t>Mayor seguridad </a:t>
            </a:r>
            <a:r>
              <a:rPr lang="es-ES" sz="1400" dirty="0">
                <a:latin typeface="+mn-lt"/>
              </a:rPr>
              <a:t>al reducir el riesgo de traslado y de hurto. Y por la trazabilidad de los procesos de efectivo.</a:t>
            </a:r>
          </a:p>
        </p:txBody>
      </p:sp>
      <p:sp>
        <p:nvSpPr>
          <p:cNvPr id="23" name="Título 7">
            <a:extLst>
              <a:ext uri="{FF2B5EF4-FFF2-40B4-BE49-F238E27FC236}">
                <a16:creationId xmlns:a16="http://schemas.microsoft.com/office/drawing/2014/main" id="{02AF22AB-E686-3528-8A91-70B474B8B45A}"/>
              </a:ext>
            </a:extLst>
          </p:cNvPr>
          <p:cNvSpPr txBox="1">
            <a:spLocks/>
          </p:cNvSpPr>
          <p:nvPr/>
        </p:nvSpPr>
        <p:spPr>
          <a:xfrm>
            <a:off x="9238639" y="3862353"/>
            <a:ext cx="2587668" cy="989427"/>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s-ES" sz="1400" dirty="0">
                <a:solidFill>
                  <a:schemeClr val="tx2"/>
                </a:solidFill>
                <a:latin typeface="+mn-lt"/>
                <a:ea typeface="+mn-lt"/>
                <a:cs typeface="+mn-lt"/>
              </a:rPr>
              <a:t>Garantiza la máxima </a:t>
            </a:r>
            <a:r>
              <a:rPr lang="es-ES" sz="1400" b="1" dirty="0">
                <a:solidFill>
                  <a:schemeClr val="tx2"/>
                </a:solidFill>
                <a:latin typeface="+mn-lt"/>
                <a:ea typeface="+mn-lt"/>
                <a:cs typeface="+mn-lt"/>
              </a:rPr>
              <a:t>ciberseguridad </a:t>
            </a:r>
            <a:r>
              <a:rPr lang="es-ES" sz="1400" dirty="0">
                <a:solidFill>
                  <a:schemeClr val="tx2"/>
                </a:solidFill>
                <a:latin typeface="+mn-lt"/>
                <a:ea typeface="+mn-lt"/>
                <a:cs typeface="+mn-lt"/>
              </a:rPr>
              <a:t>en todo el proceso</a:t>
            </a:r>
            <a:r>
              <a:rPr lang="es-ES" sz="1400" b="1" dirty="0">
                <a:solidFill>
                  <a:schemeClr val="tx2"/>
                </a:solidFill>
                <a:latin typeface="+mn-lt"/>
                <a:ea typeface="+mn-lt"/>
                <a:cs typeface="+mn-lt"/>
              </a:rPr>
              <a:t>.</a:t>
            </a:r>
            <a:r>
              <a:rPr lang="es-ES" sz="1400" dirty="0">
                <a:solidFill>
                  <a:schemeClr val="tx2"/>
                </a:solidFill>
                <a:latin typeface="+mn-lt"/>
                <a:ea typeface="+mn-lt"/>
                <a:cs typeface="+mn-lt"/>
              </a:rPr>
              <a:t> </a:t>
            </a:r>
            <a:endParaRPr lang="es-ES" sz="1400" dirty="0">
              <a:solidFill>
                <a:schemeClr val="tx2"/>
              </a:solidFill>
              <a:latin typeface="+mn-lt"/>
              <a:cs typeface="Arial"/>
            </a:endParaRPr>
          </a:p>
        </p:txBody>
      </p:sp>
      <p:sp>
        <p:nvSpPr>
          <p:cNvPr id="31" name="CuadroTexto 30">
            <a:extLst>
              <a:ext uri="{FF2B5EF4-FFF2-40B4-BE49-F238E27FC236}">
                <a16:creationId xmlns:a16="http://schemas.microsoft.com/office/drawing/2014/main" id="{A2CBB7E7-FC46-06AA-8AA1-E9BB347941E2}"/>
              </a:ext>
            </a:extLst>
          </p:cNvPr>
          <p:cNvSpPr txBox="1"/>
          <p:nvPr/>
        </p:nvSpPr>
        <p:spPr>
          <a:xfrm>
            <a:off x="1125178" y="5045167"/>
            <a:ext cx="4731816" cy="954107"/>
          </a:xfrm>
          <a:prstGeom prst="rect">
            <a:avLst/>
          </a:prstGeom>
          <a:noFill/>
        </p:spPr>
        <p:txBody>
          <a:bodyPr wrap="square" rtlCol="0">
            <a:spAutoFit/>
          </a:bodyPr>
          <a:lstStyle/>
          <a:p>
            <a:pPr algn="just"/>
            <a:r>
              <a:rPr lang="es-ES" sz="1400" b="1" i="1" dirty="0">
                <a:solidFill>
                  <a:schemeClr val="tx2"/>
                </a:solidFill>
                <a:cs typeface="Arial"/>
              </a:rPr>
              <a:t>P</a:t>
            </a:r>
            <a:r>
              <a:rPr lang="es-ES" sz="1400" b="1" i="1" dirty="0">
                <a:solidFill>
                  <a:schemeClr val="tx2"/>
                </a:solidFill>
                <a:latin typeface="+mn-lt"/>
                <a:cs typeface="Arial"/>
              </a:rPr>
              <a:t>ymes y autónomos </a:t>
            </a:r>
            <a:r>
              <a:rPr lang="es-ES" sz="1400" b="0" dirty="0">
                <a:solidFill>
                  <a:schemeClr val="tx2"/>
                </a:solidFill>
                <a:latin typeface="+mn-lt"/>
                <a:cs typeface="Arial"/>
              </a:rPr>
              <a:t>podrán beneficiarse de una ayuda de </a:t>
            </a:r>
            <a:r>
              <a:rPr lang="es-ES" sz="1400" b="1" dirty="0">
                <a:solidFill>
                  <a:schemeClr val="tx2"/>
                </a:solidFill>
                <a:latin typeface="+mn-lt"/>
                <a:cs typeface="Arial"/>
              </a:rPr>
              <a:t>hasta 6.000 € </a:t>
            </a:r>
            <a:r>
              <a:rPr lang="es-ES" sz="1400" b="0" dirty="0">
                <a:solidFill>
                  <a:schemeClr val="tx2"/>
                </a:solidFill>
                <a:latin typeface="+mn-lt"/>
                <a:cs typeface="Arial"/>
              </a:rPr>
              <a:t>por medio del </a:t>
            </a:r>
            <a:r>
              <a:rPr lang="es-ES" sz="1400" dirty="0">
                <a:solidFill>
                  <a:schemeClr val="tx2"/>
                </a:solidFill>
                <a:latin typeface="+mn-lt"/>
                <a:cs typeface="Arial"/>
              </a:rPr>
              <a:t>Kit Digital</a:t>
            </a:r>
            <a:r>
              <a:rPr lang="es-ES" sz="1400" b="0" dirty="0">
                <a:solidFill>
                  <a:schemeClr val="tx2"/>
                </a:solidFill>
                <a:latin typeface="+mn-lt"/>
                <a:cs typeface="Arial"/>
              </a:rPr>
              <a:t>, para adquirir nuestras soluciones </a:t>
            </a:r>
            <a:r>
              <a:rPr lang="es-ES" sz="1400" b="1" dirty="0">
                <a:solidFill>
                  <a:schemeClr val="tx2"/>
                </a:solidFill>
                <a:latin typeface="+mn-lt"/>
                <a:cs typeface="Arial"/>
              </a:rPr>
              <a:t>Cash </a:t>
            </a:r>
            <a:r>
              <a:rPr lang="es-ES" sz="1400" b="1" dirty="0" err="1">
                <a:solidFill>
                  <a:schemeClr val="tx2"/>
                </a:solidFill>
                <a:latin typeface="+mn-lt"/>
                <a:cs typeface="Arial"/>
              </a:rPr>
              <a:t>Today</a:t>
            </a:r>
            <a:r>
              <a:rPr lang="es-ES" sz="1400" b="1" dirty="0">
                <a:solidFill>
                  <a:schemeClr val="tx2"/>
                </a:solidFill>
                <a:latin typeface="+mn-lt"/>
                <a:cs typeface="Arial"/>
              </a:rPr>
              <a:t> Back Office o Cash </a:t>
            </a:r>
            <a:r>
              <a:rPr lang="es-ES" sz="1400" b="1" dirty="0" err="1">
                <a:solidFill>
                  <a:schemeClr val="tx2"/>
                </a:solidFill>
                <a:latin typeface="+mn-lt"/>
                <a:cs typeface="Arial"/>
              </a:rPr>
              <a:t>Today</a:t>
            </a:r>
            <a:r>
              <a:rPr lang="es-ES" sz="1400" b="1" dirty="0">
                <a:solidFill>
                  <a:schemeClr val="tx2"/>
                </a:solidFill>
                <a:latin typeface="+mn-lt"/>
                <a:cs typeface="Arial"/>
              </a:rPr>
              <a:t> Front Office. </a:t>
            </a:r>
            <a:endParaRPr lang="en-US" sz="1400" b="1" dirty="0">
              <a:solidFill>
                <a:schemeClr val="tx2"/>
              </a:solidFill>
              <a:latin typeface="+mn-lt"/>
            </a:endParaRPr>
          </a:p>
        </p:txBody>
      </p:sp>
      <p:sp>
        <p:nvSpPr>
          <p:cNvPr id="32" name="CuadroTexto 31">
            <a:extLst>
              <a:ext uri="{FF2B5EF4-FFF2-40B4-BE49-F238E27FC236}">
                <a16:creationId xmlns:a16="http://schemas.microsoft.com/office/drawing/2014/main" id="{D4BFF61F-B97A-5454-E24B-8B32BD057D49}"/>
              </a:ext>
            </a:extLst>
          </p:cNvPr>
          <p:cNvSpPr txBox="1"/>
          <p:nvPr/>
        </p:nvSpPr>
        <p:spPr>
          <a:xfrm>
            <a:off x="6145849" y="2152960"/>
            <a:ext cx="2587669" cy="954107"/>
          </a:xfrm>
          <a:prstGeom prst="rect">
            <a:avLst/>
          </a:prstGeom>
          <a:noFill/>
        </p:spPr>
        <p:txBody>
          <a:bodyPr wrap="square" rtlCol="0">
            <a:spAutoFit/>
          </a:bodyPr>
          <a:lstStyle/>
          <a:p>
            <a:r>
              <a:rPr lang="es-ES" sz="1400" b="1" dirty="0"/>
              <a:t>Digitalización e integración online </a:t>
            </a:r>
            <a:r>
              <a:rPr lang="es-ES" sz="1400" dirty="0"/>
              <a:t>de las transacciones con los sistemas de información Prosegur.</a:t>
            </a:r>
          </a:p>
        </p:txBody>
      </p:sp>
      <p:pic>
        <p:nvPicPr>
          <p:cNvPr id="34" name="Imagen 33">
            <a:extLst>
              <a:ext uri="{FF2B5EF4-FFF2-40B4-BE49-F238E27FC236}">
                <a16:creationId xmlns:a16="http://schemas.microsoft.com/office/drawing/2014/main" id="{1D8610BA-4F73-F2EA-8AB9-B2CCBCF0C9A2}"/>
              </a:ext>
            </a:extLst>
          </p:cNvPr>
          <p:cNvPicPr>
            <a:picLocks noChangeAspect="1"/>
          </p:cNvPicPr>
          <p:nvPr/>
        </p:nvPicPr>
        <p:blipFill>
          <a:blip r:embed="rId3"/>
          <a:stretch>
            <a:fillRect/>
          </a:stretch>
        </p:blipFill>
        <p:spPr>
          <a:xfrm>
            <a:off x="320411" y="5150928"/>
            <a:ext cx="774700" cy="533400"/>
          </a:xfrm>
          <a:prstGeom prst="rect">
            <a:avLst/>
          </a:prstGeom>
        </p:spPr>
      </p:pic>
      <p:pic>
        <p:nvPicPr>
          <p:cNvPr id="36" name="Imagen 35">
            <a:extLst>
              <a:ext uri="{FF2B5EF4-FFF2-40B4-BE49-F238E27FC236}">
                <a16:creationId xmlns:a16="http://schemas.microsoft.com/office/drawing/2014/main" id="{0B37C3C6-BB01-81CB-9742-9A8F2C17EF2A}"/>
              </a:ext>
            </a:extLst>
          </p:cNvPr>
          <p:cNvPicPr>
            <a:picLocks noChangeAspect="1"/>
          </p:cNvPicPr>
          <p:nvPr/>
        </p:nvPicPr>
        <p:blipFill>
          <a:blip r:embed="rId4"/>
          <a:stretch>
            <a:fillRect/>
          </a:stretch>
        </p:blipFill>
        <p:spPr>
          <a:xfrm>
            <a:off x="429781" y="1528544"/>
            <a:ext cx="699940" cy="469960"/>
          </a:xfrm>
          <a:prstGeom prst="rect">
            <a:avLst/>
          </a:prstGeom>
        </p:spPr>
      </p:pic>
      <p:pic>
        <p:nvPicPr>
          <p:cNvPr id="37" name="Imagen 36">
            <a:extLst>
              <a:ext uri="{FF2B5EF4-FFF2-40B4-BE49-F238E27FC236}">
                <a16:creationId xmlns:a16="http://schemas.microsoft.com/office/drawing/2014/main" id="{D822131C-0BFA-C868-F8E9-FDFAC26D2489}"/>
              </a:ext>
            </a:extLst>
          </p:cNvPr>
          <p:cNvPicPr>
            <a:picLocks noChangeAspect="1"/>
          </p:cNvPicPr>
          <p:nvPr/>
        </p:nvPicPr>
        <p:blipFill>
          <a:blip r:embed="rId5"/>
          <a:stretch>
            <a:fillRect/>
          </a:stretch>
        </p:blipFill>
        <p:spPr>
          <a:xfrm>
            <a:off x="3350573" y="1486509"/>
            <a:ext cx="607969" cy="514435"/>
          </a:xfrm>
          <a:prstGeom prst="rect">
            <a:avLst/>
          </a:prstGeom>
        </p:spPr>
      </p:pic>
      <p:pic>
        <p:nvPicPr>
          <p:cNvPr id="38" name="Imagen 37">
            <a:extLst>
              <a:ext uri="{FF2B5EF4-FFF2-40B4-BE49-F238E27FC236}">
                <a16:creationId xmlns:a16="http://schemas.microsoft.com/office/drawing/2014/main" id="{5B48605D-CEDA-4F3B-49E4-866F124F0228}"/>
              </a:ext>
            </a:extLst>
          </p:cNvPr>
          <p:cNvPicPr>
            <a:picLocks noChangeAspect="1"/>
          </p:cNvPicPr>
          <p:nvPr/>
        </p:nvPicPr>
        <p:blipFill>
          <a:blip r:embed="rId6"/>
          <a:stretch>
            <a:fillRect/>
          </a:stretch>
        </p:blipFill>
        <p:spPr>
          <a:xfrm>
            <a:off x="6329148" y="1499233"/>
            <a:ext cx="699940" cy="477232"/>
          </a:xfrm>
          <a:prstGeom prst="rect">
            <a:avLst/>
          </a:prstGeom>
        </p:spPr>
      </p:pic>
      <p:pic>
        <p:nvPicPr>
          <p:cNvPr id="39" name="Imagen 38">
            <a:extLst>
              <a:ext uri="{FF2B5EF4-FFF2-40B4-BE49-F238E27FC236}">
                <a16:creationId xmlns:a16="http://schemas.microsoft.com/office/drawing/2014/main" id="{C7C7B95A-F52F-3442-8D83-26CA4856BA39}"/>
              </a:ext>
            </a:extLst>
          </p:cNvPr>
          <p:cNvPicPr>
            <a:picLocks noChangeAspect="1"/>
          </p:cNvPicPr>
          <p:nvPr/>
        </p:nvPicPr>
        <p:blipFill>
          <a:blip r:embed="rId7"/>
          <a:stretch>
            <a:fillRect/>
          </a:stretch>
        </p:blipFill>
        <p:spPr>
          <a:xfrm>
            <a:off x="9307066" y="1478132"/>
            <a:ext cx="387489" cy="540682"/>
          </a:xfrm>
          <a:prstGeom prst="rect">
            <a:avLst/>
          </a:prstGeom>
        </p:spPr>
      </p:pic>
      <p:pic>
        <p:nvPicPr>
          <p:cNvPr id="40" name="Imagen 39">
            <a:extLst>
              <a:ext uri="{FF2B5EF4-FFF2-40B4-BE49-F238E27FC236}">
                <a16:creationId xmlns:a16="http://schemas.microsoft.com/office/drawing/2014/main" id="{E6A45A2A-95E3-27AC-5D59-DE7D2746FAD0}"/>
              </a:ext>
            </a:extLst>
          </p:cNvPr>
          <p:cNvPicPr>
            <a:picLocks noChangeAspect="1"/>
          </p:cNvPicPr>
          <p:nvPr/>
        </p:nvPicPr>
        <p:blipFill>
          <a:blip r:embed="rId8"/>
          <a:stretch>
            <a:fillRect/>
          </a:stretch>
        </p:blipFill>
        <p:spPr>
          <a:xfrm>
            <a:off x="537803" y="3155494"/>
            <a:ext cx="483895" cy="547012"/>
          </a:xfrm>
          <a:prstGeom prst="rect">
            <a:avLst/>
          </a:prstGeom>
        </p:spPr>
      </p:pic>
      <p:pic>
        <p:nvPicPr>
          <p:cNvPr id="42" name="Imagen 41">
            <a:extLst>
              <a:ext uri="{FF2B5EF4-FFF2-40B4-BE49-F238E27FC236}">
                <a16:creationId xmlns:a16="http://schemas.microsoft.com/office/drawing/2014/main" id="{8AAA8649-F11F-1C7F-D772-C8B6638D2A46}"/>
              </a:ext>
            </a:extLst>
          </p:cNvPr>
          <p:cNvPicPr>
            <a:picLocks noChangeAspect="1"/>
          </p:cNvPicPr>
          <p:nvPr/>
        </p:nvPicPr>
        <p:blipFill>
          <a:blip r:embed="rId9"/>
          <a:stretch>
            <a:fillRect/>
          </a:stretch>
        </p:blipFill>
        <p:spPr>
          <a:xfrm>
            <a:off x="6392516" y="3270607"/>
            <a:ext cx="573203" cy="528246"/>
          </a:xfrm>
          <a:prstGeom prst="rect">
            <a:avLst/>
          </a:prstGeom>
        </p:spPr>
      </p:pic>
      <p:pic>
        <p:nvPicPr>
          <p:cNvPr id="43" name="Imagen 42">
            <a:extLst>
              <a:ext uri="{FF2B5EF4-FFF2-40B4-BE49-F238E27FC236}">
                <a16:creationId xmlns:a16="http://schemas.microsoft.com/office/drawing/2014/main" id="{694CD4CB-4DAA-0432-5CF7-87F313E76737}"/>
              </a:ext>
            </a:extLst>
          </p:cNvPr>
          <p:cNvPicPr>
            <a:picLocks noChangeAspect="1"/>
          </p:cNvPicPr>
          <p:nvPr/>
        </p:nvPicPr>
        <p:blipFill>
          <a:blip r:embed="rId10"/>
          <a:stretch>
            <a:fillRect/>
          </a:stretch>
        </p:blipFill>
        <p:spPr>
          <a:xfrm>
            <a:off x="3269326" y="3166307"/>
            <a:ext cx="573203" cy="563147"/>
          </a:xfrm>
          <a:prstGeom prst="rect">
            <a:avLst/>
          </a:prstGeom>
        </p:spPr>
      </p:pic>
      <p:pic>
        <p:nvPicPr>
          <p:cNvPr id="44" name="Imagen 43">
            <a:extLst>
              <a:ext uri="{FF2B5EF4-FFF2-40B4-BE49-F238E27FC236}">
                <a16:creationId xmlns:a16="http://schemas.microsoft.com/office/drawing/2014/main" id="{5E57BAF2-3515-AAA8-5811-A8F254B3674D}"/>
              </a:ext>
            </a:extLst>
          </p:cNvPr>
          <p:cNvPicPr>
            <a:picLocks noChangeAspect="1"/>
          </p:cNvPicPr>
          <p:nvPr/>
        </p:nvPicPr>
        <p:blipFill>
          <a:blip r:embed="rId11"/>
          <a:stretch>
            <a:fillRect/>
          </a:stretch>
        </p:blipFill>
        <p:spPr>
          <a:xfrm>
            <a:off x="9307066" y="3301135"/>
            <a:ext cx="692439" cy="473166"/>
          </a:xfrm>
          <a:prstGeom prst="rect">
            <a:avLst/>
          </a:prstGeom>
        </p:spPr>
      </p:pic>
      <p:sp>
        <p:nvSpPr>
          <p:cNvPr id="4" name="CuadroTexto 3">
            <a:extLst>
              <a:ext uri="{FF2B5EF4-FFF2-40B4-BE49-F238E27FC236}">
                <a16:creationId xmlns:a16="http://schemas.microsoft.com/office/drawing/2014/main" id="{718497AB-ABFD-8016-A1D4-07AE6E62FE06}"/>
              </a:ext>
            </a:extLst>
          </p:cNvPr>
          <p:cNvSpPr txBox="1"/>
          <p:nvPr/>
        </p:nvSpPr>
        <p:spPr>
          <a:xfrm>
            <a:off x="6965719" y="5004397"/>
            <a:ext cx="4731816" cy="954107"/>
          </a:xfrm>
          <a:prstGeom prst="rect">
            <a:avLst/>
          </a:prstGeom>
          <a:noFill/>
        </p:spPr>
        <p:txBody>
          <a:bodyPr wrap="square" rtlCol="0">
            <a:spAutoFit/>
          </a:bodyPr>
          <a:lstStyle/>
          <a:p>
            <a:pPr algn="just"/>
            <a:r>
              <a:rPr lang="es-ES" sz="1400" b="1" dirty="0">
                <a:solidFill>
                  <a:schemeClr val="tx2"/>
                </a:solidFill>
                <a:cs typeface="Arial"/>
              </a:rPr>
              <a:t>Cash </a:t>
            </a:r>
            <a:r>
              <a:rPr lang="es-ES" sz="1400" b="1" dirty="0" err="1">
                <a:solidFill>
                  <a:schemeClr val="tx2"/>
                </a:solidFill>
                <a:cs typeface="Arial"/>
              </a:rPr>
              <a:t>Today</a:t>
            </a:r>
            <a:r>
              <a:rPr lang="es-ES" sz="1400" b="1" dirty="0">
                <a:solidFill>
                  <a:schemeClr val="tx2"/>
                </a:solidFill>
                <a:cs typeface="Arial"/>
              </a:rPr>
              <a:t> Front Office</a:t>
            </a:r>
            <a:r>
              <a:rPr lang="es-ES" sz="1400" dirty="0">
                <a:solidFill>
                  <a:schemeClr val="tx2"/>
                </a:solidFill>
                <a:cs typeface="Arial"/>
              </a:rPr>
              <a:t>, es la única solución en el mercado, de automatización de cobro al cliente y gestión del efectivo, en la que se puede aplicar el bono digital para hardware y software. </a:t>
            </a:r>
          </a:p>
        </p:txBody>
      </p:sp>
      <p:pic>
        <p:nvPicPr>
          <p:cNvPr id="5" name="Imagen 4">
            <a:extLst>
              <a:ext uri="{FF2B5EF4-FFF2-40B4-BE49-F238E27FC236}">
                <a16:creationId xmlns:a16="http://schemas.microsoft.com/office/drawing/2014/main" id="{E14EAFB7-43FF-5674-613E-5B74B7078344}"/>
              </a:ext>
            </a:extLst>
          </p:cNvPr>
          <p:cNvPicPr>
            <a:picLocks noChangeAspect="1"/>
          </p:cNvPicPr>
          <p:nvPr/>
        </p:nvPicPr>
        <p:blipFill>
          <a:blip r:embed="rId12">
            <a:duotone>
              <a:prstClr val="black"/>
              <a:schemeClr val="tx2">
                <a:tint val="45000"/>
                <a:satMod val="400000"/>
              </a:schemeClr>
            </a:duotone>
            <a:lum bright="-100000" contrast="-40000"/>
          </a:blip>
          <a:stretch>
            <a:fillRect/>
          </a:stretch>
        </p:blipFill>
        <p:spPr>
          <a:xfrm>
            <a:off x="6230499" y="4994856"/>
            <a:ext cx="670395" cy="849965"/>
          </a:xfrm>
          <a:prstGeom prst="rect">
            <a:avLst/>
          </a:prstGeom>
          <a:noFill/>
        </p:spPr>
      </p:pic>
    </p:spTree>
    <p:extLst>
      <p:ext uri="{BB962C8B-B14F-4D97-AF65-F5344CB8AC3E}">
        <p14:creationId xmlns:p14="http://schemas.microsoft.com/office/powerpoint/2010/main" val="3688275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FED38C72-C57C-121F-D783-691B3D71D5AA}"/>
              </a:ext>
            </a:extLst>
          </p:cNvPr>
          <p:cNvSpPr>
            <a:spLocks noGrp="1"/>
          </p:cNvSpPr>
          <p:nvPr>
            <p:ph type="body" sz="quarter" idx="13"/>
          </p:nvPr>
        </p:nvSpPr>
        <p:spPr>
          <a:xfrm>
            <a:off x="2739456" y="476675"/>
            <a:ext cx="9086851" cy="138499"/>
          </a:xfrm>
        </p:spPr>
        <p:txBody>
          <a:bodyPr/>
          <a:lstStyle/>
          <a:p>
            <a:r>
              <a:rPr lang="es-ES" dirty="0"/>
              <a:t>KIT DIGITAL PARA PYMES Y AUTÓNOMOS</a:t>
            </a:r>
          </a:p>
        </p:txBody>
      </p:sp>
      <p:pic>
        <p:nvPicPr>
          <p:cNvPr id="30" name="Imagen 29">
            <a:extLst>
              <a:ext uri="{FF2B5EF4-FFF2-40B4-BE49-F238E27FC236}">
                <a16:creationId xmlns:a16="http://schemas.microsoft.com/office/drawing/2014/main" id="{DA636C22-F4CE-787C-43F1-DE9F12EEB0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4713" y="6154904"/>
            <a:ext cx="1664050" cy="452840"/>
          </a:xfrm>
          <a:prstGeom prst="rect">
            <a:avLst/>
          </a:prstGeom>
        </p:spPr>
      </p:pic>
      <p:sp>
        <p:nvSpPr>
          <p:cNvPr id="10" name="Marcador de texto 2">
            <a:extLst>
              <a:ext uri="{FF2B5EF4-FFF2-40B4-BE49-F238E27FC236}">
                <a16:creationId xmlns:a16="http://schemas.microsoft.com/office/drawing/2014/main" id="{F04B3C07-CE71-178C-A40F-069A726877B8}"/>
              </a:ext>
            </a:extLst>
          </p:cNvPr>
          <p:cNvSpPr txBox="1">
            <a:spLocks/>
          </p:cNvSpPr>
          <p:nvPr/>
        </p:nvSpPr>
        <p:spPr>
          <a:xfrm>
            <a:off x="884650" y="907600"/>
            <a:ext cx="6766215" cy="886397"/>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3200" dirty="0"/>
              <a:t>¿Cómo pueden solicitar las empresas el bono digital?</a:t>
            </a:r>
          </a:p>
        </p:txBody>
      </p:sp>
      <p:sp>
        <p:nvSpPr>
          <p:cNvPr id="3" name="CuadroTexto 2">
            <a:extLst>
              <a:ext uri="{FF2B5EF4-FFF2-40B4-BE49-F238E27FC236}">
                <a16:creationId xmlns:a16="http://schemas.microsoft.com/office/drawing/2014/main" id="{068D738A-859D-2314-A4A4-C5448D2CE721}"/>
              </a:ext>
            </a:extLst>
          </p:cNvPr>
          <p:cNvSpPr txBox="1"/>
          <p:nvPr/>
        </p:nvSpPr>
        <p:spPr>
          <a:xfrm>
            <a:off x="11118576" y="5996604"/>
            <a:ext cx="816249" cy="769441"/>
          </a:xfrm>
          <a:prstGeom prst="rect">
            <a:avLst/>
          </a:prstGeom>
          <a:noFill/>
        </p:spPr>
        <p:txBody>
          <a:bodyPr wrap="none" rtlCol="0">
            <a:spAutoFit/>
          </a:bodyPr>
          <a:lstStyle/>
          <a:p>
            <a:pPr algn="r"/>
            <a:r>
              <a:rPr lang="es-ES" sz="4400" b="1" dirty="0">
                <a:solidFill>
                  <a:schemeClr val="accent1"/>
                </a:solidFill>
                <a:latin typeface="Century Gothic" panose="020B0502020202020204" pitchFamily="34" charset="0"/>
              </a:rPr>
              <a:t>11</a:t>
            </a:r>
          </a:p>
        </p:txBody>
      </p:sp>
      <p:sp>
        <p:nvSpPr>
          <p:cNvPr id="4" name="Título 7">
            <a:extLst>
              <a:ext uri="{FF2B5EF4-FFF2-40B4-BE49-F238E27FC236}">
                <a16:creationId xmlns:a16="http://schemas.microsoft.com/office/drawing/2014/main" id="{FEB459A7-FA20-7EF0-F4F5-8E53AC9B828E}"/>
              </a:ext>
            </a:extLst>
          </p:cNvPr>
          <p:cNvSpPr txBox="1">
            <a:spLocks/>
          </p:cNvSpPr>
          <p:nvPr/>
        </p:nvSpPr>
        <p:spPr>
          <a:xfrm>
            <a:off x="1170247" y="2255459"/>
            <a:ext cx="9467573" cy="348242"/>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s-ES" sz="1400" dirty="0">
                <a:latin typeface="+mn-lt"/>
              </a:rPr>
              <a:t>Registrarse en </a:t>
            </a:r>
            <a:r>
              <a:rPr lang="es-ES" sz="1400" b="1" i="1" u="sng" dirty="0">
                <a:solidFill>
                  <a:schemeClr val="accent4"/>
                </a:solidFill>
                <a:latin typeface="+mn-lt"/>
                <a:hlinkClick r:id="rId3">
                  <a:extLst>
                    <a:ext uri="{A12FA001-AC4F-418D-AE19-62706E023703}">
                      <ahyp:hlinkClr xmlns:ahyp="http://schemas.microsoft.com/office/drawing/2018/hyperlinkcolor" val="tx"/>
                    </a:ext>
                  </a:extLst>
                </a:hlinkClick>
              </a:rPr>
              <a:t>www.acelerapyme.es</a:t>
            </a:r>
            <a:endParaRPr lang="es-ES" sz="1400" b="1" i="1" dirty="0">
              <a:solidFill>
                <a:schemeClr val="accent4"/>
              </a:solidFill>
              <a:latin typeface="+mn-lt"/>
            </a:endParaRPr>
          </a:p>
        </p:txBody>
      </p:sp>
      <p:sp>
        <p:nvSpPr>
          <p:cNvPr id="5" name="Título 7">
            <a:extLst>
              <a:ext uri="{FF2B5EF4-FFF2-40B4-BE49-F238E27FC236}">
                <a16:creationId xmlns:a16="http://schemas.microsoft.com/office/drawing/2014/main" id="{1CCD739C-BD6D-9245-7AD1-703F32F964FC}"/>
              </a:ext>
            </a:extLst>
          </p:cNvPr>
          <p:cNvSpPr txBox="1">
            <a:spLocks/>
          </p:cNvSpPr>
          <p:nvPr/>
        </p:nvSpPr>
        <p:spPr>
          <a:xfrm>
            <a:off x="1164264" y="4441220"/>
            <a:ext cx="9065630" cy="1212004"/>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s-ES" sz="1400" dirty="0">
                <a:latin typeface="+mn-lt"/>
              </a:rPr>
              <a:t>Consultar el catálogo de soluciones digitales.</a:t>
            </a:r>
          </a:p>
          <a:p>
            <a:pPr>
              <a:lnSpc>
                <a:spcPct val="100000"/>
              </a:lnSpc>
            </a:pPr>
            <a:endParaRPr lang="es-ES" sz="1400" dirty="0">
              <a:latin typeface="+mn-lt"/>
            </a:endParaRPr>
          </a:p>
          <a:p>
            <a:pPr>
              <a:lnSpc>
                <a:spcPct val="100000"/>
              </a:lnSpc>
            </a:pPr>
            <a:r>
              <a:rPr lang="es-ES" sz="1400" dirty="0">
                <a:latin typeface="+mn-lt"/>
              </a:rPr>
              <a:t>	En la categoría de Gestión de Procesos, Prosegur Cash te ofrece soluciones de: digitalización de los 	ingresos en efectivo (Cash </a:t>
            </a:r>
            <a:r>
              <a:rPr lang="es-ES" sz="1400" dirty="0" err="1">
                <a:latin typeface="+mn-lt"/>
              </a:rPr>
              <a:t>Today</a:t>
            </a:r>
            <a:r>
              <a:rPr lang="es-ES" sz="1400" dirty="0">
                <a:latin typeface="+mn-lt"/>
              </a:rPr>
              <a:t> Back Office) y digitalización de los cobros en el punto de venta 	(Cash </a:t>
            </a:r>
            <a:r>
              <a:rPr lang="es-ES" sz="1400" dirty="0" err="1">
                <a:latin typeface="+mn-lt"/>
              </a:rPr>
              <a:t>Today</a:t>
            </a:r>
            <a:r>
              <a:rPr lang="es-ES" sz="1400" dirty="0">
                <a:latin typeface="+mn-lt"/>
              </a:rPr>
              <a:t> Front Office).</a:t>
            </a:r>
          </a:p>
        </p:txBody>
      </p:sp>
      <p:sp>
        <p:nvSpPr>
          <p:cNvPr id="8" name="Título 7">
            <a:extLst>
              <a:ext uri="{FF2B5EF4-FFF2-40B4-BE49-F238E27FC236}">
                <a16:creationId xmlns:a16="http://schemas.microsoft.com/office/drawing/2014/main" id="{DACDA629-A88C-26FA-226A-17F24E6D86D8}"/>
              </a:ext>
            </a:extLst>
          </p:cNvPr>
          <p:cNvSpPr txBox="1">
            <a:spLocks/>
          </p:cNvSpPr>
          <p:nvPr/>
        </p:nvSpPr>
        <p:spPr>
          <a:xfrm>
            <a:off x="1164264" y="3616446"/>
            <a:ext cx="10292186" cy="557709"/>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s-ES" sz="1400" dirty="0">
                <a:latin typeface="+mn-lt"/>
              </a:rPr>
              <a:t>Solicitar la ayuda Kit Digital en la sede electrónica de </a:t>
            </a:r>
            <a:r>
              <a:rPr lang="es-ES" sz="1400" b="1" dirty="0">
                <a:solidFill>
                  <a:schemeClr val="accent4"/>
                </a:solidFill>
                <a:latin typeface="+mn-lt"/>
              </a:rPr>
              <a:t>Red.es </a:t>
            </a:r>
            <a:r>
              <a:rPr lang="es-ES" sz="1400" b="1" i="1" dirty="0">
                <a:solidFill>
                  <a:schemeClr val="accent4"/>
                </a:solidFill>
                <a:latin typeface="+mn-lt"/>
              </a:rPr>
              <a:t>(sede.red.gob.es)</a:t>
            </a:r>
            <a:r>
              <a:rPr lang="es-ES" sz="1400" dirty="0">
                <a:latin typeface="+mn-lt"/>
              </a:rPr>
              <a:t>. Para ello necesitará tener certificado digital o </a:t>
            </a:r>
            <a:r>
              <a:rPr lang="es-ES" sz="1400" dirty="0" err="1">
                <a:latin typeface="+mn-lt"/>
              </a:rPr>
              <a:t>Cl@ve</a:t>
            </a:r>
            <a:r>
              <a:rPr lang="es-ES" sz="1400" dirty="0">
                <a:latin typeface="+mn-lt"/>
              </a:rPr>
              <a:t>.</a:t>
            </a:r>
          </a:p>
        </p:txBody>
      </p:sp>
      <p:sp>
        <p:nvSpPr>
          <p:cNvPr id="9" name="CuadroTexto 8">
            <a:extLst>
              <a:ext uri="{FF2B5EF4-FFF2-40B4-BE49-F238E27FC236}">
                <a16:creationId xmlns:a16="http://schemas.microsoft.com/office/drawing/2014/main" id="{A7B6C094-F918-1FF7-9F9D-88ED91B1C6FE}"/>
              </a:ext>
            </a:extLst>
          </p:cNvPr>
          <p:cNvSpPr txBox="1"/>
          <p:nvPr/>
        </p:nvSpPr>
        <p:spPr>
          <a:xfrm>
            <a:off x="648848" y="1997335"/>
            <a:ext cx="471604" cy="707886"/>
          </a:xfrm>
          <a:prstGeom prst="rect">
            <a:avLst/>
          </a:prstGeom>
          <a:noFill/>
        </p:spPr>
        <p:txBody>
          <a:bodyPr wrap="none" rtlCol="0">
            <a:spAutoFit/>
          </a:bodyPr>
          <a:lstStyle/>
          <a:p>
            <a:r>
              <a:rPr lang="es-ES" sz="4000" b="1" dirty="0">
                <a:solidFill>
                  <a:schemeClr val="accent2"/>
                </a:solidFill>
                <a:latin typeface="+mj-lt"/>
              </a:rPr>
              <a:t>1</a:t>
            </a:r>
          </a:p>
        </p:txBody>
      </p:sp>
      <p:sp>
        <p:nvSpPr>
          <p:cNvPr id="12" name="CuadroTexto 11">
            <a:extLst>
              <a:ext uri="{FF2B5EF4-FFF2-40B4-BE49-F238E27FC236}">
                <a16:creationId xmlns:a16="http://schemas.microsoft.com/office/drawing/2014/main" id="{FD2387E3-4AE5-B3E1-9F27-83D939C086F3}"/>
              </a:ext>
            </a:extLst>
          </p:cNvPr>
          <p:cNvSpPr txBox="1"/>
          <p:nvPr/>
        </p:nvSpPr>
        <p:spPr>
          <a:xfrm>
            <a:off x="648848" y="2691712"/>
            <a:ext cx="471604" cy="707886"/>
          </a:xfrm>
          <a:prstGeom prst="rect">
            <a:avLst/>
          </a:prstGeom>
          <a:noFill/>
        </p:spPr>
        <p:txBody>
          <a:bodyPr wrap="none" rtlCol="0">
            <a:spAutoFit/>
          </a:bodyPr>
          <a:lstStyle/>
          <a:p>
            <a:r>
              <a:rPr lang="es-ES" sz="4000" b="1" dirty="0">
                <a:solidFill>
                  <a:schemeClr val="accent2"/>
                </a:solidFill>
                <a:latin typeface="+mj-lt"/>
              </a:rPr>
              <a:t>2</a:t>
            </a:r>
          </a:p>
        </p:txBody>
      </p:sp>
      <p:sp>
        <p:nvSpPr>
          <p:cNvPr id="13" name="CuadroTexto 12">
            <a:extLst>
              <a:ext uri="{FF2B5EF4-FFF2-40B4-BE49-F238E27FC236}">
                <a16:creationId xmlns:a16="http://schemas.microsoft.com/office/drawing/2014/main" id="{BAD75775-FE33-4A08-7F39-9F9BBE7E34B7}"/>
              </a:ext>
            </a:extLst>
          </p:cNvPr>
          <p:cNvSpPr txBox="1"/>
          <p:nvPr/>
        </p:nvSpPr>
        <p:spPr>
          <a:xfrm>
            <a:off x="672971" y="3454107"/>
            <a:ext cx="471604" cy="707886"/>
          </a:xfrm>
          <a:prstGeom prst="rect">
            <a:avLst/>
          </a:prstGeom>
          <a:noFill/>
        </p:spPr>
        <p:txBody>
          <a:bodyPr wrap="none" rtlCol="0">
            <a:spAutoFit/>
          </a:bodyPr>
          <a:lstStyle/>
          <a:p>
            <a:r>
              <a:rPr lang="es-ES" sz="4000" b="1" dirty="0">
                <a:solidFill>
                  <a:schemeClr val="accent2"/>
                </a:solidFill>
                <a:latin typeface="+mj-lt"/>
              </a:rPr>
              <a:t>3</a:t>
            </a:r>
          </a:p>
        </p:txBody>
      </p:sp>
      <p:sp>
        <p:nvSpPr>
          <p:cNvPr id="14" name="CuadroTexto 13">
            <a:extLst>
              <a:ext uri="{FF2B5EF4-FFF2-40B4-BE49-F238E27FC236}">
                <a16:creationId xmlns:a16="http://schemas.microsoft.com/office/drawing/2014/main" id="{E76E3F9D-C766-6F8B-A594-0C596476363C}"/>
              </a:ext>
            </a:extLst>
          </p:cNvPr>
          <p:cNvSpPr txBox="1"/>
          <p:nvPr/>
        </p:nvSpPr>
        <p:spPr>
          <a:xfrm>
            <a:off x="672971" y="4226372"/>
            <a:ext cx="471604" cy="707886"/>
          </a:xfrm>
          <a:prstGeom prst="rect">
            <a:avLst/>
          </a:prstGeom>
          <a:noFill/>
        </p:spPr>
        <p:txBody>
          <a:bodyPr wrap="none" rtlCol="0">
            <a:spAutoFit/>
          </a:bodyPr>
          <a:lstStyle/>
          <a:p>
            <a:r>
              <a:rPr lang="es-ES" sz="4000" b="1" dirty="0">
                <a:solidFill>
                  <a:schemeClr val="accent2"/>
                </a:solidFill>
                <a:latin typeface="+mj-lt"/>
              </a:rPr>
              <a:t>4</a:t>
            </a:r>
          </a:p>
        </p:txBody>
      </p:sp>
      <p:cxnSp>
        <p:nvCxnSpPr>
          <p:cNvPr id="18" name="Conector recto 17">
            <a:extLst>
              <a:ext uri="{FF2B5EF4-FFF2-40B4-BE49-F238E27FC236}">
                <a16:creationId xmlns:a16="http://schemas.microsoft.com/office/drawing/2014/main" id="{31A838AB-0541-05D4-76CB-23F17D6FFC6E}"/>
              </a:ext>
            </a:extLst>
          </p:cNvPr>
          <p:cNvCxnSpPr>
            <a:cxnSpLocks/>
          </p:cNvCxnSpPr>
          <p:nvPr/>
        </p:nvCxnSpPr>
        <p:spPr>
          <a:xfrm>
            <a:off x="1865865" y="4874156"/>
            <a:ext cx="0" cy="77906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 name="Conector recto 23">
            <a:extLst>
              <a:ext uri="{FF2B5EF4-FFF2-40B4-BE49-F238E27FC236}">
                <a16:creationId xmlns:a16="http://schemas.microsoft.com/office/drawing/2014/main" id="{99CC07AC-1FEA-8F59-6B40-D52C4B282BEE}"/>
              </a:ext>
            </a:extLst>
          </p:cNvPr>
          <p:cNvCxnSpPr>
            <a:cxnSpLocks/>
          </p:cNvCxnSpPr>
          <p:nvPr/>
        </p:nvCxnSpPr>
        <p:spPr>
          <a:xfrm>
            <a:off x="10415425" y="4814858"/>
            <a:ext cx="0" cy="77906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1" name="Título 7">
            <a:extLst>
              <a:ext uri="{FF2B5EF4-FFF2-40B4-BE49-F238E27FC236}">
                <a16:creationId xmlns:a16="http://schemas.microsoft.com/office/drawing/2014/main" id="{EF6E3E92-B94A-1308-863B-0640E0700704}"/>
              </a:ext>
            </a:extLst>
          </p:cNvPr>
          <p:cNvSpPr txBox="1">
            <a:spLocks/>
          </p:cNvSpPr>
          <p:nvPr/>
        </p:nvSpPr>
        <p:spPr>
          <a:xfrm>
            <a:off x="1170247" y="2979571"/>
            <a:ext cx="9467573" cy="348242"/>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s-ES" sz="1400" dirty="0">
                <a:latin typeface="+mn-lt"/>
              </a:rPr>
              <a:t>Completar el</a:t>
            </a:r>
            <a:r>
              <a:rPr lang="es-ES" sz="1400" b="1" i="1" dirty="0">
                <a:latin typeface="+mn-lt"/>
              </a:rPr>
              <a:t> </a:t>
            </a:r>
            <a:r>
              <a:rPr lang="es-ES" sz="1400" b="1" i="1" dirty="0">
                <a:solidFill>
                  <a:schemeClr val="accent4"/>
                </a:solidFill>
                <a:latin typeface="+mn-lt"/>
                <a:hlinkClick r:id="rId4">
                  <a:extLst>
                    <a:ext uri="{A12FA001-AC4F-418D-AE19-62706E023703}">
                      <ahyp:hlinkClr xmlns:ahyp="http://schemas.microsoft.com/office/drawing/2018/hyperlinkcolor" val="tx"/>
                    </a:ext>
                  </a:extLst>
                </a:hlinkClick>
              </a:rPr>
              <a:t>test de autodiagnóstico</a:t>
            </a:r>
            <a:r>
              <a:rPr lang="es-ES" sz="1400" b="1" i="1" dirty="0">
                <a:solidFill>
                  <a:schemeClr val="accent4"/>
                </a:solidFill>
                <a:latin typeface="+mn-lt"/>
              </a:rPr>
              <a:t>.</a:t>
            </a:r>
          </a:p>
        </p:txBody>
      </p:sp>
    </p:spTree>
    <p:extLst>
      <p:ext uri="{BB962C8B-B14F-4D97-AF65-F5344CB8AC3E}">
        <p14:creationId xmlns:p14="http://schemas.microsoft.com/office/powerpoint/2010/main" val="9816018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n 15">
            <a:extLst>
              <a:ext uri="{FF2B5EF4-FFF2-40B4-BE49-F238E27FC236}">
                <a16:creationId xmlns:a16="http://schemas.microsoft.com/office/drawing/2014/main" id="{F7FB8F45-1FC8-4457-8A8A-BF12E9A9C4E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937096" y="0"/>
            <a:ext cx="5254904" cy="6858000"/>
          </a:xfrm>
          <a:prstGeom prst="rect">
            <a:avLst/>
          </a:prstGeom>
        </p:spPr>
      </p:pic>
      <p:sp>
        <p:nvSpPr>
          <p:cNvPr id="2" name="Marcador de texto 1">
            <a:extLst>
              <a:ext uri="{FF2B5EF4-FFF2-40B4-BE49-F238E27FC236}">
                <a16:creationId xmlns:a16="http://schemas.microsoft.com/office/drawing/2014/main" id="{FED38C72-C57C-121F-D783-691B3D71D5AA}"/>
              </a:ext>
            </a:extLst>
          </p:cNvPr>
          <p:cNvSpPr>
            <a:spLocks noGrp="1"/>
          </p:cNvSpPr>
          <p:nvPr>
            <p:ph type="body" sz="quarter" idx="13"/>
          </p:nvPr>
        </p:nvSpPr>
        <p:spPr>
          <a:xfrm>
            <a:off x="2739456" y="476675"/>
            <a:ext cx="9086851" cy="138499"/>
          </a:xfrm>
        </p:spPr>
        <p:txBody>
          <a:bodyPr/>
          <a:lstStyle/>
          <a:p>
            <a:r>
              <a:rPr lang="es-ES" dirty="0"/>
              <a:t>KIT DIGITAL PARA PYMES Y AUTÓNOMOS</a:t>
            </a:r>
          </a:p>
        </p:txBody>
      </p:sp>
      <p:pic>
        <p:nvPicPr>
          <p:cNvPr id="30" name="Imagen 29">
            <a:extLst>
              <a:ext uri="{FF2B5EF4-FFF2-40B4-BE49-F238E27FC236}">
                <a16:creationId xmlns:a16="http://schemas.microsoft.com/office/drawing/2014/main" id="{DA636C22-F4CE-787C-43F1-DE9F12EEB0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4713" y="6154904"/>
            <a:ext cx="1664050" cy="452840"/>
          </a:xfrm>
          <a:prstGeom prst="rect">
            <a:avLst/>
          </a:prstGeom>
        </p:spPr>
      </p:pic>
      <p:sp>
        <p:nvSpPr>
          <p:cNvPr id="10" name="Marcador de texto 2">
            <a:extLst>
              <a:ext uri="{FF2B5EF4-FFF2-40B4-BE49-F238E27FC236}">
                <a16:creationId xmlns:a16="http://schemas.microsoft.com/office/drawing/2014/main" id="{F04B3C07-CE71-178C-A40F-069A726877B8}"/>
              </a:ext>
            </a:extLst>
          </p:cNvPr>
          <p:cNvSpPr txBox="1">
            <a:spLocks/>
          </p:cNvSpPr>
          <p:nvPr/>
        </p:nvSpPr>
        <p:spPr>
          <a:xfrm>
            <a:off x="874713" y="913952"/>
            <a:ext cx="4702399" cy="886397"/>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3200" dirty="0">
                <a:solidFill>
                  <a:schemeClr val="tx2"/>
                </a:solidFill>
                <a:effectLst/>
                <a:latin typeface="Century Gothic" panose="020B0502020202020204" pitchFamily="34" charset="0"/>
                <a:ea typeface="Calibri" panose="020F0502020204030204" pitchFamily="34" charset="0"/>
                <a:cs typeface="Times New Roman" panose="02020603050405020304" pitchFamily="18" charset="0"/>
              </a:rPr>
              <a:t>¿Cómo emplear el bono digital?</a:t>
            </a:r>
            <a:endParaRPr lang="en-US" sz="4800" dirty="0">
              <a:solidFill>
                <a:schemeClr val="tx2"/>
              </a:solidFill>
              <a:latin typeface="Century Gothic" panose="020B0502020202020204" pitchFamily="34" charset="0"/>
              <a:cs typeface="Poppins"/>
            </a:endParaRPr>
          </a:p>
        </p:txBody>
      </p:sp>
      <p:sp>
        <p:nvSpPr>
          <p:cNvPr id="3" name="CuadroTexto 2">
            <a:extLst>
              <a:ext uri="{FF2B5EF4-FFF2-40B4-BE49-F238E27FC236}">
                <a16:creationId xmlns:a16="http://schemas.microsoft.com/office/drawing/2014/main" id="{068D738A-859D-2314-A4A4-C5448D2CE721}"/>
              </a:ext>
            </a:extLst>
          </p:cNvPr>
          <p:cNvSpPr txBox="1"/>
          <p:nvPr/>
        </p:nvSpPr>
        <p:spPr>
          <a:xfrm>
            <a:off x="11118576" y="5996604"/>
            <a:ext cx="816249" cy="769441"/>
          </a:xfrm>
          <a:prstGeom prst="rect">
            <a:avLst/>
          </a:prstGeom>
          <a:noFill/>
        </p:spPr>
        <p:txBody>
          <a:bodyPr wrap="none" rtlCol="0">
            <a:spAutoFit/>
          </a:bodyPr>
          <a:lstStyle/>
          <a:p>
            <a:pPr algn="r"/>
            <a:r>
              <a:rPr lang="es-ES" sz="4400" b="1" dirty="0">
                <a:solidFill>
                  <a:schemeClr val="accent1"/>
                </a:solidFill>
                <a:latin typeface="Century Gothic" panose="020B0502020202020204" pitchFamily="34" charset="0"/>
              </a:rPr>
              <a:t>12</a:t>
            </a:r>
          </a:p>
        </p:txBody>
      </p:sp>
      <p:sp>
        <p:nvSpPr>
          <p:cNvPr id="4" name="Título 7">
            <a:extLst>
              <a:ext uri="{FF2B5EF4-FFF2-40B4-BE49-F238E27FC236}">
                <a16:creationId xmlns:a16="http://schemas.microsoft.com/office/drawing/2014/main" id="{FEB459A7-FA20-7EF0-F4F5-8E53AC9B828E}"/>
              </a:ext>
            </a:extLst>
          </p:cNvPr>
          <p:cNvSpPr txBox="1">
            <a:spLocks/>
          </p:cNvSpPr>
          <p:nvPr/>
        </p:nvSpPr>
        <p:spPr>
          <a:xfrm>
            <a:off x="793690" y="2659785"/>
            <a:ext cx="4461216" cy="1207829"/>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s-ES" sz="1600" dirty="0">
                <a:solidFill>
                  <a:schemeClr val="tx2"/>
                </a:solidFill>
                <a:latin typeface="+mn-lt"/>
              </a:rPr>
              <a:t>Contactar con nuestros expertos, que podrán asesorarlos en las </a:t>
            </a:r>
            <a:r>
              <a:rPr lang="es-ES" sz="1600" b="1" dirty="0">
                <a:solidFill>
                  <a:schemeClr val="tx2"/>
                </a:solidFill>
                <a:latin typeface="+mn-lt"/>
              </a:rPr>
              <a:t>soluciones de digitalización del efectivo</a:t>
            </a:r>
            <a:r>
              <a:rPr lang="es-ES" sz="1600" dirty="0">
                <a:solidFill>
                  <a:schemeClr val="tx2"/>
                </a:solidFill>
                <a:latin typeface="+mn-lt"/>
              </a:rPr>
              <a:t> que mejor se adaptan a sus necesidades</a:t>
            </a:r>
            <a:r>
              <a:rPr lang="es-ES" sz="1600" b="1" dirty="0">
                <a:solidFill>
                  <a:schemeClr val="tx2"/>
                </a:solidFill>
                <a:latin typeface="+mn-lt"/>
              </a:rPr>
              <a:t>. </a:t>
            </a:r>
          </a:p>
        </p:txBody>
      </p:sp>
      <p:sp>
        <p:nvSpPr>
          <p:cNvPr id="11" name="Rectángulo 10">
            <a:extLst>
              <a:ext uri="{FF2B5EF4-FFF2-40B4-BE49-F238E27FC236}">
                <a16:creationId xmlns:a16="http://schemas.microsoft.com/office/drawing/2014/main" id="{11CE6A17-9495-9831-0DC1-C29620B91817}"/>
              </a:ext>
            </a:extLst>
          </p:cNvPr>
          <p:cNvSpPr/>
          <p:nvPr/>
        </p:nvSpPr>
        <p:spPr>
          <a:xfrm>
            <a:off x="874713" y="2199190"/>
            <a:ext cx="1162431" cy="1012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372012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4637F3CA-82FB-EFED-EDCB-A73EEB28B506}"/>
              </a:ext>
            </a:extLst>
          </p:cNvPr>
          <p:cNvSpPr>
            <a:spLocks noGrp="1"/>
          </p:cNvSpPr>
          <p:nvPr>
            <p:ph type="body" sz="quarter" idx="12"/>
          </p:nvPr>
        </p:nvSpPr>
        <p:spPr>
          <a:xfrm>
            <a:off x="874713" y="2838069"/>
            <a:ext cx="5981699" cy="590931"/>
          </a:xfrm>
        </p:spPr>
        <p:txBody>
          <a:bodyPr/>
          <a:lstStyle/>
          <a:p>
            <a:r>
              <a:rPr lang="es-ES" dirty="0"/>
              <a:t>Preguntas frecuentes</a:t>
            </a:r>
          </a:p>
        </p:txBody>
      </p:sp>
      <p:pic>
        <p:nvPicPr>
          <p:cNvPr id="4" name="Imagen 3">
            <a:extLst>
              <a:ext uri="{FF2B5EF4-FFF2-40B4-BE49-F238E27FC236}">
                <a16:creationId xmlns:a16="http://schemas.microsoft.com/office/drawing/2014/main" id="{292EB705-4625-873B-F090-2E9BBBA71ED9}"/>
              </a:ext>
            </a:extLst>
          </p:cNvPr>
          <p:cNvPicPr>
            <a:picLocks noChangeAspect="1"/>
          </p:cNvPicPr>
          <p:nvPr/>
        </p:nvPicPr>
        <p:blipFill>
          <a:blip r:embed="rId2">
            <a:lum bright="-40000" contrast="-40000"/>
          </a:blip>
          <a:stretch>
            <a:fillRect/>
          </a:stretch>
        </p:blipFill>
        <p:spPr>
          <a:xfrm>
            <a:off x="7430947" y="2177310"/>
            <a:ext cx="3102014" cy="2503380"/>
          </a:xfrm>
          <a:prstGeom prst="rect">
            <a:avLst/>
          </a:prstGeom>
        </p:spPr>
      </p:pic>
    </p:spTree>
    <p:extLst>
      <p:ext uri="{BB962C8B-B14F-4D97-AF65-F5344CB8AC3E}">
        <p14:creationId xmlns:p14="http://schemas.microsoft.com/office/powerpoint/2010/main" val="39429937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FED38C72-C57C-121F-D783-691B3D71D5AA}"/>
              </a:ext>
            </a:extLst>
          </p:cNvPr>
          <p:cNvSpPr>
            <a:spLocks noGrp="1"/>
          </p:cNvSpPr>
          <p:nvPr>
            <p:ph type="body" sz="quarter" idx="13"/>
          </p:nvPr>
        </p:nvSpPr>
        <p:spPr>
          <a:xfrm>
            <a:off x="2739456" y="476675"/>
            <a:ext cx="9086851" cy="138499"/>
          </a:xfrm>
        </p:spPr>
        <p:txBody>
          <a:bodyPr/>
          <a:lstStyle/>
          <a:p>
            <a:r>
              <a:rPr lang="es-ES" dirty="0"/>
              <a:t>KIT DIGITAL PARA PYMES Y AUTÓNOMOS</a:t>
            </a:r>
          </a:p>
        </p:txBody>
      </p:sp>
      <p:pic>
        <p:nvPicPr>
          <p:cNvPr id="30" name="Imagen 29">
            <a:extLst>
              <a:ext uri="{FF2B5EF4-FFF2-40B4-BE49-F238E27FC236}">
                <a16:creationId xmlns:a16="http://schemas.microsoft.com/office/drawing/2014/main" id="{DA636C22-F4CE-787C-43F1-DE9F12EEB0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4713" y="6154904"/>
            <a:ext cx="1664050" cy="452840"/>
          </a:xfrm>
          <a:prstGeom prst="rect">
            <a:avLst/>
          </a:prstGeom>
        </p:spPr>
      </p:pic>
      <p:sp>
        <p:nvSpPr>
          <p:cNvPr id="10" name="Marcador de texto 2">
            <a:extLst>
              <a:ext uri="{FF2B5EF4-FFF2-40B4-BE49-F238E27FC236}">
                <a16:creationId xmlns:a16="http://schemas.microsoft.com/office/drawing/2014/main" id="{F04B3C07-CE71-178C-A40F-069A726877B8}"/>
              </a:ext>
            </a:extLst>
          </p:cNvPr>
          <p:cNvSpPr txBox="1">
            <a:spLocks/>
          </p:cNvSpPr>
          <p:nvPr/>
        </p:nvSpPr>
        <p:spPr>
          <a:xfrm>
            <a:off x="874713" y="913952"/>
            <a:ext cx="4702399" cy="443198"/>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3200" dirty="0">
                <a:solidFill>
                  <a:schemeClr val="tx2"/>
                </a:solidFill>
                <a:cs typeface="Times New Roman" panose="02020603050405020304" pitchFamily="18" charset="0"/>
              </a:rPr>
              <a:t>Preguntas frecuentes</a:t>
            </a:r>
            <a:endParaRPr lang="en-US" sz="4800" dirty="0">
              <a:solidFill>
                <a:schemeClr val="tx2"/>
              </a:solidFill>
              <a:latin typeface="Century Gothic" panose="020B0502020202020204" pitchFamily="34" charset="0"/>
              <a:cs typeface="Poppins"/>
            </a:endParaRPr>
          </a:p>
        </p:txBody>
      </p:sp>
      <p:sp>
        <p:nvSpPr>
          <p:cNvPr id="3" name="CuadroTexto 2">
            <a:extLst>
              <a:ext uri="{FF2B5EF4-FFF2-40B4-BE49-F238E27FC236}">
                <a16:creationId xmlns:a16="http://schemas.microsoft.com/office/drawing/2014/main" id="{068D738A-859D-2314-A4A4-C5448D2CE721}"/>
              </a:ext>
            </a:extLst>
          </p:cNvPr>
          <p:cNvSpPr txBox="1"/>
          <p:nvPr/>
        </p:nvSpPr>
        <p:spPr>
          <a:xfrm>
            <a:off x="11118576" y="5996604"/>
            <a:ext cx="816249" cy="769441"/>
          </a:xfrm>
          <a:prstGeom prst="rect">
            <a:avLst/>
          </a:prstGeom>
          <a:noFill/>
        </p:spPr>
        <p:txBody>
          <a:bodyPr wrap="none" rtlCol="0">
            <a:spAutoFit/>
          </a:bodyPr>
          <a:lstStyle/>
          <a:p>
            <a:pPr algn="r"/>
            <a:r>
              <a:rPr lang="es-ES" sz="4400" b="1" dirty="0">
                <a:solidFill>
                  <a:schemeClr val="accent1"/>
                </a:solidFill>
                <a:latin typeface="Century Gothic" panose="020B0502020202020204" pitchFamily="34" charset="0"/>
              </a:rPr>
              <a:t>14</a:t>
            </a:r>
          </a:p>
        </p:txBody>
      </p:sp>
      <p:sp>
        <p:nvSpPr>
          <p:cNvPr id="4" name="Título 7">
            <a:extLst>
              <a:ext uri="{FF2B5EF4-FFF2-40B4-BE49-F238E27FC236}">
                <a16:creationId xmlns:a16="http://schemas.microsoft.com/office/drawing/2014/main" id="{FEB459A7-FA20-7EF0-F4F5-8E53AC9B828E}"/>
              </a:ext>
            </a:extLst>
          </p:cNvPr>
          <p:cNvSpPr txBox="1">
            <a:spLocks/>
          </p:cNvSpPr>
          <p:nvPr/>
        </p:nvSpPr>
        <p:spPr>
          <a:xfrm>
            <a:off x="793690" y="1745856"/>
            <a:ext cx="5769156" cy="452840"/>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7000"/>
              </a:lnSpc>
              <a:spcAft>
                <a:spcPts val="800"/>
              </a:spcAft>
            </a:pPr>
            <a:r>
              <a:rPr lang="es-ES" sz="1800" b="1" dirty="0">
                <a:solidFill>
                  <a:schemeClr val="accent6"/>
                </a:solidFill>
                <a:effectLst/>
                <a:latin typeface="+mj-lt"/>
                <a:ea typeface="Calibri" panose="020F0502020204030204" pitchFamily="34" charset="0"/>
                <a:cs typeface="Times New Roman" panose="02020603050405020304" pitchFamily="18" charset="0"/>
              </a:rPr>
              <a:t>¿Cuáles empresas pueden solicitar el Kit Digital?</a:t>
            </a:r>
            <a:endParaRPr lang="es-ES" sz="1800" dirty="0">
              <a:solidFill>
                <a:schemeClr val="accent6"/>
              </a:solidFill>
              <a:effectLst/>
              <a:latin typeface="+mj-lt"/>
              <a:ea typeface="Calibri" panose="020F0502020204030204" pitchFamily="34" charset="0"/>
              <a:cs typeface="Times New Roman" panose="02020603050405020304" pitchFamily="18" charset="0"/>
            </a:endParaRPr>
          </a:p>
        </p:txBody>
      </p:sp>
      <p:cxnSp>
        <p:nvCxnSpPr>
          <p:cNvPr id="6" name="Conector recto 5">
            <a:extLst>
              <a:ext uri="{FF2B5EF4-FFF2-40B4-BE49-F238E27FC236}">
                <a16:creationId xmlns:a16="http://schemas.microsoft.com/office/drawing/2014/main" id="{6711F5B8-DF81-9B58-15BF-8CE3697C0405}"/>
              </a:ext>
            </a:extLst>
          </p:cNvPr>
          <p:cNvCxnSpPr/>
          <p:nvPr/>
        </p:nvCxnSpPr>
        <p:spPr>
          <a:xfrm>
            <a:off x="874713" y="1527858"/>
            <a:ext cx="1095159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8" name="Marcador de texto 5">
            <a:extLst>
              <a:ext uri="{FF2B5EF4-FFF2-40B4-BE49-F238E27FC236}">
                <a16:creationId xmlns:a16="http://schemas.microsoft.com/office/drawing/2014/main" id="{C76B786C-0E74-1656-E53C-992CAB6D1D62}"/>
              </a:ext>
            </a:extLst>
          </p:cNvPr>
          <p:cNvSpPr txBox="1">
            <a:spLocks/>
          </p:cNvSpPr>
          <p:nvPr/>
        </p:nvSpPr>
        <p:spPr>
          <a:xfrm>
            <a:off x="897838" y="2600265"/>
            <a:ext cx="10928469" cy="3281175"/>
          </a:xfrm>
          <a:prstGeom prst="rect">
            <a:avLst/>
          </a:prstGeom>
        </p:spPr>
        <p:txBody>
          <a:bodyPr lIns="0" tIns="0" rIns="0" bIns="0" numCol="1"/>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spcAft>
                <a:spcPts val="600"/>
              </a:spcAft>
            </a:pPr>
            <a:r>
              <a:rPr lang="es-ES" sz="1400" b="1" dirty="0">
                <a:cs typeface="Arial"/>
              </a:rPr>
              <a:t>Ser una pequeña empresa </a:t>
            </a:r>
            <a:r>
              <a:rPr lang="es-ES" sz="1400" dirty="0">
                <a:cs typeface="Arial"/>
              </a:rPr>
              <a:t>(entre 10 y 49 empleados), microempresa (entre 3 y 9 empleados o 1 y 2 empleados) o autónomo.</a:t>
            </a:r>
          </a:p>
          <a:p>
            <a:pPr algn="just">
              <a:lnSpc>
                <a:spcPct val="100000"/>
              </a:lnSpc>
              <a:spcBef>
                <a:spcPts val="0"/>
              </a:spcBef>
              <a:spcAft>
                <a:spcPts val="600"/>
              </a:spcAft>
            </a:pPr>
            <a:r>
              <a:rPr lang="es-ES" sz="1400" b="1" dirty="0">
                <a:cs typeface="Arial"/>
              </a:rPr>
              <a:t>Cumplir los límites financieros y efectivos </a:t>
            </a:r>
            <a:r>
              <a:rPr lang="es-ES" sz="1400" dirty="0">
                <a:cs typeface="Arial"/>
              </a:rPr>
              <a:t>que definen las categorías de empresas. </a:t>
            </a:r>
          </a:p>
          <a:p>
            <a:pPr algn="just">
              <a:lnSpc>
                <a:spcPct val="100000"/>
              </a:lnSpc>
              <a:spcBef>
                <a:spcPts val="0"/>
              </a:spcBef>
              <a:spcAft>
                <a:spcPts val="600"/>
              </a:spcAft>
            </a:pPr>
            <a:r>
              <a:rPr lang="es-ES" sz="1400" dirty="0">
                <a:cs typeface="Arial"/>
              </a:rPr>
              <a:t>Estar en </a:t>
            </a:r>
            <a:r>
              <a:rPr lang="es-ES" sz="1400" b="1" dirty="0">
                <a:cs typeface="Arial"/>
              </a:rPr>
              <a:t>situación de alta </a:t>
            </a:r>
            <a:r>
              <a:rPr lang="es-ES" sz="1400" dirty="0">
                <a:cs typeface="Arial"/>
              </a:rPr>
              <a:t>y tener la </a:t>
            </a:r>
            <a:r>
              <a:rPr lang="es-ES" sz="1400" b="1" dirty="0">
                <a:cs typeface="Arial"/>
              </a:rPr>
              <a:t>antigüedad mínima </a:t>
            </a:r>
            <a:r>
              <a:rPr lang="es-ES" sz="1400" dirty="0">
                <a:cs typeface="Arial"/>
              </a:rPr>
              <a:t>que se establece por convocatoria. </a:t>
            </a:r>
          </a:p>
          <a:p>
            <a:pPr algn="just">
              <a:lnSpc>
                <a:spcPct val="100000"/>
              </a:lnSpc>
              <a:spcBef>
                <a:spcPts val="0"/>
              </a:spcBef>
              <a:spcAft>
                <a:spcPts val="600"/>
              </a:spcAft>
            </a:pPr>
            <a:r>
              <a:rPr lang="es-ES" sz="1400" b="1" dirty="0">
                <a:cs typeface="Arial"/>
              </a:rPr>
              <a:t>No tener </a:t>
            </a:r>
            <a:r>
              <a:rPr lang="es-ES" sz="1400" dirty="0">
                <a:cs typeface="Arial"/>
              </a:rPr>
              <a:t>consideración de </a:t>
            </a:r>
            <a:r>
              <a:rPr lang="es-ES" sz="1400" b="1" dirty="0">
                <a:cs typeface="Arial"/>
              </a:rPr>
              <a:t>empresa en crisis. </a:t>
            </a:r>
          </a:p>
          <a:p>
            <a:pPr algn="just">
              <a:lnSpc>
                <a:spcPct val="100000"/>
              </a:lnSpc>
              <a:spcBef>
                <a:spcPts val="0"/>
              </a:spcBef>
              <a:spcAft>
                <a:spcPts val="600"/>
              </a:spcAft>
            </a:pPr>
            <a:r>
              <a:rPr lang="es-ES" sz="1400" b="1" dirty="0">
                <a:cs typeface="Arial"/>
              </a:rPr>
              <a:t>Estar al corriente </a:t>
            </a:r>
            <a:r>
              <a:rPr lang="es-ES" sz="1400" dirty="0">
                <a:cs typeface="Arial"/>
              </a:rPr>
              <a:t>de las </a:t>
            </a:r>
            <a:r>
              <a:rPr lang="es-ES" sz="1400" b="1" dirty="0">
                <a:cs typeface="Arial"/>
              </a:rPr>
              <a:t>obligaciones tributarias </a:t>
            </a:r>
            <a:r>
              <a:rPr lang="es-ES" sz="1400" dirty="0">
                <a:cs typeface="Arial"/>
              </a:rPr>
              <a:t>y frente a la Seguridad Social. </a:t>
            </a:r>
          </a:p>
          <a:p>
            <a:pPr algn="just">
              <a:lnSpc>
                <a:spcPct val="100000"/>
              </a:lnSpc>
              <a:spcBef>
                <a:spcPts val="0"/>
              </a:spcBef>
              <a:spcAft>
                <a:spcPts val="600"/>
              </a:spcAft>
            </a:pPr>
            <a:r>
              <a:rPr lang="es-ES" sz="1400" b="1" dirty="0">
                <a:cs typeface="Arial"/>
              </a:rPr>
              <a:t>No estar sujeta a una orden de recuperación </a:t>
            </a:r>
            <a:r>
              <a:rPr lang="es-ES" sz="1400" dirty="0">
                <a:cs typeface="Arial"/>
              </a:rPr>
              <a:t>pendiente de la Comisión Europea que haya declarado una ayuda ilegal e incompatible con el mercado común. </a:t>
            </a:r>
          </a:p>
          <a:p>
            <a:pPr algn="just">
              <a:lnSpc>
                <a:spcPct val="100000"/>
              </a:lnSpc>
              <a:spcBef>
                <a:spcPts val="0"/>
              </a:spcBef>
              <a:spcAft>
                <a:spcPts val="600"/>
              </a:spcAft>
            </a:pPr>
            <a:r>
              <a:rPr lang="es-ES" sz="1400" b="1" dirty="0">
                <a:cs typeface="Arial"/>
              </a:rPr>
              <a:t>No incurrir en ninguna de las prohibiciones </a:t>
            </a:r>
            <a:r>
              <a:rPr lang="es-ES" sz="1400" dirty="0">
                <a:cs typeface="Arial"/>
              </a:rPr>
              <a:t>previstas en el </a:t>
            </a:r>
            <a:r>
              <a:rPr lang="es-ES" sz="1400" b="1" dirty="0">
                <a:cs typeface="Arial"/>
              </a:rPr>
              <a:t>artículo 13.2 de la Ley 38/2003, </a:t>
            </a:r>
            <a:r>
              <a:rPr lang="es-ES" sz="1400" dirty="0">
                <a:cs typeface="Arial"/>
              </a:rPr>
              <a:t>de 17 de noviembre, General de Subvenciones. </a:t>
            </a:r>
          </a:p>
          <a:p>
            <a:pPr algn="just">
              <a:lnSpc>
                <a:spcPct val="100000"/>
              </a:lnSpc>
              <a:spcBef>
                <a:spcPts val="0"/>
              </a:spcBef>
              <a:spcAft>
                <a:spcPts val="600"/>
              </a:spcAft>
            </a:pPr>
            <a:r>
              <a:rPr lang="es-ES" sz="1400" b="1" dirty="0">
                <a:cs typeface="Arial"/>
              </a:rPr>
              <a:t>No superar el límite de ayudas </a:t>
            </a:r>
            <a:r>
              <a:rPr lang="es-ES" sz="1400" i="1" dirty="0">
                <a:cs typeface="Arial"/>
              </a:rPr>
              <a:t>de minimis </a:t>
            </a:r>
            <a:r>
              <a:rPr lang="es-ES" sz="1400" dirty="0">
                <a:cs typeface="Arial"/>
              </a:rPr>
              <a:t>(de pequeña cuantía). </a:t>
            </a:r>
          </a:p>
          <a:p>
            <a:pPr algn="just">
              <a:lnSpc>
                <a:spcPct val="100000"/>
              </a:lnSpc>
              <a:spcBef>
                <a:spcPts val="0"/>
              </a:spcBef>
              <a:spcAft>
                <a:spcPts val="600"/>
              </a:spcAft>
            </a:pPr>
            <a:r>
              <a:rPr lang="es-ES" sz="1400" dirty="0">
                <a:cs typeface="Arial"/>
              </a:rPr>
              <a:t>Disponer de la evaluación del </a:t>
            </a:r>
            <a:r>
              <a:rPr lang="es-ES" sz="1400" b="1" dirty="0">
                <a:cs typeface="Arial"/>
              </a:rPr>
              <a:t>Nivel de Madurez Digital </a:t>
            </a:r>
            <a:r>
              <a:rPr lang="es-ES" sz="1400" dirty="0">
                <a:cs typeface="Arial"/>
              </a:rPr>
              <a:t>de acuerdo con el test de diagnóstico en la plataforma Acelera pyme.</a:t>
            </a:r>
          </a:p>
          <a:p>
            <a:pPr algn="just">
              <a:lnSpc>
                <a:spcPct val="100000"/>
              </a:lnSpc>
              <a:spcBef>
                <a:spcPts val="0"/>
              </a:spcBef>
              <a:spcAft>
                <a:spcPts val="600"/>
              </a:spcAft>
            </a:pPr>
            <a:r>
              <a:rPr lang="es-ES" sz="1400" dirty="0">
                <a:cs typeface="Arial"/>
              </a:rPr>
              <a:t>Tener el </a:t>
            </a:r>
            <a:r>
              <a:rPr lang="es-ES" sz="1400" b="1" dirty="0">
                <a:cs typeface="Arial"/>
              </a:rPr>
              <a:t>domicilio fiscal situado en España.</a:t>
            </a:r>
          </a:p>
          <a:p>
            <a:pPr>
              <a:lnSpc>
                <a:spcPct val="100000"/>
              </a:lnSpc>
              <a:spcBef>
                <a:spcPts val="0"/>
              </a:spcBef>
              <a:spcAft>
                <a:spcPts val="600"/>
              </a:spcAft>
              <a:buClr>
                <a:schemeClr val="accent2"/>
              </a:buClr>
            </a:pPr>
            <a:endParaRPr lang="es-ES" sz="1400" dirty="0"/>
          </a:p>
        </p:txBody>
      </p:sp>
      <p:sp>
        <p:nvSpPr>
          <p:cNvPr id="13" name="CuadroTexto 12">
            <a:extLst>
              <a:ext uri="{FF2B5EF4-FFF2-40B4-BE49-F238E27FC236}">
                <a16:creationId xmlns:a16="http://schemas.microsoft.com/office/drawing/2014/main" id="{E7279BCD-CB68-2914-D2A7-83CAFF63DC7C}"/>
              </a:ext>
            </a:extLst>
          </p:cNvPr>
          <p:cNvSpPr txBox="1"/>
          <p:nvPr/>
        </p:nvSpPr>
        <p:spPr>
          <a:xfrm>
            <a:off x="793690" y="2232283"/>
            <a:ext cx="4015202" cy="307777"/>
          </a:xfrm>
          <a:prstGeom prst="rect">
            <a:avLst/>
          </a:prstGeom>
          <a:noFill/>
        </p:spPr>
        <p:txBody>
          <a:bodyPr wrap="none" rtlCol="0">
            <a:spAutoFit/>
          </a:bodyPr>
          <a:lstStyle/>
          <a:p>
            <a:r>
              <a:rPr lang="es-ES" sz="1400" dirty="0">
                <a:cs typeface="Arial"/>
              </a:rPr>
              <a:t>Todas las que cumplan los siguientes requisitos:</a:t>
            </a:r>
          </a:p>
        </p:txBody>
      </p:sp>
    </p:spTree>
    <p:extLst>
      <p:ext uri="{BB962C8B-B14F-4D97-AF65-F5344CB8AC3E}">
        <p14:creationId xmlns:p14="http://schemas.microsoft.com/office/powerpoint/2010/main" val="28149684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FED38C72-C57C-121F-D783-691B3D71D5AA}"/>
              </a:ext>
            </a:extLst>
          </p:cNvPr>
          <p:cNvSpPr>
            <a:spLocks noGrp="1"/>
          </p:cNvSpPr>
          <p:nvPr>
            <p:ph type="body" sz="quarter" idx="13"/>
          </p:nvPr>
        </p:nvSpPr>
        <p:spPr>
          <a:xfrm>
            <a:off x="2739456" y="476675"/>
            <a:ext cx="9086851" cy="138499"/>
          </a:xfrm>
        </p:spPr>
        <p:txBody>
          <a:bodyPr/>
          <a:lstStyle/>
          <a:p>
            <a:r>
              <a:rPr lang="es-ES" dirty="0"/>
              <a:t>KIT DIGITAL PARA PYMES Y AUTÓNOMOS</a:t>
            </a:r>
          </a:p>
        </p:txBody>
      </p:sp>
      <p:pic>
        <p:nvPicPr>
          <p:cNvPr id="30" name="Imagen 29">
            <a:extLst>
              <a:ext uri="{FF2B5EF4-FFF2-40B4-BE49-F238E27FC236}">
                <a16:creationId xmlns:a16="http://schemas.microsoft.com/office/drawing/2014/main" id="{DA636C22-F4CE-787C-43F1-DE9F12EEB0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4713" y="6154904"/>
            <a:ext cx="1664050" cy="452840"/>
          </a:xfrm>
          <a:prstGeom prst="rect">
            <a:avLst/>
          </a:prstGeom>
        </p:spPr>
      </p:pic>
      <p:sp>
        <p:nvSpPr>
          <p:cNvPr id="10" name="Marcador de texto 2">
            <a:extLst>
              <a:ext uri="{FF2B5EF4-FFF2-40B4-BE49-F238E27FC236}">
                <a16:creationId xmlns:a16="http://schemas.microsoft.com/office/drawing/2014/main" id="{F04B3C07-CE71-178C-A40F-069A726877B8}"/>
              </a:ext>
            </a:extLst>
          </p:cNvPr>
          <p:cNvSpPr txBox="1">
            <a:spLocks/>
          </p:cNvSpPr>
          <p:nvPr/>
        </p:nvSpPr>
        <p:spPr>
          <a:xfrm>
            <a:off x="874713" y="913952"/>
            <a:ext cx="4702399" cy="443198"/>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3200" dirty="0">
                <a:solidFill>
                  <a:schemeClr val="tx2"/>
                </a:solidFill>
                <a:cs typeface="Times New Roman" panose="02020603050405020304" pitchFamily="18" charset="0"/>
              </a:rPr>
              <a:t>Preguntas frecuentes</a:t>
            </a:r>
            <a:endParaRPr lang="en-US" sz="4800" dirty="0">
              <a:solidFill>
                <a:schemeClr val="tx2"/>
              </a:solidFill>
              <a:latin typeface="Century Gothic" panose="020B0502020202020204" pitchFamily="34" charset="0"/>
              <a:cs typeface="Poppins"/>
            </a:endParaRPr>
          </a:p>
        </p:txBody>
      </p:sp>
      <p:sp>
        <p:nvSpPr>
          <p:cNvPr id="3" name="CuadroTexto 2">
            <a:extLst>
              <a:ext uri="{FF2B5EF4-FFF2-40B4-BE49-F238E27FC236}">
                <a16:creationId xmlns:a16="http://schemas.microsoft.com/office/drawing/2014/main" id="{068D738A-859D-2314-A4A4-C5448D2CE721}"/>
              </a:ext>
            </a:extLst>
          </p:cNvPr>
          <p:cNvSpPr txBox="1"/>
          <p:nvPr/>
        </p:nvSpPr>
        <p:spPr>
          <a:xfrm>
            <a:off x="11118576" y="5996604"/>
            <a:ext cx="816249" cy="769441"/>
          </a:xfrm>
          <a:prstGeom prst="rect">
            <a:avLst/>
          </a:prstGeom>
          <a:noFill/>
        </p:spPr>
        <p:txBody>
          <a:bodyPr wrap="none" rtlCol="0">
            <a:spAutoFit/>
          </a:bodyPr>
          <a:lstStyle/>
          <a:p>
            <a:pPr algn="r"/>
            <a:r>
              <a:rPr lang="es-ES" sz="4400" b="1" dirty="0">
                <a:solidFill>
                  <a:schemeClr val="accent1"/>
                </a:solidFill>
                <a:latin typeface="Century Gothic" panose="020B0502020202020204" pitchFamily="34" charset="0"/>
              </a:rPr>
              <a:t>15</a:t>
            </a:r>
          </a:p>
        </p:txBody>
      </p:sp>
      <p:sp>
        <p:nvSpPr>
          <p:cNvPr id="4" name="Título 7">
            <a:extLst>
              <a:ext uri="{FF2B5EF4-FFF2-40B4-BE49-F238E27FC236}">
                <a16:creationId xmlns:a16="http://schemas.microsoft.com/office/drawing/2014/main" id="{FEB459A7-FA20-7EF0-F4F5-8E53AC9B828E}"/>
              </a:ext>
            </a:extLst>
          </p:cNvPr>
          <p:cNvSpPr txBox="1">
            <a:spLocks/>
          </p:cNvSpPr>
          <p:nvPr/>
        </p:nvSpPr>
        <p:spPr>
          <a:xfrm>
            <a:off x="793689" y="1745856"/>
            <a:ext cx="7019221" cy="452840"/>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7000"/>
              </a:lnSpc>
              <a:spcAft>
                <a:spcPts val="800"/>
              </a:spcAft>
            </a:pPr>
            <a:r>
              <a:rPr lang="es-ES" sz="1800" b="1" dirty="0">
                <a:solidFill>
                  <a:schemeClr val="accent6"/>
                </a:solidFill>
                <a:effectLst/>
                <a:latin typeface="+mj-lt"/>
                <a:ea typeface="Calibri" panose="020F0502020204030204" pitchFamily="34" charset="0"/>
                <a:cs typeface="Times New Roman" panose="02020603050405020304" pitchFamily="18" charset="0"/>
              </a:rPr>
              <a:t>¿Cuál es el importe máximo de ayudas del bono digital?</a:t>
            </a:r>
          </a:p>
        </p:txBody>
      </p:sp>
      <p:cxnSp>
        <p:nvCxnSpPr>
          <p:cNvPr id="6" name="Conector recto 5">
            <a:extLst>
              <a:ext uri="{FF2B5EF4-FFF2-40B4-BE49-F238E27FC236}">
                <a16:creationId xmlns:a16="http://schemas.microsoft.com/office/drawing/2014/main" id="{6711F5B8-DF81-9B58-15BF-8CE3697C0405}"/>
              </a:ext>
            </a:extLst>
          </p:cNvPr>
          <p:cNvCxnSpPr/>
          <p:nvPr/>
        </p:nvCxnSpPr>
        <p:spPr>
          <a:xfrm>
            <a:off x="874713" y="1527858"/>
            <a:ext cx="1095159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E7279BCD-CB68-2914-D2A7-83CAFF63DC7C}"/>
              </a:ext>
            </a:extLst>
          </p:cNvPr>
          <p:cNvSpPr txBox="1"/>
          <p:nvPr/>
        </p:nvSpPr>
        <p:spPr>
          <a:xfrm>
            <a:off x="793690" y="2232283"/>
            <a:ext cx="11141135" cy="307777"/>
          </a:xfrm>
          <a:prstGeom prst="rect">
            <a:avLst/>
          </a:prstGeom>
          <a:noFill/>
        </p:spPr>
        <p:txBody>
          <a:bodyPr wrap="square" rtlCol="0">
            <a:spAutoFit/>
          </a:bodyPr>
          <a:lstStyle/>
          <a:p>
            <a:r>
              <a:rPr lang="es-ES" sz="1400" dirty="0">
                <a:cs typeface="Arial"/>
              </a:rPr>
              <a:t>Las ayudas a percibir </a:t>
            </a:r>
            <a:r>
              <a:rPr lang="es-ES" sz="1400" b="1" dirty="0">
                <a:cs typeface="Arial"/>
              </a:rPr>
              <a:t>según el tamaño de la empresa, </a:t>
            </a:r>
            <a:r>
              <a:rPr lang="es-ES" sz="1400" dirty="0">
                <a:cs typeface="Arial"/>
              </a:rPr>
              <a:t>para la categoría de solución de digitalización: </a:t>
            </a:r>
            <a:r>
              <a:rPr lang="es-ES" sz="1400" b="1" dirty="0">
                <a:solidFill>
                  <a:schemeClr val="accent6"/>
                </a:solidFill>
                <a:cs typeface="Arial"/>
              </a:rPr>
              <a:t>Gestión de Procesos </a:t>
            </a:r>
            <a:r>
              <a:rPr lang="es-ES" sz="1400" dirty="0">
                <a:cs typeface="Arial"/>
              </a:rPr>
              <a:t>serán hasta: </a:t>
            </a:r>
          </a:p>
        </p:txBody>
      </p:sp>
      <p:sp>
        <p:nvSpPr>
          <p:cNvPr id="5" name="CuadroTexto 4">
            <a:extLst>
              <a:ext uri="{FF2B5EF4-FFF2-40B4-BE49-F238E27FC236}">
                <a16:creationId xmlns:a16="http://schemas.microsoft.com/office/drawing/2014/main" id="{5D2FE5DF-7AB7-F9CB-A8C7-EA2D1AD1E847}"/>
              </a:ext>
            </a:extLst>
          </p:cNvPr>
          <p:cNvSpPr txBox="1"/>
          <p:nvPr/>
        </p:nvSpPr>
        <p:spPr>
          <a:xfrm>
            <a:off x="2345028" y="2951115"/>
            <a:ext cx="1683953" cy="523220"/>
          </a:xfrm>
          <a:prstGeom prst="rect">
            <a:avLst/>
          </a:prstGeom>
          <a:noFill/>
        </p:spPr>
        <p:txBody>
          <a:bodyPr wrap="square" rtlCol="0">
            <a:spAutoFit/>
          </a:bodyPr>
          <a:lstStyle/>
          <a:p>
            <a:pPr algn="ctr"/>
            <a:r>
              <a:rPr lang="es-ES" sz="2800" b="1" dirty="0">
                <a:effectLst/>
                <a:latin typeface="+mj-lt"/>
                <a:ea typeface="Calibri" panose="020F0502020204030204" pitchFamily="34" charset="0"/>
                <a:cs typeface="Times New Roman" panose="02020603050405020304" pitchFamily="18" charset="0"/>
              </a:rPr>
              <a:t>6.000 €</a:t>
            </a:r>
            <a:endParaRPr lang="es-ES" sz="2800" b="1" dirty="0"/>
          </a:p>
        </p:txBody>
      </p:sp>
      <p:sp>
        <p:nvSpPr>
          <p:cNvPr id="9" name="CuadroTexto 8">
            <a:extLst>
              <a:ext uri="{FF2B5EF4-FFF2-40B4-BE49-F238E27FC236}">
                <a16:creationId xmlns:a16="http://schemas.microsoft.com/office/drawing/2014/main" id="{9F5F9765-3C95-3662-10AD-A478361037A6}"/>
              </a:ext>
            </a:extLst>
          </p:cNvPr>
          <p:cNvSpPr txBox="1"/>
          <p:nvPr/>
        </p:nvSpPr>
        <p:spPr>
          <a:xfrm>
            <a:off x="5271304" y="2992678"/>
            <a:ext cx="1649393" cy="523220"/>
          </a:xfrm>
          <a:prstGeom prst="rect">
            <a:avLst/>
          </a:prstGeom>
          <a:noFill/>
        </p:spPr>
        <p:txBody>
          <a:bodyPr wrap="square">
            <a:spAutoFit/>
          </a:bodyPr>
          <a:lstStyle/>
          <a:p>
            <a:pPr algn="ctr"/>
            <a:r>
              <a:rPr lang="es-ES" sz="2800" b="1" dirty="0">
                <a:effectLst/>
                <a:latin typeface="+mj-lt"/>
                <a:ea typeface="Calibri" panose="020F0502020204030204" pitchFamily="34" charset="0"/>
                <a:cs typeface="Times New Roman" panose="02020603050405020304" pitchFamily="18" charset="0"/>
              </a:rPr>
              <a:t>3.000 €</a:t>
            </a:r>
            <a:endParaRPr lang="es-ES" sz="2800" b="1" dirty="0"/>
          </a:p>
        </p:txBody>
      </p:sp>
      <p:sp>
        <p:nvSpPr>
          <p:cNvPr id="11" name="CuadroTexto 10">
            <a:extLst>
              <a:ext uri="{FF2B5EF4-FFF2-40B4-BE49-F238E27FC236}">
                <a16:creationId xmlns:a16="http://schemas.microsoft.com/office/drawing/2014/main" id="{328952E1-2E74-0202-9BF7-AA0EC602F42D}"/>
              </a:ext>
            </a:extLst>
          </p:cNvPr>
          <p:cNvSpPr txBox="1"/>
          <p:nvPr/>
        </p:nvSpPr>
        <p:spPr>
          <a:xfrm>
            <a:off x="8124543" y="2992678"/>
            <a:ext cx="1683953" cy="523220"/>
          </a:xfrm>
          <a:prstGeom prst="rect">
            <a:avLst/>
          </a:prstGeom>
          <a:noFill/>
        </p:spPr>
        <p:txBody>
          <a:bodyPr wrap="square" rtlCol="0">
            <a:spAutoFit/>
          </a:bodyPr>
          <a:lstStyle/>
          <a:p>
            <a:pPr algn="ctr"/>
            <a:r>
              <a:rPr lang="es-ES" sz="2800" b="1" dirty="0">
                <a:effectLst/>
                <a:latin typeface="+mj-lt"/>
                <a:ea typeface="Calibri" panose="020F0502020204030204" pitchFamily="34" charset="0"/>
                <a:cs typeface="Times New Roman" panose="02020603050405020304" pitchFamily="18" charset="0"/>
              </a:rPr>
              <a:t>2,000 €</a:t>
            </a:r>
            <a:endParaRPr lang="es-ES" sz="2800" b="1" dirty="0"/>
          </a:p>
        </p:txBody>
      </p:sp>
      <p:sp>
        <p:nvSpPr>
          <p:cNvPr id="12" name="CuadroTexto 11">
            <a:extLst>
              <a:ext uri="{FF2B5EF4-FFF2-40B4-BE49-F238E27FC236}">
                <a16:creationId xmlns:a16="http://schemas.microsoft.com/office/drawing/2014/main" id="{294A9603-86A1-ACE5-55B6-4A806DEE7F33}"/>
              </a:ext>
            </a:extLst>
          </p:cNvPr>
          <p:cNvSpPr txBox="1"/>
          <p:nvPr/>
        </p:nvSpPr>
        <p:spPr>
          <a:xfrm>
            <a:off x="2079140" y="3474335"/>
            <a:ext cx="2215728" cy="523220"/>
          </a:xfrm>
          <a:prstGeom prst="rect">
            <a:avLst/>
          </a:prstGeom>
          <a:noFill/>
        </p:spPr>
        <p:txBody>
          <a:bodyPr wrap="square" rtlCol="0">
            <a:spAutoFit/>
          </a:bodyPr>
          <a:lstStyle/>
          <a:p>
            <a:pPr algn="ctr"/>
            <a:r>
              <a:rPr lang="es-ES" sz="1400" dirty="0"/>
              <a:t>Pequeñas empresas entre 10 y 49 empleados</a:t>
            </a:r>
          </a:p>
        </p:txBody>
      </p:sp>
      <p:sp>
        <p:nvSpPr>
          <p:cNvPr id="14" name="CuadroTexto 13">
            <a:extLst>
              <a:ext uri="{FF2B5EF4-FFF2-40B4-BE49-F238E27FC236}">
                <a16:creationId xmlns:a16="http://schemas.microsoft.com/office/drawing/2014/main" id="{A8776197-66FF-F12A-DB90-6B83E8B80500}"/>
              </a:ext>
            </a:extLst>
          </p:cNvPr>
          <p:cNvSpPr txBox="1"/>
          <p:nvPr/>
        </p:nvSpPr>
        <p:spPr>
          <a:xfrm>
            <a:off x="5181380" y="3491596"/>
            <a:ext cx="1829240" cy="523220"/>
          </a:xfrm>
          <a:prstGeom prst="rect">
            <a:avLst/>
          </a:prstGeom>
          <a:noFill/>
        </p:spPr>
        <p:txBody>
          <a:bodyPr wrap="square" rtlCol="0">
            <a:spAutoFit/>
          </a:bodyPr>
          <a:lstStyle/>
          <a:p>
            <a:pPr algn="ctr"/>
            <a:r>
              <a:rPr lang="es-ES" sz="1400" dirty="0" err="1">
                <a:ea typeface="Calibri" panose="020F0502020204030204" pitchFamily="34" charset="0"/>
                <a:cs typeface="Times New Roman" panose="02020603050405020304" pitchFamily="18" charset="0"/>
              </a:rPr>
              <a:t>M</a:t>
            </a:r>
            <a:r>
              <a:rPr lang="es-ES" sz="1400" dirty="0" err="1">
                <a:effectLst/>
                <a:ea typeface="Calibri" panose="020F0502020204030204" pitchFamily="34" charset="0"/>
                <a:cs typeface="Times New Roman" panose="02020603050405020304" pitchFamily="18" charset="0"/>
              </a:rPr>
              <a:t>icoempresa</a:t>
            </a:r>
            <a:r>
              <a:rPr lang="es-ES" sz="1400" dirty="0">
                <a:effectLst/>
                <a:ea typeface="Calibri" panose="020F0502020204030204" pitchFamily="34" charset="0"/>
                <a:cs typeface="Times New Roman" panose="02020603050405020304" pitchFamily="18" charset="0"/>
              </a:rPr>
              <a:t> entre 3 y 9 empleados</a:t>
            </a:r>
            <a:endParaRPr lang="es-ES" sz="1400" dirty="0"/>
          </a:p>
        </p:txBody>
      </p:sp>
      <p:sp>
        <p:nvSpPr>
          <p:cNvPr id="15" name="CuadroTexto 14">
            <a:extLst>
              <a:ext uri="{FF2B5EF4-FFF2-40B4-BE49-F238E27FC236}">
                <a16:creationId xmlns:a16="http://schemas.microsoft.com/office/drawing/2014/main" id="{48515DEB-4161-6F80-76A4-2D52A4E685A8}"/>
              </a:ext>
            </a:extLst>
          </p:cNvPr>
          <p:cNvSpPr txBox="1"/>
          <p:nvPr/>
        </p:nvSpPr>
        <p:spPr>
          <a:xfrm>
            <a:off x="7951695" y="3515898"/>
            <a:ext cx="2029648" cy="523220"/>
          </a:xfrm>
          <a:prstGeom prst="rect">
            <a:avLst/>
          </a:prstGeom>
          <a:noFill/>
        </p:spPr>
        <p:txBody>
          <a:bodyPr wrap="square" rtlCol="0">
            <a:spAutoFit/>
          </a:bodyPr>
          <a:lstStyle/>
          <a:p>
            <a:pPr algn="ctr"/>
            <a:r>
              <a:rPr lang="es-ES" sz="1400" dirty="0">
                <a:ea typeface="Calibri" panose="020F0502020204030204" pitchFamily="34" charset="0"/>
                <a:cs typeface="Times New Roman" panose="02020603050405020304" pitchFamily="18" charset="0"/>
              </a:rPr>
              <a:t>Empresas con menos de 3 empleados</a:t>
            </a:r>
            <a:endParaRPr lang="es-ES" sz="1400" dirty="0"/>
          </a:p>
        </p:txBody>
      </p:sp>
      <p:sp>
        <p:nvSpPr>
          <p:cNvPr id="16" name="Rectángulo 15">
            <a:extLst>
              <a:ext uri="{FF2B5EF4-FFF2-40B4-BE49-F238E27FC236}">
                <a16:creationId xmlns:a16="http://schemas.microsoft.com/office/drawing/2014/main" id="{519FF411-E4BE-4966-A938-9B991ED53B90}"/>
              </a:ext>
            </a:extLst>
          </p:cNvPr>
          <p:cNvSpPr/>
          <p:nvPr/>
        </p:nvSpPr>
        <p:spPr>
          <a:xfrm>
            <a:off x="4788060" y="2831198"/>
            <a:ext cx="2615879" cy="1361461"/>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Rectángulo 16">
            <a:extLst>
              <a:ext uri="{FF2B5EF4-FFF2-40B4-BE49-F238E27FC236}">
                <a16:creationId xmlns:a16="http://schemas.microsoft.com/office/drawing/2014/main" id="{9D0B9B1E-CB5F-E530-098D-D6EDA5D6D6D5}"/>
              </a:ext>
            </a:extLst>
          </p:cNvPr>
          <p:cNvSpPr/>
          <p:nvPr/>
        </p:nvSpPr>
        <p:spPr>
          <a:xfrm>
            <a:off x="1879065" y="2831198"/>
            <a:ext cx="2615879" cy="1361461"/>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Rectángulo 17">
            <a:extLst>
              <a:ext uri="{FF2B5EF4-FFF2-40B4-BE49-F238E27FC236}">
                <a16:creationId xmlns:a16="http://schemas.microsoft.com/office/drawing/2014/main" id="{E7965C00-9EAF-B776-71E2-2D3E350C6439}"/>
              </a:ext>
            </a:extLst>
          </p:cNvPr>
          <p:cNvSpPr/>
          <p:nvPr/>
        </p:nvSpPr>
        <p:spPr>
          <a:xfrm>
            <a:off x="7658580" y="2831198"/>
            <a:ext cx="2615879" cy="1361461"/>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Título 7">
            <a:extLst>
              <a:ext uri="{FF2B5EF4-FFF2-40B4-BE49-F238E27FC236}">
                <a16:creationId xmlns:a16="http://schemas.microsoft.com/office/drawing/2014/main" id="{954B26AA-C6C3-CCC2-5E8F-2FDDCAC8EB07}"/>
              </a:ext>
            </a:extLst>
          </p:cNvPr>
          <p:cNvSpPr txBox="1">
            <a:spLocks/>
          </p:cNvSpPr>
          <p:nvPr/>
        </p:nvSpPr>
        <p:spPr>
          <a:xfrm>
            <a:off x="793689" y="4614402"/>
            <a:ext cx="9785572" cy="452840"/>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7000"/>
              </a:lnSpc>
              <a:spcAft>
                <a:spcPts val="800"/>
              </a:spcAft>
            </a:pPr>
            <a:r>
              <a:rPr lang="es-ES" sz="1800" b="1" dirty="0">
                <a:solidFill>
                  <a:schemeClr val="accent6"/>
                </a:solidFill>
                <a:effectLst/>
                <a:latin typeface="+mj-lt"/>
                <a:ea typeface="Calibri" panose="020F0502020204030204" pitchFamily="34" charset="0"/>
                <a:cs typeface="Times New Roman" panose="02020603050405020304" pitchFamily="18" charset="0"/>
              </a:rPr>
              <a:t>Después de la aprobación de la subvención ¿Cómo contrato los servicios?</a:t>
            </a:r>
          </a:p>
        </p:txBody>
      </p:sp>
      <p:sp>
        <p:nvSpPr>
          <p:cNvPr id="20" name="CuadroTexto 19">
            <a:extLst>
              <a:ext uri="{FF2B5EF4-FFF2-40B4-BE49-F238E27FC236}">
                <a16:creationId xmlns:a16="http://schemas.microsoft.com/office/drawing/2014/main" id="{6AA0310C-6C17-952B-1338-4849175B4BC0}"/>
              </a:ext>
            </a:extLst>
          </p:cNvPr>
          <p:cNvSpPr txBox="1"/>
          <p:nvPr/>
        </p:nvSpPr>
        <p:spPr>
          <a:xfrm>
            <a:off x="793690" y="5100829"/>
            <a:ext cx="11141135" cy="523220"/>
          </a:xfrm>
          <a:prstGeom prst="rect">
            <a:avLst/>
          </a:prstGeom>
          <a:noFill/>
        </p:spPr>
        <p:txBody>
          <a:bodyPr wrap="square" rtlCol="0">
            <a:spAutoFit/>
          </a:bodyPr>
          <a:lstStyle/>
          <a:p>
            <a:r>
              <a:rPr lang="es-ES" sz="1400" dirty="0">
                <a:cs typeface="Arial"/>
              </a:rPr>
              <a:t>Una vez concedida la ayuda tendrás que suscribir un acuerdo de prestación de soluciones digitales a Prosegur Cash como agente digitalizador. </a:t>
            </a:r>
          </a:p>
        </p:txBody>
      </p:sp>
    </p:spTree>
    <p:extLst>
      <p:ext uri="{BB962C8B-B14F-4D97-AF65-F5344CB8AC3E}">
        <p14:creationId xmlns:p14="http://schemas.microsoft.com/office/powerpoint/2010/main" val="17380916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FED38C72-C57C-121F-D783-691B3D71D5AA}"/>
              </a:ext>
            </a:extLst>
          </p:cNvPr>
          <p:cNvSpPr>
            <a:spLocks noGrp="1"/>
          </p:cNvSpPr>
          <p:nvPr>
            <p:ph type="body" sz="quarter" idx="13"/>
          </p:nvPr>
        </p:nvSpPr>
        <p:spPr>
          <a:xfrm>
            <a:off x="2739456" y="476675"/>
            <a:ext cx="9086851" cy="138499"/>
          </a:xfrm>
        </p:spPr>
        <p:txBody>
          <a:bodyPr/>
          <a:lstStyle/>
          <a:p>
            <a:r>
              <a:rPr lang="es-ES" dirty="0"/>
              <a:t>KIT DIGITAL PARA PYMES Y AUTÓNOMOS</a:t>
            </a:r>
          </a:p>
        </p:txBody>
      </p:sp>
      <p:pic>
        <p:nvPicPr>
          <p:cNvPr id="30" name="Imagen 29">
            <a:extLst>
              <a:ext uri="{FF2B5EF4-FFF2-40B4-BE49-F238E27FC236}">
                <a16:creationId xmlns:a16="http://schemas.microsoft.com/office/drawing/2014/main" id="{DA636C22-F4CE-787C-43F1-DE9F12EEB0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4713" y="6154904"/>
            <a:ext cx="1664050" cy="452840"/>
          </a:xfrm>
          <a:prstGeom prst="rect">
            <a:avLst/>
          </a:prstGeom>
        </p:spPr>
      </p:pic>
      <p:sp>
        <p:nvSpPr>
          <p:cNvPr id="10" name="Marcador de texto 2">
            <a:extLst>
              <a:ext uri="{FF2B5EF4-FFF2-40B4-BE49-F238E27FC236}">
                <a16:creationId xmlns:a16="http://schemas.microsoft.com/office/drawing/2014/main" id="{F04B3C07-CE71-178C-A40F-069A726877B8}"/>
              </a:ext>
            </a:extLst>
          </p:cNvPr>
          <p:cNvSpPr txBox="1">
            <a:spLocks/>
          </p:cNvSpPr>
          <p:nvPr/>
        </p:nvSpPr>
        <p:spPr>
          <a:xfrm>
            <a:off x="874713" y="913952"/>
            <a:ext cx="4702399" cy="443198"/>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3200" dirty="0">
                <a:solidFill>
                  <a:schemeClr val="tx2"/>
                </a:solidFill>
                <a:cs typeface="Times New Roman" panose="02020603050405020304" pitchFamily="18" charset="0"/>
              </a:rPr>
              <a:t>Preguntas frecuentes</a:t>
            </a:r>
            <a:endParaRPr lang="en-US" sz="4800" dirty="0">
              <a:solidFill>
                <a:schemeClr val="tx2"/>
              </a:solidFill>
              <a:latin typeface="Century Gothic" panose="020B0502020202020204" pitchFamily="34" charset="0"/>
              <a:cs typeface="Poppins"/>
            </a:endParaRPr>
          </a:p>
        </p:txBody>
      </p:sp>
      <p:sp>
        <p:nvSpPr>
          <p:cNvPr id="3" name="CuadroTexto 2">
            <a:extLst>
              <a:ext uri="{FF2B5EF4-FFF2-40B4-BE49-F238E27FC236}">
                <a16:creationId xmlns:a16="http://schemas.microsoft.com/office/drawing/2014/main" id="{068D738A-859D-2314-A4A4-C5448D2CE721}"/>
              </a:ext>
            </a:extLst>
          </p:cNvPr>
          <p:cNvSpPr txBox="1"/>
          <p:nvPr/>
        </p:nvSpPr>
        <p:spPr>
          <a:xfrm>
            <a:off x="11118576" y="5996604"/>
            <a:ext cx="816249" cy="769441"/>
          </a:xfrm>
          <a:prstGeom prst="rect">
            <a:avLst/>
          </a:prstGeom>
          <a:noFill/>
        </p:spPr>
        <p:txBody>
          <a:bodyPr wrap="none" rtlCol="0">
            <a:spAutoFit/>
          </a:bodyPr>
          <a:lstStyle/>
          <a:p>
            <a:pPr algn="r"/>
            <a:r>
              <a:rPr lang="es-ES" sz="4400" b="1" dirty="0">
                <a:solidFill>
                  <a:schemeClr val="accent1"/>
                </a:solidFill>
                <a:latin typeface="Century Gothic" panose="020B0502020202020204" pitchFamily="34" charset="0"/>
              </a:rPr>
              <a:t>16</a:t>
            </a:r>
          </a:p>
        </p:txBody>
      </p:sp>
      <p:sp>
        <p:nvSpPr>
          <p:cNvPr id="4" name="Título 7">
            <a:extLst>
              <a:ext uri="{FF2B5EF4-FFF2-40B4-BE49-F238E27FC236}">
                <a16:creationId xmlns:a16="http://schemas.microsoft.com/office/drawing/2014/main" id="{FEB459A7-FA20-7EF0-F4F5-8E53AC9B828E}"/>
              </a:ext>
            </a:extLst>
          </p:cNvPr>
          <p:cNvSpPr txBox="1">
            <a:spLocks/>
          </p:cNvSpPr>
          <p:nvPr/>
        </p:nvSpPr>
        <p:spPr>
          <a:xfrm>
            <a:off x="793689" y="1745856"/>
            <a:ext cx="9785572" cy="452840"/>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s-ES" sz="1800" b="1" dirty="0">
                <a:solidFill>
                  <a:schemeClr val="accent6"/>
                </a:solidFill>
                <a:cs typeface="Arial"/>
              </a:rPr>
              <a:t>¿Durante cuánto tiempo se podrán financiar los servicios?</a:t>
            </a:r>
            <a:endParaRPr lang="en-US" sz="1800" b="1" dirty="0">
              <a:solidFill>
                <a:schemeClr val="accent6"/>
              </a:solidFill>
              <a:latin typeface="+mj-lt"/>
              <a:cs typeface="Poppins"/>
            </a:endParaRPr>
          </a:p>
        </p:txBody>
      </p:sp>
      <p:cxnSp>
        <p:nvCxnSpPr>
          <p:cNvPr id="6" name="Conector recto 5">
            <a:extLst>
              <a:ext uri="{FF2B5EF4-FFF2-40B4-BE49-F238E27FC236}">
                <a16:creationId xmlns:a16="http://schemas.microsoft.com/office/drawing/2014/main" id="{6711F5B8-DF81-9B58-15BF-8CE3697C0405}"/>
              </a:ext>
            </a:extLst>
          </p:cNvPr>
          <p:cNvCxnSpPr/>
          <p:nvPr/>
        </p:nvCxnSpPr>
        <p:spPr>
          <a:xfrm>
            <a:off x="874713" y="1527858"/>
            <a:ext cx="1095159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E7279BCD-CB68-2914-D2A7-83CAFF63DC7C}"/>
              </a:ext>
            </a:extLst>
          </p:cNvPr>
          <p:cNvSpPr txBox="1"/>
          <p:nvPr/>
        </p:nvSpPr>
        <p:spPr>
          <a:xfrm>
            <a:off x="793690" y="2232283"/>
            <a:ext cx="11141135" cy="311239"/>
          </a:xfrm>
          <a:prstGeom prst="rect">
            <a:avLst/>
          </a:prstGeom>
          <a:noFill/>
        </p:spPr>
        <p:txBody>
          <a:bodyPr wrap="square" rtlCol="0">
            <a:spAutoFit/>
          </a:bodyPr>
          <a:lstStyle/>
          <a:p>
            <a:pPr>
              <a:lnSpc>
                <a:spcPct val="107000"/>
              </a:lnSpc>
              <a:spcAft>
                <a:spcPts val="800"/>
              </a:spcAft>
            </a:pPr>
            <a:r>
              <a:rPr lang="es-ES" sz="1400" dirty="0">
                <a:effectLst/>
                <a:ea typeface="Calibri" panose="020F0502020204030204" pitchFamily="34" charset="0"/>
                <a:cs typeface="Times New Roman" panose="02020603050405020304" pitchFamily="18" charset="0"/>
              </a:rPr>
              <a:t>Durante 12 meses.</a:t>
            </a:r>
            <a:endParaRPr lang="en-US" sz="1400" dirty="0">
              <a:cs typeface="Arial"/>
            </a:endParaRPr>
          </a:p>
        </p:txBody>
      </p:sp>
      <p:sp>
        <p:nvSpPr>
          <p:cNvPr id="8" name="Título 7">
            <a:extLst>
              <a:ext uri="{FF2B5EF4-FFF2-40B4-BE49-F238E27FC236}">
                <a16:creationId xmlns:a16="http://schemas.microsoft.com/office/drawing/2014/main" id="{89942FD9-F9C0-86F7-44B6-DFFA1A77083C}"/>
              </a:ext>
            </a:extLst>
          </p:cNvPr>
          <p:cNvSpPr txBox="1">
            <a:spLocks/>
          </p:cNvSpPr>
          <p:nvPr/>
        </p:nvSpPr>
        <p:spPr>
          <a:xfrm>
            <a:off x="793689" y="2974259"/>
            <a:ext cx="9785572" cy="452840"/>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s-ES" sz="1800" b="1" dirty="0">
                <a:solidFill>
                  <a:schemeClr val="accent6"/>
                </a:solidFill>
                <a:effectLst/>
                <a:latin typeface="+mj-lt"/>
                <a:ea typeface="Calibri" panose="020F0502020204030204" pitchFamily="34" charset="0"/>
                <a:cs typeface="Times New Roman" panose="02020603050405020304" pitchFamily="18" charset="0"/>
              </a:rPr>
              <a:t>¿Qué plazo tiene para consumirse el bono?</a:t>
            </a:r>
            <a:endParaRPr lang="en-US" sz="1800" b="1" dirty="0">
              <a:solidFill>
                <a:schemeClr val="accent6"/>
              </a:solidFill>
              <a:latin typeface="+mj-lt"/>
              <a:cs typeface="Poppins"/>
            </a:endParaRPr>
          </a:p>
          <a:p>
            <a:endParaRPr lang="en-US" sz="1800" b="1" dirty="0">
              <a:solidFill>
                <a:schemeClr val="accent6"/>
              </a:solidFill>
              <a:latin typeface="+mj-lt"/>
              <a:cs typeface="Poppins"/>
            </a:endParaRPr>
          </a:p>
        </p:txBody>
      </p:sp>
      <p:sp>
        <p:nvSpPr>
          <p:cNvPr id="19" name="CuadroTexto 18">
            <a:extLst>
              <a:ext uri="{FF2B5EF4-FFF2-40B4-BE49-F238E27FC236}">
                <a16:creationId xmlns:a16="http://schemas.microsoft.com/office/drawing/2014/main" id="{EC13E21D-C9E1-0119-CF04-E53D2C45AA9B}"/>
              </a:ext>
            </a:extLst>
          </p:cNvPr>
          <p:cNvSpPr txBox="1"/>
          <p:nvPr/>
        </p:nvSpPr>
        <p:spPr>
          <a:xfrm>
            <a:off x="793690" y="3460686"/>
            <a:ext cx="11141135" cy="306109"/>
          </a:xfrm>
          <a:prstGeom prst="rect">
            <a:avLst/>
          </a:prstGeom>
          <a:noFill/>
        </p:spPr>
        <p:txBody>
          <a:bodyPr wrap="square" rtlCol="0">
            <a:spAutoFit/>
          </a:bodyPr>
          <a:lstStyle/>
          <a:p>
            <a:pPr>
              <a:lnSpc>
                <a:spcPct val="107000"/>
              </a:lnSpc>
              <a:spcAft>
                <a:spcPts val="800"/>
              </a:spcAft>
            </a:pPr>
            <a:r>
              <a:rPr lang="es-ES" sz="1400" dirty="0">
                <a:effectLst/>
                <a:ea typeface="Calibri" panose="020F0502020204030204" pitchFamily="34" charset="0"/>
                <a:cs typeface="Times New Roman" panose="02020603050405020304" pitchFamily="18" charset="0"/>
              </a:rPr>
              <a:t>Desde la aprobación del bono tiene </a:t>
            </a:r>
            <a:r>
              <a:rPr lang="es-ES" sz="1400" b="1" dirty="0">
                <a:effectLst/>
                <a:ea typeface="Calibri" panose="020F0502020204030204" pitchFamily="34" charset="0"/>
                <a:cs typeface="Times New Roman" panose="02020603050405020304" pitchFamily="18" charset="0"/>
              </a:rPr>
              <a:t>6 meses para firmar un </a:t>
            </a:r>
            <a:r>
              <a:rPr lang="es-ES" sz="1400" b="1" dirty="0" err="1">
                <a:effectLst/>
                <a:ea typeface="Calibri" panose="020F0502020204030204" pitchFamily="34" charset="0"/>
                <a:cs typeface="Times New Roman" panose="02020603050405020304" pitchFamily="18" charset="0"/>
              </a:rPr>
              <a:t>acuerd</a:t>
            </a:r>
            <a:r>
              <a:rPr lang="es-ES" sz="1400" dirty="0" err="1">
                <a:effectLst/>
                <a:ea typeface="Calibri" panose="020F0502020204030204" pitchFamily="34" charset="0"/>
                <a:cs typeface="Times New Roman" panose="02020603050405020304" pitchFamily="18" charset="0"/>
              </a:rPr>
              <a:t>o.y</a:t>
            </a:r>
            <a:r>
              <a:rPr lang="es-ES" sz="1400" dirty="0">
                <a:effectLst/>
                <a:ea typeface="Calibri" panose="020F0502020204030204" pitchFamily="34" charset="0"/>
                <a:cs typeface="Times New Roman" panose="02020603050405020304" pitchFamily="18" charset="0"/>
              </a:rPr>
              <a:t> 12 meses para consumirlo.</a:t>
            </a:r>
          </a:p>
        </p:txBody>
      </p:sp>
      <p:sp>
        <p:nvSpPr>
          <p:cNvPr id="20" name="Título 7">
            <a:extLst>
              <a:ext uri="{FF2B5EF4-FFF2-40B4-BE49-F238E27FC236}">
                <a16:creationId xmlns:a16="http://schemas.microsoft.com/office/drawing/2014/main" id="{A46D24A6-65E7-105A-805F-9691FEA02CA8}"/>
              </a:ext>
            </a:extLst>
          </p:cNvPr>
          <p:cNvSpPr txBox="1">
            <a:spLocks/>
          </p:cNvSpPr>
          <p:nvPr/>
        </p:nvSpPr>
        <p:spPr>
          <a:xfrm>
            <a:off x="793689" y="4202662"/>
            <a:ext cx="9785572" cy="452840"/>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s-ES" sz="1800" b="1" dirty="0">
                <a:solidFill>
                  <a:schemeClr val="accent6"/>
                </a:solidFill>
                <a:effectLst/>
                <a:latin typeface="+mj-lt"/>
                <a:ea typeface="Calibri" panose="020F0502020204030204" pitchFamily="34" charset="0"/>
                <a:cs typeface="Times New Roman" panose="02020603050405020304" pitchFamily="18" charset="0"/>
              </a:rPr>
              <a:t>¿En cuánto tiempo me instalarán la solución o soluciones adquiridas? </a:t>
            </a:r>
          </a:p>
          <a:p>
            <a:endParaRPr lang="en-US" sz="1800" b="1" dirty="0">
              <a:solidFill>
                <a:schemeClr val="accent6"/>
              </a:solidFill>
              <a:latin typeface="+mj-lt"/>
              <a:cs typeface="Poppins"/>
            </a:endParaRPr>
          </a:p>
        </p:txBody>
      </p:sp>
      <p:sp>
        <p:nvSpPr>
          <p:cNvPr id="21" name="CuadroTexto 20">
            <a:extLst>
              <a:ext uri="{FF2B5EF4-FFF2-40B4-BE49-F238E27FC236}">
                <a16:creationId xmlns:a16="http://schemas.microsoft.com/office/drawing/2014/main" id="{C6137533-A573-A472-0A6D-6C1709D9B48C}"/>
              </a:ext>
            </a:extLst>
          </p:cNvPr>
          <p:cNvSpPr txBox="1"/>
          <p:nvPr/>
        </p:nvSpPr>
        <p:spPr>
          <a:xfrm>
            <a:off x="793690" y="4689089"/>
            <a:ext cx="11141135" cy="536622"/>
          </a:xfrm>
          <a:prstGeom prst="rect">
            <a:avLst/>
          </a:prstGeom>
          <a:noFill/>
        </p:spPr>
        <p:txBody>
          <a:bodyPr wrap="square" rtlCol="0">
            <a:spAutoFit/>
          </a:bodyPr>
          <a:lstStyle/>
          <a:p>
            <a:pPr>
              <a:lnSpc>
                <a:spcPct val="107000"/>
              </a:lnSpc>
              <a:spcAft>
                <a:spcPts val="800"/>
              </a:spcAft>
            </a:pPr>
            <a:r>
              <a:rPr lang="es-ES" sz="1400" dirty="0">
                <a:effectLst/>
                <a:ea typeface="Calibri" panose="020F0502020204030204" pitchFamily="34" charset="0"/>
                <a:cs typeface="Times New Roman" panose="02020603050405020304" pitchFamily="18" charset="0"/>
              </a:rPr>
              <a:t>Una vez se ha adquirido la más adecuada para tu negocio, el Agente Digitalizador las implantará como máximo en </a:t>
            </a:r>
            <a:r>
              <a:rPr lang="es-ES" sz="1400" dirty="0">
                <a:ea typeface="Calibri" panose="020F0502020204030204" pitchFamily="34" charset="0"/>
                <a:cs typeface="Times New Roman" panose="02020603050405020304" pitchFamily="18" charset="0"/>
              </a:rPr>
              <a:t>tres meses desde la formalización del acuerdo. </a:t>
            </a:r>
            <a:endParaRPr lang="es-ES" sz="14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44038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FED38C72-C57C-121F-D783-691B3D71D5AA}"/>
              </a:ext>
            </a:extLst>
          </p:cNvPr>
          <p:cNvSpPr>
            <a:spLocks noGrp="1"/>
          </p:cNvSpPr>
          <p:nvPr>
            <p:ph type="body" sz="quarter" idx="13"/>
          </p:nvPr>
        </p:nvSpPr>
        <p:spPr>
          <a:xfrm>
            <a:off x="2739456" y="476675"/>
            <a:ext cx="9086851" cy="138499"/>
          </a:xfrm>
        </p:spPr>
        <p:txBody>
          <a:bodyPr/>
          <a:lstStyle/>
          <a:p>
            <a:r>
              <a:rPr lang="es-ES" dirty="0"/>
              <a:t>KIT DIGITAL PARA PYMES Y AUTÓNOMOS</a:t>
            </a:r>
          </a:p>
        </p:txBody>
      </p:sp>
      <p:pic>
        <p:nvPicPr>
          <p:cNvPr id="30" name="Imagen 29">
            <a:extLst>
              <a:ext uri="{FF2B5EF4-FFF2-40B4-BE49-F238E27FC236}">
                <a16:creationId xmlns:a16="http://schemas.microsoft.com/office/drawing/2014/main" id="{DA636C22-F4CE-787C-43F1-DE9F12EEB0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4713" y="6154904"/>
            <a:ext cx="1664050" cy="452840"/>
          </a:xfrm>
          <a:prstGeom prst="rect">
            <a:avLst/>
          </a:prstGeom>
        </p:spPr>
      </p:pic>
      <p:sp>
        <p:nvSpPr>
          <p:cNvPr id="10" name="Marcador de texto 2">
            <a:extLst>
              <a:ext uri="{FF2B5EF4-FFF2-40B4-BE49-F238E27FC236}">
                <a16:creationId xmlns:a16="http://schemas.microsoft.com/office/drawing/2014/main" id="{F04B3C07-CE71-178C-A40F-069A726877B8}"/>
              </a:ext>
            </a:extLst>
          </p:cNvPr>
          <p:cNvSpPr txBox="1">
            <a:spLocks/>
          </p:cNvSpPr>
          <p:nvPr/>
        </p:nvSpPr>
        <p:spPr>
          <a:xfrm>
            <a:off x="874713" y="913952"/>
            <a:ext cx="4702399" cy="443198"/>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3200" dirty="0">
                <a:solidFill>
                  <a:schemeClr val="tx2"/>
                </a:solidFill>
                <a:cs typeface="Times New Roman" panose="02020603050405020304" pitchFamily="18" charset="0"/>
              </a:rPr>
              <a:t>Preguntas frecuentes</a:t>
            </a:r>
            <a:endParaRPr lang="en-US" sz="4800" dirty="0">
              <a:solidFill>
                <a:schemeClr val="tx2"/>
              </a:solidFill>
              <a:latin typeface="Century Gothic" panose="020B0502020202020204" pitchFamily="34" charset="0"/>
              <a:cs typeface="Poppins"/>
            </a:endParaRPr>
          </a:p>
        </p:txBody>
      </p:sp>
      <p:sp>
        <p:nvSpPr>
          <p:cNvPr id="3" name="CuadroTexto 2">
            <a:extLst>
              <a:ext uri="{FF2B5EF4-FFF2-40B4-BE49-F238E27FC236}">
                <a16:creationId xmlns:a16="http://schemas.microsoft.com/office/drawing/2014/main" id="{068D738A-859D-2314-A4A4-C5448D2CE721}"/>
              </a:ext>
            </a:extLst>
          </p:cNvPr>
          <p:cNvSpPr txBox="1"/>
          <p:nvPr/>
        </p:nvSpPr>
        <p:spPr>
          <a:xfrm>
            <a:off x="11118576" y="5996604"/>
            <a:ext cx="816249" cy="769441"/>
          </a:xfrm>
          <a:prstGeom prst="rect">
            <a:avLst/>
          </a:prstGeom>
          <a:noFill/>
        </p:spPr>
        <p:txBody>
          <a:bodyPr wrap="none" rtlCol="0">
            <a:spAutoFit/>
          </a:bodyPr>
          <a:lstStyle/>
          <a:p>
            <a:pPr algn="r"/>
            <a:r>
              <a:rPr lang="es-ES" sz="4400" b="1" dirty="0">
                <a:solidFill>
                  <a:schemeClr val="accent1"/>
                </a:solidFill>
                <a:latin typeface="Century Gothic" panose="020B0502020202020204" pitchFamily="34" charset="0"/>
              </a:rPr>
              <a:t>17</a:t>
            </a:r>
          </a:p>
        </p:txBody>
      </p:sp>
      <p:sp>
        <p:nvSpPr>
          <p:cNvPr id="4" name="Título 7">
            <a:extLst>
              <a:ext uri="{FF2B5EF4-FFF2-40B4-BE49-F238E27FC236}">
                <a16:creationId xmlns:a16="http://schemas.microsoft.com/office/drawing/2014/main" id="{FEB459A7-FA20-7EF0-F4F5-8E53AC9B828E}"/>
              </a:ext>
            </a:extLst>
          </p:cNvPr>
          <p:cNvSpPr txBox="1">
            <a:spLocks/>
          </p:cNvSpPr>
          <p:nvPr/>
        </p:nvSpPr>
        <p:spPr>
          <a:xfrm>
            <a:off x="793689" y="1745856"/>
            <a:ext cx="9785572" cy="452840"/>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s-ES" sz="1800" b="1" dirty="0">
                <a:solidFill>
                  <a:schemeClr val="accent6"/>
                </a:solidFill>
                <a:effectLst/>
                <a:latin typeface="+mj-lt"/>
                <a:ea typeface="Calibri" panose="020F0502020204030204" pitchFamily="34" charset="0"/>
                <a:cs typeface="Times New Roman" panose="02020603050405020304" pitchFamily="18" charset="0"/>
              </a:rPr>
              <a:t>¿El bono tiene los impuestos incluidos?</a:t>
            </a:r>
            <a:endParaRPr lang="en-US" sz="3200" b="1" dirty="0">
              <a:solidFill>
                <a:schemeClr val="accent6"/>
              </a:solidFill>
              <a:latin typeface="+mj-lt"/>
              <a:cs typeface="Poppins"/>
            </a:endParaRPr>
          </a:p>
        </p:txBody>
      </p:sp>
      <p:cxnSp>
        <p:nvCxnSpPr>
          <p:cNvPr id="6" name="Conector recto 5">
            <a:extLst>
              <a:ext uri="{FF2B5EF4-FFF2-40B4-BE49-F238E27FC236}">
                <a16:creationId xmlns:a16="http://schemas.microsoft.com/office/drawing/2014/main" id="{6711F5B8-DF81-9B58-15BF-8CE3697C0405}"/>
              </a:ext>
            </a:extLst>
          </p:cNvPr>
          <p:cNvCxnSpPr/>
          <p:nvPr/>
        </p:nvCxnSpPr>
        <p:spPr>
          <a:xfrm>
            <a:off x="874713" y="1527858"/>
            <a:ext cx="1095159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 name="CuadroTexto 8">
            <a:extLst>
              <a:ext uri="{FF2B5EF4-FFF2-40B4-BE49-F238E27FC236}">
                <a16:creationId xmlns:a16="http://schemas.microsoft.com/office/drawing/2014/main" id="{F947EC45-B794-BAA7-15F0-2E4CF21C96A9}"/>
              </a:ext>
            </a:extLst>
          </p:cNvPr>
          <p:cNvSpPr txBox="1"/>
          <p:nvPr/>
        </p:nvSpPr>
        <p:spPr>
          <a:xfrm>
            <a:off x="793690" y="2198696"/>
            <a:ext cx="11141135" cy="639214"/>
          </a:xfrm>
          <a:prstGeom prst="rect">
            <a:avLst/>
          </a:prstGeom>
          <a:noFill/>
        </p:spPr>
        <p:txBody>
          <a:bodyPr wrap="square" rtlCol="0">
            <a:spAutoFit/>
          </a:bodyPr>
          <a:lstStyle/>
          <a:p>
            <a:pPr>
              <a:lnSpc>
                <a:spcPct val="107000"/>
              </a:lnSpc>
              <a:spcAft>
                <a:spcPts val="800"/>
              </a:spcAft>
            </a:pPr>
            <a:r>
              <a:rPr lang="es-ES" sz="1400" dirty="0">
                <a:effectLst/>
                <a:ea typeface="Calibri" panose="020F0502020204030204" pitchFamily="34" charset="0"/>
                <a:cs typeface="Times New Roman" panose="02020603050405020304" pitchFamily="18" charset="0"/>
              </a:rPr>
              <a:t>No, los impuestos no son subvencionables. </a:t>
            </a:r>
          </a:p>
          <a:p>
            <a:pPr>
              <a:lnSpc>
                <a:spcPct val="107000"/>
              </a:lnSpc>
              <a:spcAft>
                <a:spcPts val="800"/>
              </a:spcAft>
            </a:pPr>
            <a:r>
              <a:rPr lang="es-ES" sz="1400" dirty="0">
                <a:effectLst/>
                <a:ea typeface="Calibri" panose="020F0502020204030204" pitchFamily="34" charset="0"/>
                <a:cs typeface="Times New Roman" panose="02020603050405020304" pitchFamily="18" charset="0"/>
              </a:rPr>
              <a:t>En la primera factura anual, el beneficiario debe abonar la parte no subvencionable de la factura más el IVA del total de la factura.</a:t>
            </a:r>
          </a:p>
        </p:txBody>
      </p:sp>
      <p:sp>
        <p:nvSpPr>
          <p:cNvPr id="11" name="Título 7">
            <a:extLst>
              <a:ext uri="{FF2B5EF4-FFF2-40B4-BE49-F238E27FC236}">
                <a16:creationId xmlns:a16="http://schemas.microsoft.com/office/drawing/2014/main" id="{F7107057-136F-D29C-F5D1-0D029CF95642}"/>
              </a:ext>
            </a:extLst>
          </p:cNvPr>
          <p:cNvSpPr txBox="1">
            <a:spLocks/>
          </p:cNvSpPr>
          <p:nvPr/>
        </p:nvSpPr>
        <p:spPr>
          <a:xfrm>
            <a:off x="684326" y="3267396"/>
            <a:ext cx="9785572" cy="452840"/>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s-ES" sz="1800" b="1" dirty="0">
                <a:solidFill>
                  <a:schemeClr val="accent6"/>
                </a:solidFill>
                <a:effectLst/>
                <a:latin typeface="+mj-lt"/>
                <a:ea typeface="Calibri" panose="020F0502020204030204" pitchFamily="34" charset="0"/>
                <a:cs typeface="Times New Roman" panose="02020603050405020304" pitchFamily="18" charset="0"/>
              </a:rPr>
              <a:t>¿</a:t>
            </a:r>
            <a:r>
              <a:rPr lang="es-ES" sz="1800" b="1" dirty="0">
                <a:solidFill>
                  <a:schemeClr val="accent6"/>
                </a:solidFill>
                <a:ea typeface="Calibri" panose="020F0502020204030204" pitchFamily="34" charset="0"/>
                <a:cs typeface="Times New Roman" panose="02020603050405020304" pitchFamily="18" charset="0"/>
              </a:rPr>
              <a:t>Es subvencionable el hardware en la solución de Cash </a:t>
            </a:r>
            <a:r>
              <a:rPr lang="es-ES" sz="1800" b="1" dirty="0" err="1">
                <a:solidFill>
                  <a:schemeClr val="accent6"/>
                </a:solidFill>
                <a:ea typeface="Calibri" panose="020F0502020204030204" pitchFamily="34" charset="0"/>
                <a:cs typeface="Times New Roman" panose="02020603050405020304" pitchFamily="18" charset="0"/>
              </a:rPr>
              <a:t>Today</a:t>
            </a:r>
            <a:r>
              <a:rPr lang="es-ES" sz="1800" b="1" dirty="0">
                <a:solidFill>
                  <a:schemeClr val="accent6"/>
                </a:solidFill>
                <a:effectLst/>
                <a:latin typeface="+mj-lt"/>
                <a:ea typeface="Calibri" panose="020F0502020204030204" pitchFamily="34" charset="0"/>
                <a:cs typeface="Times New Roman" panose="02020603050405020304" pitchFamily="18" charset="0"/>
              </a:rPr>
              <a:t>?</a:t>
            </a:r>
            <a:endParaRPr lang="en-US" sz="3600" b="1" dirty="0">
              <a:solidFill>
                <a:schemeClr val="accent6"/>
              </a:solidFill>
              <a:latin typeface="+mj-lt"/>
              <a:cs typeface="Poppins"/>
            </a:endParaRPr>
          </a:p>
          <a:p>
            <a:endParaRPr lang="en-US" sz="1800" b="1" dirty="0">
              <a:solidFill>
                <a:schemeClr val="accent6"/>
              </a:solidFill>
              <a:latin typeface="+mj-lt"/>
              <a:cs typeface="Poppins"/>
            </a:endParaRPr>
          </a:p>
        </p:txBody>
      </p:sp>
      <p:sp>
        <p:nvSpPr>
          <p:cNvPr id="12" name="CuadroTexto 11">
            <a:extLst>
              <a:ext uri="{FF2B5EF4-FFF2-40B4-BE49-F238E27FC236}">
                <a16:creationId xmlns:a16="http://schemas.microsoft.com/office/drawing/2014/main" id="{CA97F173-ED8F-0C15-9B36-2AAED6613D01}"/>
              </a:ext>
            </a:extLst>
          </p:cNvPr>
          <p:cNvSpPr txBox="1"/>
          <p:nvPr/>
        </p:nvSpPr>
        <p:spPr>
          <a:xfrm>
            <a:off x="874713" y="3924544"/>
            <a:ext cx="10850442" cy="1100238"/>
          </a:xfrm>
          <a:prstGeom prst="rect">
            <a:avLst/>
          </a:prstGeom>
          <a:noFill/>
        </p:spPr>
        <p:txBody>
          <a:bodyPr wrap="square" rtlCol="0">
            <a:spAutoFit/>
          </a:bodyPr>
          <a:lstStyle/>
          <a:p>
            <a:pPr>
              <a:lnSpc>
                <a:spcPct val="107000"/>
              </a:lnSpc>
              <a:spcAft>
                <a:spcPts val="800"/>
              </a:spcAft>
            </a:pPr>
            <a:r>
              <a:rPr lang="es-ES" sz="1400" dirty="0"/>
              <a:t>Serán subvencionable la máquina, como parte de una solución de digitalización de efectivo, ya que su suministro es </a:t>
            </a:r>
            <a:r>
              <a:rPr lang="es-ES" sz="1400" b="1" dirty="0"/>
              <a:t>imprescindible para la prestación de la solución contratada</a:t>
            </a:r>
            <a:r>
              <a:rPr lang="es-ES" sz="1400" dirty="0"/>
              <a:t>, y no pueden ser utilizada para otros fines distintos que los de prestar esta solución.</a:t>
            </a:r>
          </a:p>
          <a:p>
            <a:pPr>
              <a:lnSpc>
                <a:spcPct val="107000"/>
              </a:lnSpc>
              <a:spcAft>
                <a:spcPts val="800"/>
              </a:spcAft>
            </a:pPr>
            <a:r>
              <a:rPr lang="es-ES" sz="1400" b="1" dirty="0">
                <a:solidFill>
                  <a:schemeClr val="accent6"/>
                </a:solidFill>
                <a:ea typeface="Calibri" panose="020F0502020204030204" pitchFamily="34" charset="0"/>
                <a:cs typeface="Times New Roman" panose="02020603050405020304" pitchFamily="18" charset="0"/>
              </a:rPr>
              <a:t>Cash </a:t>
            </a:r>
            <a:r>
              <a:rPr lang="es-ES" sz="1400" b="1" dirty="0" err="1">
                <a:solidFill>
                  <a:schemeClr val="accent6"/>
                </a:solidFill>
                <a:ea typeface="Calibri" panose="020F0502020204030204" pitchFamily="34" charset="0"/>
                <a:cs typeface="Times New Roman" panose="02020603050405020304" pitchFamily="18" charset="0"/>
              </a:rPr>
              <a:t>Today</a:t>
            </a:r>
            <a:r>
              <a:rPr lang="es-ES" sz="1400" b="1" dirty="0">
                <a:solidFill>
                  <a:schemeClr val="accent6"/>
                </a:solidFill>
                <a:ea typeface="Calibri" panose="020F0502020204030204" pitchFamily="34" charset="0"/>
                <a:cs typeface="Times New Roman" panose="02020603050405020304" pitchFamily="18" charset="0"/>
              </a:rPr>
              <a:t> Front Office</a:t>
            </a:r>
            <a:r>
              <a:rPr lang="es-ES" sz="1400" b="1" dirty="0">
                <a:ea typeface="Calibri" panose="020F0502020204030204" pitchFamily="34" charset="0"/>
                <a:cs typeface="Times New Roman" panose="02020603050405020304" pitchFamily="18" charset="0"/>
              </a:rPr>
              <a:t>, </a:t>
            </a:r>
            <a:r>
              <a:rPr lang="es-ES" sz="1400" dirty="0">
                <a:ea typeface="Calibri" panose="020F0502020204030204" pitchFamily="34" charset="0"/>
                <a:cs typeface="Times New Roman" panose="02020603050405020304" pitchFamily="18" charset="0"/>
              </a:rPr>
              <a:t>es la única solución en el mercado, de automatización de cobro al cliente y gestión del efectivo, en la que se puede aplicar el bono digital para hardware y software. </a:t>
            </a:r>
            <a:endParaRPr lang="es-ES" sz="1400" b="1"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837447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FED38C72-C57C-121F-D783-691B3D71D5AA}"/>
              </a:ext>
            </a:extLst>
          </p:cNvPr>
          <p:cNvSpPr>
            <a:spLocks noGrp="1"/>
          </p:cNvSpPr>
          <p:nvPr>
            <p:ph type="body" sz="quarter" idx="13"/>
          </p:nvPr>
        </p:nvSpPr>
        <p:spPr>
          <a:xfrm>
            <a:off x="2739456" y="476675"/>
            <a:ext cx="9086851" cy="138499"/>
          </a:xfrm>
        </p:spPr>
        <p:txBody>
          <a:bodyPr/>
          <a:lstStyle/>
          <a:p>
            <a:r>
              <a:rPr lang="es-ES" dirty="0"/>
              <a:t>KIT DIGITAL PARA PYMES Y AUTÓNOMOS</a:t>
            </a:r>
          </a:p>
        </p:txBody>
      </p:sp>
      <p:pic>
        <p:nvPicPr>
          <p:cNvPr id="30" name="Imagen 29">
            <a:extLst>
              <a:ext uri="{FF2B5EF4-FFF2-40B4-BE49-F238E27FC236}">
                <a16:creationId xmlns:a16="http://schemas.microsoft.com/office/drawing/2014/main" id="{DA636C22-F4CE-787C-43F1-DE9F12EEB0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4713" y="6154904"/>
            <a:ext cx="1664050" cy="452840"/>
          </a:xfrm>
          <a:prstGeom prst="rect">
            <a:avLst/>
          </a:prstGeom>
        </p:spPr>
      </p:pic>
      <p:sp>
        <p:nvSpPr>
          <p:cNvPr id="10" name="Marcador de texto 2">
            <a:extLst>
              <a:ext uri="{FF2B5EF4-FFF2-40B4-BE49-F238E27FC236}">
                <a16:creationId xmlns:a16="http://schemas.microsoft.com/office/drawing/2014/main" id="{F04B3C07-CE71-178C-A40F-069A726877B8}"/>
              </a:ext>
            </a:extLst>
          </p:cNvPr>
          <p:cNvSpPr txBox="1">
            <a:spLocks/>
          </p:cNvSpPr>
          <p:nvPr/>
        </p:nvSpPr>
        <p:spPr>
          <a:xfrm>
            <a:off x="874713" y="913952"/>
            <a:ext cx="4702399" cy="443198"/>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3200" dirty="0">
                <a:solidFill>
                  <a:schemeClr val="tx2"/>
                </a:solidFill>
                <a:cs typeface="Times New Roman" panose="02020603050405020304" pitchFamily="18" charset="0"/>
              </a:rPr>
              <a:t>Preguntas frecuentes</a:t>
            </a:r>
            <a:endParaRPr lang="en-US" sz="4800" dirty="0">
              <a:solidFill>
                <a:schemeClr val="tx2"/>
              </a:solidFill>
              <a:latin typeface="Century Gothic" panose="020B0502020202020204" pitchFamily="34" charset="0"/>
              <a:cs typeface="Poppins"/>
            </a:endParaRPr>
          </a:p>
        </p:txBody>
      </p:sp>
      <p:sp>
        <p:nvSpPr>
          <p:cNvPr id="3" name="CuadroTexto 2">
            <a:extLst>
              <a:ext uri="{FF2B5EF4-FFF2-40B4-BE49-F238E27FC236}">
                <a16:creationId xmlns:a16="http://schemas.microsoft.com/office/drawing/2014/main" id="{068D738A-859D-2314-A4A4-C5448D2CE721}"/>
              </a:ext>
            </a:extLst>
          </p:cNvPr>
          <p:cNvSpPr txBox="1"/>
          <p:nvPr/>
        </p:nvSpPr>
        <p:spPr>
          <a:xfrm>
            <a:off x="11118576" y="5996604"/>
            <a:ext cx="816249" cy="769441"/>
          </a:xfrm>
          <a:prstGeom prst="rect">
            <a:avLst/>
          </a:prstGeom>
          <a:noFill/>
        </p:spPr>
        <p:txBody>
          <a:bodyPr wrap="none" rtlCol="0">
            <a:spAutoFit/>
          </a:bodyPr>
          <a:lstStyle/>
          <a:p>
            <a:pPr algn="r"/>
            <a:r>
              <a:rPr lang="es-ES" sz="4400" b="1" dirty="0">
                <a:solidFill>
                  <a:schemeClr val="accent1"/>
                </a:solidFill>
                <a:latin typeface="Century Gothic" panose="020B0502020202020204" pitchFamily="34" charset="0"/>
              </a:rPr>
              <a:t>18</a:t>
            </a:r>
          </a:p>
        </p:txBody>
      </p:sp>
      <p:sp>
        <p:nvSpPr>
          <p:cNvPr id="4" name="Título 7">
            <a:extLst>
              <a:ext uri="{FF2B5EF4-FFF2-40B4-BE49-F238E27FC236}">
                <a16:creationId xmlns:a16="http://schemas.microsoft.com/office/drawing/2014/main" id="{FEB459A7-FA20-7EF0-F4F5-8E53AC9B828E}"/>
              </a:ext>
            </a:extLst>
          </p:cNvPr>
          <p:cNvSpPr txBox="1">
            <a:spLocks/>
          </p:cNvSpPr>
          <p:nvPr/>
        </p:nvSpPr>
        <p:spPr>
          <a:xfrm>
            <a:off x="793689" y="1745856"/>
            <a:ext cx="9785572" cy="452840"/>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s-ES" sz="1800" b="1" dirty="0">
                <a:solidFill>
                  <a:schemeClr val="accent6"/>
                </a:solidFill>
                <a:effectLst/>
                <a:latin typeface="+mj-lt"/>
                <a:ea typeface="Calibri" panose="020F0502020204030204" pitchFamily="34" charset="0"/>
                <a:cs typeface="Times New Roman" panose="02020603050405020304" pitchFamily="18" charset="0"/>
              </a:rPr>
              <a:t>¿Cuándo aplica la ayuda por concepto de mejora funcional?</a:t>
            </a:r>
          </a:p>
        </p:txBody>
      </p:sp>
      <p:cxnSp>
        <p:nvCxnSpPr>
          <p:cNvPr id="6" name="Conector recto 5">
            <a:extLst>
              <a:ext uri="{FF2B5EF4-FFF2-40B4-BE49-F238E27FC236}">
                <a16:creationId xmlns:a16="http://schemas.microsoft.com/office/drawing/2014/main" id="{6711F5B8-DF81-9B58-15BF-8CE3697C0405}"/>
              </a:ext>
            </a:extLst>
          </p:cNvPr>
          <p:cNvCxnSpPr/>
          <p:nvPr/>
        </p:nvCxnSpPr>
        <p:spPr>
          <a:xfrm>
            <a:off x="874713" y="1527858"/>
            <a:ext cx="1095159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3" name="CuadroTexto 12">
            <a:extLst>
              <a:ext uri="{FF2B5EF4-FFF2-40B4-BE49-F238E27FC236}">
                <a16:creationId xmlns:a16="http://schemas.microsoft.com/office/drawing/2014/main" id="{E7279BCD-CB68-2914-D2A7-83CAFF63DC7C}"/>
              </a:ext>
            </a:extLst>
          </p:cNvPr>
          <p:cNvSpPr txBox="1"/>
          <p:nvPr/>
        </p:nvSpPr>
        <p:spPr>
          <a:xfrm>
            <a:off x="793690" y="2232283"/>
            <a:ext cx="11141135" cy="895373"/>
          </a:xfrm>
          <a:prstGeom prst="rect">
            <a:avLst/>
          </a:prstGeom>
          <a:noFill/>
        </p:spPr>
        <p:txBody>
          <a:bodyPr wrap="square" rtlCol="0">
            <a:spAutoFit/>
          </a:bodyPr>
          <a:lstStyle/>
          <a:p>
            <a:pPr>
              <a:lnSpc>
                <a:spcPct val="107000"/>
              </a:lnSpc>
              <a:spcAft>
                <a:spcPts val="1000"/>
              </a:spcAft>
            </a:pPr>
            <a:r>
              <a:rPr lang="es-ES" sz="1400" dirty="0">
                <a:effectLst/>
                <a:ea typeface="Calibri" panose="020F0502020204030204" pitchFamily="34" charset="0"/>
                <a:cs typeface="Times New Roman" panose="02020603050405020304" pitchFamily="18" charset="0"/>
              </a:rPr>
              <a:t>Podrán destinarse estas ayudas a la adopción de soluciones de digitalización cuyo fin sea la sustitución de las ya adoptadas por el beneficiario, siempre que supongan una mejora funcional.</a:t>
            </a:r>
          </a:p>
          <a:p>
            <a:pPr>
              <a:lnSpc>
                <a:spcPct val="107000"/>
              </a:lnSpc>
              <a:spcAft>
                <a:spcPts val="1000"/>
              </a:spcAft>
            </a:pPr>
            <a:r>
              <a:rPr lang="es-ES" sz="1400" b="1" dirty="0">
                <a:effectLst/>
                <a:ea typeface="Calibri" panose="020F0502020204030204" pitchFamily="34" charset="0"/>
                <a:cs typeface="Times New Roman" panose="02020603050405020304" pitchFamily="18" charset="0"/>
              </a:rPr>
              <a:t>Habrá esta mejora funcional cuando concurran las siguientes circunstancias:</a:t>
            </a:r>
          </a:p>
        </p:txBody>
      </p:sp>
      <p:sp>
        <p:nvSpPr>
          <p:cNvPr id="5" name="CuadroTexto 4">
            <a:extLst>
              <a:ext uri="{FF2B5EF4-FFF2-40B4-BE49-F238E27FC236}">
                <a16:creationId xmlns:a16="http://schemas.microsoft.com/office/drawing/2014/main" id="{87C7201A-75CE-B314-1C2A-29662AD2EAAA}"/>
              </a:ext>
            </a:extLst>
          </p:cNvPr>
          <p:cNvSpPr txBox="1"/>
          <p:nvPr/>
        </p:nvSpPr>
        <p:spPr>
          <a:xfrm>
            <a:off x="1404025" y="3254616"/>
            <a:ext cx="4706787" cy="997645"/>
          </a:xfrm>
          <a:prstGeom prst="rect">
            <a:avLst/>
          </a:prstGeom>
          <a:noFill/>
        </p:spPr>
        <p:txBody>
          <a:bodyPr wrap="square" rtlCol="0">
            <a:spAutoFit/>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kumimoji="0" lang="es-ES" sz="140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rPr>
              <a:t>Que la solución de digitalización sea completamente nueva y cumpla todos los requisitos mínimos de la categoría a la que pertenezca, conforme al anexo IV de las bases reguladoras.</a:t>
            </a:r>
          </a:p>
        </p:txBody>
      </p:sp>
      <p:sp>
        <p:nvSpPr>
          <p:cNvPr id="7" name="CuadroTexto 6">
            <a:extLst>
              <a:ext uri="{FF2B5EF4-FFF2-40B4-BE49-F238E27FC236}">
                <a16:creationId xmlns:a16="http://schemas.microsoft.com/office/drawing/2014/main" id="{4C1FCC77-5C8C-DAB3-DCD3-BA683E0B2B97}"/>
              </a:ext>
            </a:extLst>
          </p:cNvPr>
          <p:cNvSpPr txBox="1"/>
          <p:nvPr/>
        </p:nvSpPr>
        <p:spPr>
          <a:xfrm>
            <a:off x="7055765" y="3254616"/>
            <a:ext cx="4706788" cy="767133"/>
          </a:xfrm>
          <a:prstGeom prst="rect">
            <a:avLst/>
          </a:prstGeom>
          <a:noFill/>
        </p:spPr>
        <p:txBody>
          <a:bodyPr wrap="square" rtlCol="0">
            <a:spAutoFit/>
          </a:bodyPr>
          <a:lstStyle/>
          <a:p>
            <a:pPr>
              <a:lnSpc>
                <a:spcPct val="107000"/>
              </a:lnSpc>
              <a:spcAft>
                <a:spcPts val="800"/>
              </a:spcAft>
            </a:pPr>
            <a:r>
              <a:rPr lang="es-ES" sz="1400" dirty="0">
                <a:effectLst/>
                <a:ea typeface="Calibri" panose="020F0502020204030204" pitchFamily="34" charset="0"/>
                <a:cs typeface="Times New Roman" panose="02020603050405020304" pitchFamily="18" charset="0"/>
              </a:rPr>
              <a:t>Que la solución a sustituir no cumpla alguno de los requisitos mínimos exigidos en la misma categoría de solución de digitalización correspondiente.</a:t>
            </a:r>
          </a:p>
        </p:txBody>
      </p:sp>
      <p:sp>
        <p:nvSpPr>
          <p:cNvPr id="9" name="CuadroTexto 8">
            <a:extLst>
              <a:ext uri="{FF2B5EF4-FFF2-40B4-BE49-F238E27FC236}">
                <a16:creationId xmlns:a16="http://schemas.microsoft.com/office/drawing/2014/main" id="{28195C97-DE3A-58A2-CE11-1451BD80221D}"/>
              </a:ext>
            </a:extLst>
          </p:cNvPr>
          <p:cNvSpPr txBox="1"/>
          <p:nvPr/>
        </p:nvSpPr>
        <p:spPr>
          <a:xfrm>
            <a:off x="874713" y="3127656"/>
            <a:ext cx="529312" cy="830997"/>
          </a:xfrm>
          <a:prstGeom prst="rect">
            <a:avLst/>
          </a:prstGeom>
          <a:noFill/>
        </p:spPr>
        <p:txBody>
          <a:bodyPr wrap="none" rtlCol="0">
            <a:spAutoFit/>
          </a:bodyPr>
          <a:lstStyle/>
          <a:p>
            <a:r>
              <a:rPr lang="es-ES" sz="4800" b="1" dirty="0">
                <a:solidFill>
                  <a:schemeClr val="accent3"/>
                </a:solidFill>
                <a:latin typeface="+mj-lt"/>
              </a:rPr>
              <a:t>1</a:t>
            </a:r>
          </a:p>
        </p:txBody>
      </p:sp>
      <p:sp>
        <p:nvSpPr>
          <p:cNvPr id="11" name="CuadroTexto 10">
            <a:extLst>
              <a:ext uri="{FF2B5EF4-FFF2-40B4-BE49-F238E27FC236}">
                <a16:creationId xmlns:a16="http://schemas.microsoft.com/office/drawing/2014/main" id="{06ACA75D-C37F-8B8A-55D8-16A83E07FAB9}"/>
              </a:ext>
            </a:extLst>
          </p:cNvPr>
          <p:cNvSpPr txBox="1"/>
          <p:nvPr/>
        </p:nvSpPr>
        <p:spPr>
          <a:xfrm>
            <a:off x="6378199" y="3127656"/>
            <a:ext cx="529312" cy="830997"/>
          </a:xfrm>
          <a:prstGeom prst="rect">
            <a:avLst/>
          </a:prstGeom>
          <a:noFill/>
        </p:spPr>
        <p:txBody>
          <a:bodyPr wrap="none" rtlCol="0">
            <a:spAutoFit/>
          </a:bodyPr>
          <a:lstStyle/>
          <a:p>
            <a:r>
              <a:rPr lang="es-ES" sz="4800" b="1" dirty="0">
                <a:solidFill>
                  <a:schemeClr val="accent3"/>
                </a:solidFill>
                <a:latin typeface="+mj-lt"/>
              </a:rPr>
              <a:t>2</a:t>
            </a:r>
          </a:p>
        </p:txBody>
      </p:sp>
      <p:sp>
        <p:nvSpPr>
          <p:cNvPr id="12" name="CuadroTexto 11">
            <a:extLst>
              <a:ext uri="{FF2B5EF4-FFF2-40B4-BE49-F238E27FC236}">
                <a16:creationId xmlns:a16="http://schemas.microsoft.com/office/drawing/2014/main" id="{7172B8F5-BA6E-0D29-2BE9-5E2005732DE6}"/>
              </a:ext>
            </a:extLst>
          </p:cNvPr>
          <p:cNvSpPr txBox="1"/>
          <p:nvPr/>
        </p:nvSpPr>
        <p:spPr>
          <a:xfrm>
            <a:off x="793690" y="4394947"/>
            <a:ext cx="11141135" cy="306109"/>
          </a:xfrm>
          <a:prstGeom prst="rect">
            <a:avLst/>
          </a:prstGeom>
          <a:noFill/>
        </p:spPr>
        <p:txBody>
          <a:bodyPr wrap="square" rtlCol="0">
            <a:spAutoFit/>
          </a:bodyPr>
          <a:lstStyle/>
          <a:p>
            <a:pPr algn="just"/>
            <a:r>
              <a:rPr lang="es-ES" sz="1400" b="1" dirty="0">
                <a:effectLst/>
                <a:ea typeface="Calibri" panose="020F0502020204030204" pitchFamily="34" charset="0"/>
                <a:cs typeface="Times New Roman" panose="02020603050405020304" pitchFamily="18" charset="0"/>
              </a:rPr>
              <a:t>No habrá mejora funcional cuando se trate de:</a:t>
            </a:r>
          </a:p>
        </p:txBody>
      </p:sp>
      <p:sp>
        <p:nvSpPr>
          <p:cNvPr id="14" name="CuadroTexto 13">
            <a:extLst>
              <a:ext uri="{FF2B5EF4-FFF2-40B4-BE49-F238E27FC236}">
                <a16:creationId xmlns:a16="http://schemas.microsoft.com/office/drawing/2014/main" id="{5F3D9280-AA4F-DB1E-CE58-D8EBA0D5276C}"/>
              </a:ext>
            </a:extLst>
          </p:cNvPr>
          <p:cNvSpPr txBox="1"/>
          <p:nvPr/>
        </p:nvSpPr>
        <p:spPr>
          <a:xfrm>
            <a:off x="1467779" y="4875740"/>
            <a:ext cx="4706787" cy="523220"/>
          </a:xfrm>
          <a:prstGeom prst="rect">
            <a:avLst/>
          </a:prstGeom>
          <a:noFill/>
        </p:spPr>
        <p:txBody>
          <a:bodyPr wrap="square" rtlCol="0">
            <a:spAutoFit/>
          </a:bodyPr>
          <a:lstStyle/>
          <a:p>
            <a:r>
              <a:rPr lang="es-ES" sz="1400" dirty="0">
                <a:effectLst/>
                <a:ea typeface="Calibri" panose="020F0502020204030204" pitchFamily="34" charset="0"/>
                <a:cs typeface="Times New Roman" panose="02020603050405020304" pitchFamily="18" charset="0"/>
              </a:rPr>
              <a:t>El desarrollo, progreso, aumento o enriquecimiento de los servicios y funcionalidades de la solución existente.</a:t>
            </a:r>
          </a:p>
        </p:txBody>
      </p:sp>
      <p:sp>
        <p:nvSpPr>
          <p:cNvPr id="15" name="CuadroTexto 14">
            <a:extLst>
              <a:ext uri="{FF2B5EF4-FFF2-40B4-BE49-F238E27FC236}">
                <a16:creationId xmlns:a16="http://schemas.microsoft.com/office/drawing/2014/main" id="{EEB9CD14-4ACA-BEF7-ECE7-B04BE2616DBB}"/>
              </a:ext>
            </a:extLst>
          </p:cNvPr>
          <p:cNvSpPr txBox="1"/>
          <p:nvPr/>
        </p:nvSpPr>
        <p:spPr>
          <a:xfrm>
            <a:off x="7119519" y="4793730"/>
            <a:ext cx="4706788" cy="767133"/>
          </a:xfrm>
          <a:prstGeom prst="rect">
            <a:avLst/>
          </a:prstGeom>
          <a:noFill/>
        </p:spPr>
        <p:txBody>
          <a:bodyPr wrap="square" rtlCol="0">
            <a:spAutoFit/>
          </a:bodyPr>
          <a:lstStyle/>
          <a:p>
            <a:r>
              <a:rPr lang="es-ES" sz="1400" dirty="0">
                <a:effectLst/>
                <a:ea typeface="Calibri" panose="020F0502020204030204" pitchFamily="34" charset="0"/>
                <a:cs typeface="Times New Roman" panose="02020603050405020304" pitchFamily="18" charset="0"/>
              </a:rPr>
              <a:t>La actualización de versiones de software por el proveedor, esto es, </a:t>
            </a:r>
            <a:r>
              <a:rPr lang="es-ES" sz="1400" dirty="0" err="1">
                <a:effectLst/>
                <a:ea typeface="Calibri" panose="020F0502020204030204" pitchFamily="34" charset="0"/>
                <a:cs typeface="Times New Roman" panose="02020603050405020304" pitchFamily="18" charset="0"/>
              </a:rPr>
              <a:t>releases</a:t>
            </a:r>
            <a:r>
              <a:rPr lang="es-ES" sz="1400" dirty="0">
                <a:effectLst/>
                <a:ea typeface="Calibri" panose="020F0502020204030204" pitchFamily="34" charset="0"/>
                <a:cs typeface="Times New Roman" panose="02020603050405020304" pitchFamily="18" charset="0"/>
              </a:rPr>
              <a:t> que el proveedor publique sobre una versión existente.</a:t>
            </a:r>
            <a:endParaRPr lang="en-US" sz="1400" dirty="0">
              <a:cs typeface="Arial"/>
            </a:endParaRPr>
          </a:p>
        </p:txBody>
      </p:sp>
      <p:sp>
        <p:nvSpPr>
          <p:cNvPr id="16" name="CuadroTexto 15">
            <a:extLst>
              <a:ext uri="{FF2B5EF4-FFF2-40B4-BE49-F238E27FC236}">
                <a16:creationId xmlns:a16="http://schemas.microsoft.com/office/drawing/2014/main" id="{F5D4EA83-2CA9-D9ED-81F3-52C1DFABAB24}"/>
              </a:ext>
            </a:extLst>
          </p:cNvPr>
          <p:cNvSpPr txBox="1"/>
          <p:nvPr/>
        </p:nvSpPr>
        <p:spPr>
          <a:xfrm>
            <a:off x="938467" y="4666770"/>
            <a:ext cx="529312" cy="830997"/>
          </a:xfrm>
          <a:prstGeom prst="rect">
            <a:avLst/>
          </a:prstGeom>
          <a:noFill/>
        </p:spPr>
        <p:txBody>
          <a:bodyPr wrap="none" rtlCol="0">
            <a:spAutoFit/>
          </a:bodyPr>
          <a:lstStyle/>
          <a:p>
            <a:r>
              <a:rPr lang="es-ES" sz="4800" b="1" dirty="0">
                <a:solidFill>
                  <a:schemeClr val="accent4"/>
                </a:solidFill>
                <a:latin typeface="+mj-lt"/>
              </a:rPr>
              <a:t>1</a:t>
            </a:r>
          </a:p>
        </p:txBody>
      </p:sp>
      <p:sp>
        <p:nvSpPr>
          <p:cNvPr id="17" name="CuadroTexto 16">
            <a:extLst>
              <a:ext uri="{FF2B5EF4-FFF2-40B4-BE49-F238E27FC236}">
                <a16:creationId xmlns:a16="http://schemas.microsoft.com/office/drawing/2014/main" id="{BCDCA674-2211-DB03-00CA-7EF2CF1268B4}"/>
              </a:ext>
            </a:extLst>
          </p:cNvPr>
          <p:cNvSpPr txBox="1"/>
          <p:nvPr/>
        </p:nvSpPr>
        <p:spPr>
          <a:xfrm>
            <a:off x="6441953" y="4666770"/>
            <a:ext cx="529312" cy="830997"/>
          </a:xfrm>
          <a:prstGeom prst="rect">
            <a:avLst/>
          </a:prstGeom>
          <a:noFill/>
        </p:spPr>
        <p:txBody>
          <a:bodyPr wrap="none" rtlCol="0">
            <a:spAutoFit/>
          </a:bodyPr>
          <a:lstStyle/>
          <a:p>
            <a:r>
              <a:rPr lang="es-ES" sz="4800" b="1" dirty="0">
                <a:solidFill>
                  <a:schemeClr val="accent4"/>
                </a:solidFill>
                <a:latin typeface="+mj-lt"/>
              </a:rPr>
              <a:t>2</a:t>
            </a:r>
          </a:p>
        </p:txBody>
      </p:sp>
    </p:spTree>
    <p:extLst>
      <p:ext uri="{BB962C8B-B14F-4D97-AF65-F5344CB8AC3E}">
        <p14:creationId xmlns:p14="http://schemas.microsoft.com/office/powerpoint/2010/main" val="1292490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ángulo 26">
            <a:extLst>
              <a:ext uri="{FF2B5EF4-FFF2-40B4-BE49-F238E27FC236}">
                <a16:creationId xmlns:a16="http://schemas.microsoft.com/office/drawing/2014/main" id="{9F0CFEAE-57F9-D06B-C974-D931E50FBB6D}"/>
              </a:ext>
            </a:extLst>
          </p:cNvPr>
          <p:cNvSpPr/>
          <p:nvPr/>
        </p:nvSpPr>
        <p:spPr>
          <a:xfrm>
            <a:off x="874714" y="2566460"/>
            <a:ext cx="10442573" cy="2252730"/>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Rectángulo 27">
            <a:extLst>
              <a:ext uri="{FF2B5EF4-FFF2-40B4-BE49-F238E27FC236}">
                <a16:creationId xmlns:a16="http://schemas.microsoft.com/office/drawing/2014/main" id="{B1B98AB5-9542-C8F7-5D10-143C0EC3E583}"/>
              </a:ext>
            </a:extLst>
          </p:cNvPr>
          <p:cNvSpPr/>
          <p:nvPr/>
        </p:nvSpPr>
        <p:spPr>
          <a:xfrm>
            <a:off x="2409463" y="2323661"/>
            <a:ext cx="7373073" cy="4745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Rectángulo 25">
            <a:extLst>
              <a:ext uri="{FF2B5EF4-FFF2-40B4-BE49-F238E27FC236}">
                <a16:creationId xmlns:a16="http://schemas.microsoft.com/office/drawing/2014/main" id="{50C4FACA-05F9-BD9D-1A69-6C6019C35F50}"/>
              </a:ext>
            </a:extLst>
          </p:cNvPr>
          <p:cNvSpPr/>
          <p:nvPr/>
        </p:nvSpPr>
        <p:spPr>
          <a:xfrm>
            <a:off x="3352800" y="4552472"/>
            <a:ext cx="5486400" cy="53343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Marcador de texto 1">
            <a:extLst>
              <a:ext uri="{FF2B5EF4-FFF2-40B4-BE49-F238E27FC236}">
                <a16:creationId xmlns:a16="http://schemas.microsoft.com/office/drawing/2014/main" id="{FED38C72-C57C-121F-D783-691B3D71D5AA}"/>
              </a:ext>
            </a:extLst>
          </p:cNvPr>
          <p:cNvSpPr>
            <a:spLocks noGrp="1"/>
          </p:cNvSpPr>
          <p:nvPr>
            <p:ph type="body" sz="quarter" idx="13"/>
          </p:nvPr>
        </p:nvSpPr>
        <p:spPr>
          <a:xfrm>
            <a:off x="2739456" y="476675"/>
            <a:ext cx="9086851" cy="138499"/>
          </a:xfrm>
        </p:spPr>
        <p:txBody>
          <a:bodyPr/>
          <a:lstStyle/>
          <a:p>
            <a:r>
              <a:rPr lang="es-ES" dirty="0"/>
              <a:t>KIT DIGITAL PARA PYMES Y AUTÓNOMOS</a:t>
            </a:r>
          </a:p>
        </p:txBody>
      </p:sp>
      <p:grpSp>
        <p:nvGrpSpPr>
          <p:cNvPr id="21" name="Grupo 20">
            <a:extLst>
              <a:ext uri="{FF2B5EF4-FFF2-40B4-BE49-F238E27FC236}">
                <a16:creationId xmlns:a16="http://schemas.microsoft.com/office/drawing/2014/main" id="{45C3F441-5001-A47E-E7EE-765C24CCEA00}"/>
              </a:ext>
            </a:extLst>
          </p:cNvPr>
          <p:cNvGrpSpPr/>
          <p:nvPr/>
        </p:nvGrpSpPr>
        <p:grpSpPr>
          <a:xfrm>
            <a:off x="1944252" y="3308243"/>
            <a:ext cx="8315235" cy="581025"/>
            <a:chOff x="1944252" y="3308243"/>
            <a:chExt cx="8315235" cy="581025"/>
          </a:xfrm>
        </p:grpSpPr>
        <p:pic>
          <p:nvPicPr>
            <p:cNvPr id="8" name="Picture 2" descr="Kit Digital">
              <a:hlinkClick r:id="rId2"/>
              <a:extLst>
                <a:ext uri="{FF2B5EF4-FFF2-40B4-BE49-F238E27FC236}">
                  <a16:creationId xmlns:a16="http://schemas.microsoft.com/office/drawing/2014/main" id="{AFEBD345-80E9-11E2-5074-E28A3D2504F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44252" y="3322530"/>
              <a:ext cx="2028825" cy="55245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red.es">
              <a:hlinkClick r:id="rId4"/>
              <a:extLst>
                <a:ext uri="{FF2B5EF4-FFF2-40B4-BE49-F238E27FC236}">
                  <a16:creationId xmlns:a16="http://schemas.microsoft.com/office/drawing/2014/main" id="{C7F3D4A6-B26F-1788-5796-AEF3C998C11E}"/>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947310" y="3322530"/>
              <a:ext cx="1294311" cy="552450"/>
            </a:xfrm>
            <a:prstGeom prst="rect">
              <a:avLst/>
            </a:prstGeom>
            <a:solidFill>
              <a:srgbClr val="C00000"/>
            </a:solidFill>
          </p:spPr>
        </p:pic>
        <p:pic>
          <p:nvPicPr>
            <p:cNvPr id="19" name="Picture 6" descr="r">
              <a:hlinkClick r:id="rId6"/>
              <a:extLst>
                <a:ext uri="{FF2B5EF4-FFF2-40B4-BE49-F238E27FC236}">
                  <a16:creationId xmlns:a16="http://schemas.microsoft.com/office/drawing/2014/main" id="{BA35AA8D-3088-521D-B0C5-E0CDC35E8D33}"/>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9723613" y="3375474"/>
              <a:ext cx="535874" cy="446562"/>
            </a:xfrm>
            <a:prstGeom prst="rect">
              <a:avLst/>
            </a:prstGeom>
            <a:noFill/>
            <a:extLst>
              <a:ext uri="{909E8E84-426E-40DD-AFC4-6F175D3DCCD1}">
                <a14:hiddenFill xmlns:a14="http://schemas.microsoft.com/office/drawing/2010/main">
                  <a:solidFill>
                    <a:srgbClr val="FFFFFF"/>
                  </a:solidFill>
                </a14:hiddenFill>
              </a:ext>
            </a:extLst>
          </p:spPr>
        </p:pic>
        <p:pic>
          <p:nvPicPr>
            <p:cNvPr id="20" name="Imagen 19">
              <a:hlinkClick r:id="rId8"/>
              <a:extLst>
                <a:ext uri="{FF2B5EF4-FFF2-40B4-BE49-F238E27FC236}">
                  <a16:creationId xmlns:a16="http://schemas.microsoft.com/office/drawing/2014/main" id="{1011C4C3-7A73-4DCA-F68B-37F076FFDFD2}"/>
                </a:ext>
              </a:extLst>
            </p:cNvPr>
            <p:cNvPicPr>
              <a:picLocks noChangeAspect="1"/>
            </p:cNvPicPr>
            <p:nvPr/>
          </p:nvPicPr>
          <p:blipFill>
            <a:blip r:embed="rId9"/>
            <a:stretch>
              <a:fillRect/>
            </a:stretch>
          </p:blipFill>
          <p:spPr>
            <a:xfrm>
              <a:off x="7215854" y="3308243"/>
              <a:ext cx="1533525" cy="581025"/>
            </a:xfrm>
            <a:prstGeom prst="rect">
              <a:avLst/>
            </a:prstGeom>
          </p:spPr>
        </p:pic>
      </p:grpSp>
      <p:sp>
        <p:nvSpPr>
          <p:cNvPr id="24" name="CuadroTexto 23">
            <a:extLst>
              <a:ext uri="{FF2B5EF4-FFF2-40B4-BE49-F238E27FC236}">
                <a16:creationId xmlns:a16="http://schemas.microsoft.com/office/drawing/2014/main" id="{93CB9BF4-B87E-A1A8-2B2F-705EE11ACD59}"/>
              </a:ext>
            </a:extLst>
          </p:cNvPr>
          <p:cNvSpPr txBox="1"/>
          <p:nvPr/>
        </p:nvSpPr>
        <p:spPr>
          <a:xfrm>
            <a:off x="3387524" y="4640447"/>
            <a:ext cx="5416952" cy="338554"/>
          </a:xfrm>
          <a:prstGeom prst="rect">
            <a:avLst/>
          </a:prstGeom>
          <a:noFill/>
          <a:ln>
            <a:noFill/>
          </a:ln>
        </p:spPr>
        <p:txBody>
          <a:bodyPr wrap="square" rtlCol="0">
            <a:spAutoFit/>
          </a:bodyPr>
          <a:lstStyle/>
          <a:p>
            <a:pPr algn="ctr"/>
            <a:r>
              <a:rPr lang="es-ES" sz="1600" b="1" dirty="0">
                <a:solidFill>
                  <a:schemeClr val="tx2"/>
                </a:solidFill>
                <a:latin typeface="+mj-lt"/>
                <a:cs typeface="Times New Roman" panose="02020603050405020304" pitchFamily="18" charset="0"/>
              </a:rPr>
              <a:t>Contacto interno: </a:t>
            </a:r>
            <a:r>
              <a:rPr lang="es-ES" sz="1600" dirty="0">
                <a:solidFill>
                  <a:schemeClr val="tx2"/>
                </a:solidFill>
                <a:latin typeface="+mj-lt"/>
                <a:cs typeface="Times New Roman" panose="02020603050405020304" pitchFamily="18" charset="0"/>
                <a:hlinkClick r:id="rId10">
                  <a:extLst>
                    <a:ext uri="{A12FA001-AC4F-418D-AE19-62706E023703}">
                      <ahyp:hlinkClr xmlns:ahyp="http://schemas.microsoft.com/office/drawing/2018/hyperlinkcolor" val="tx"/>
                    </a:ext>
                  </a:extLst>
                </a:hlinkClick>
              </a:rPr>
              <a:t>antonio.mejias@prosegur.com</a:t>
            </a:r>
            <a:endParaRPr lang="en-US" sz="1600" dirty="0">
              <a:solidFill>
                <a:schemeClr val="tx2"/>
              </a:solidFill>
              <a:latin typeface="+mj-lt"/>
              <a:cs typeface="Poppins"/>
            </a:endParaRPr>
          </a:p>
        </p:txBody>
      </p:sp>
      <p:sp>
        <p:nvSpPr>
          <p:cNvPr id="10" name="Marcador de texto 2">
            <a:extLst>
              <a:ext uri="{FF2B5EF4-FFF2-40B4-BE49-F238E27FC236}">
                <a16:creationId xmlns:a16="http://schemas.microsoft.com/office/drawing/2014/main" id="{F04B3C07-CE71-178C-A40F-069A726877B8}"/>
              </a:ext>
            </a:extLst>
          </p:cNvPr>
          <p:cNvSpPr txBox="1">
            <a:spLocks/>
          </p:cNvSpPr>
          <p:nvPr/>
        </p:nvSpPr>
        <p:spPr>
          <a:xfrm>
            <a:off x="874713" y="2441811"/>
            <a:ext cx="10442573" cy="249299"/>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s-ES" sz="1800" b="1" dirty="0">
                <a:solidFill>
                  <a:schemeClr val="tx2"/>
                </a:solidFill>
                <a:cs typeface="Times New Roman" panose="02020603050405020304" pitchFamily="18" charset="0"/>
              </a:rPr>
              <a:t>Para más información puedes consultar en los portales oficiales:</a:t>
            </a:r>
          </a:p>
        </p:txBody>
      </p:sp>
    </p:spTree>
    <p:extLst>
      <p:ext uri="{BB962C8B-B14F-4D97-AF65-F5344CB8AC3E}">
        <p14:creationId xmlns:p14="http://schemas.microsoft.com/office/powerpoint/2010/main" val="3251038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A75DDC7B-7196-B7C9-63E8-21538B47E7E8}"/>
              </a:ext>
            </a:extLst>
          </p:cNvPr>
          <p:cNvSpPr/>
          <p:nvPr/>
        </p:nvSpPr>
        <p:spPr>
          <a:xfrm>
            <a:off x="6096000" y="0"/>
            <a:ext cx="609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Marcador de texto 1">
            <a:extLst>
              <a:ext uri="{FF2B5EF4-FFF2-40B4-BE49-F238E27FC236}">
                <a16:creationId xmlns:a16="http://schemas.microsoft.com/office/drawing/2014/main" id="{FED38C72-C57C-121F-D783-691B3D71D5AA}"/>
              </a:ext>
            </a:extLst>
          </p:cNvPr>
          <p:cNvSpPr>
            <a:spLocks noGrp="1"/>
          </p:cNvSpPr>
          <p:nvPr>
            <p:ph type="body" sz="quarter" idx="13"/>
          </p:nvPr>
        </p:nvSpPr>
        <p:spPr>
          <a:xfrm>
            <a:off x="2739456" y="476675"/>
            <a:ext cx="9086851" cy="138499"/>
          </a:xfrm>
        </p:spPr>
        <p:txBody>
          <a:bodyPr/>
          <a:lstStyle/>
          <a:p>
            <a:r>
              <a:rPr lang="es-ES" dirty="0"/>
              <a:t>KIT DIGITAL PARA PYMES Y AUTÓNOMOS</a:t>
            </a:r>
          </a:p>
        </p:txBody>
      </p:sp>
      <p:sp>
        <p:nvSpPr>
          <p:cNvPr id="3" name="Marcador de texto 2">
            <a:extLst>
              <a:ext uri="{FF2B5EF4-FFF2-40B4-BE49-F238E27FC236}">
                <a16:creationId xmlns:a16="http://schemas.microsoft.com/office/drawing/2014/main" id="{2463B7CB-FD7C-B1DA-F04B-07268B30BC64}"/>
              </a:ext>
            </a:extLst>
          </p:cNvPr>
          <p:cNvSpPr>
            <a:spLocks noGrp="1"/>
          </p:cNvSpPr>
          <p:nvPr>
            <p:ph type="body" sz="quarter" idx="20"/>
          </p:nvPr>
        </p:nvSpPr>
        <p:spPr>
          <a:xfrm>
            <a:off x="844895" y="907600"/>
            <a:ext cx="5019719" cy="443198"/>
          </a:xfrm>
        </p:spPr>
        <p:txBody>
          <a:bodyPr/>
          <a:lstStyle/>
          <a:p>
            <a:r>
              <a:rPr lang="es-ES" sz="3200" dirty="0"/>
              <a:t>¿Qué es Kit Digital?</a:t>
            </a:r>
          </a:p>
        </p:txBody>
      </p:sp>
      <p:sp>
        <p:nvSpPr>
          <p:cNvPr id="4" name="Marcador de texto 3">
            <a:extLst>
              <a:ext uri="{FF2B5EF4-FFF2-40B4-BE49-F238E27FC236}">
                <a16:creationId xmlns:a16="http://schemas.microsoft.com/office/drawing/2014/main" id="{8DE5AABC-8691-90AB-9DF6-2BDBAED80141}"/>
              </a:ext>
            </a:extLst>
          </p:cNvPr>
          <p:cNvSpPr>
            <a:spLocks noGrp="1"/>
          </p:cNvSpPr>
          <p:nvPr>
            <p:ph type="body" sz="quarter" idx="23"/>
          </p:nvPr>
        </p:nvSpPr>
        <p:spPr>
          <a:xfrm>
            <a:off x="874713" y="1643224"/>
            <a:ext cx="5019719" cy="4362451"/>
          </a:xfrm>
        </p:spPr>
        <p:txBody>
          <a:bodyPr numCol="2" spcCol="180000"/>
          <a:lstStyle/>
          <a:p>
            <a:pPr marL="0" indent="0">
              <a:lnSpc>
                <a:spcPct val="120000"/>
              </a:lnSpc>
              <a:buNone/>
            </a:pPr>
            <a:r>
              <a:rPr lang="es-ES" sz="1400" b="0" dirty="0">
                <a:solidFill>
                  <a:schemeClr val="tx1"/>
                </a:solidFill>
                <a:latin typeface="+mn-lt"/>
                <a:cs typeface="Arial"/>
              </a:rPr>
              <a:t>Es un </a:t>
            </a:r>
            <a:r>
              <a:rPr lang="es-ES" sz="1400" b="1" dirty="0">
                <a:solidFill>
                  <a:schemeClr val="tx1"/>
                </a:solidFill>
                <a:latin typeface="+mn-lt"/>
                <a:cs typeface="Arial"/>
              </a:rPr>
              <a:t>programa de subvenciones de los Fondos Europeos: </a:t>
            </a:r>
            <a:r>
              <a:rPr lang="es-ES" sz="1400" b="0" dirty="0">
                <a:solidFill>
                  <a:schemeClr val="tx1"/>
                </a:solidFill>
                <a:latin typeface="+mn-lt"/>
                <a:cs typeface="Arial"/>
              </a:rPr>
              <a:t>“</a:t>
            </a:r>
            <a:r>
              <a:rPr lang="es-ES" sz="1400" i="1" dirty="0">
                <a:solidFill>
                  <a:schemeClr val="tx1"/>
                </a:solidFill>
                <a:effectLst/>
                <a:latin typeface="+mn-lt"/>
              </a:rPr>
              <a:t>Next </a:t>
            </a:r>
            <a:r>
              <a:rPr lang="es-ES" sz="1400" i="1" dirty="0" err="1">
                <a:solidFill>
                  <a:schemeClr val="tx1"/>
                </a:solidFill>
                <a:effectLst/>
                <a:latin typeface="+mn-lt"/>
              </a:rPr>
              <a:t>Generation</a:t>
            </a:r>
            <a:r>
              <a:rPr lang="es-ES" sz="1400" i="1" dirty="0">
                <a:solidFill>
                  <a:schemeClr val="tx1"/>
                </a:solidFill>
                <a:effectLst/>
                <a:latin typeface="+mn-lt"/>
              </a:rPr>
              <a:t> UE”</a:t>
            </a:r>
            <a:r>
              <a:rPr lang="es-ES" sz="1400" b="0" dirty="0">
                <a:solidFill>
                  <a:schemeClr val="tx1"/>
                </a:solidFill>
                <a:latin typeface="+mn-lt"/>
                <a:cs typeface="Arial"/>
              </a:rPr>
              <a:t>, que tiene por objeto la concesión de </a:t>
            </a:r>
            <a:r>
              <a:rPr lang="es-ES" sz="1400" b="1" dirty="0">
                <a:solidFill>
                  <a:schemeClr val="accent6"/>
                </a:solidFill>
                <a:latin typeface="+mn-lt"/>
                <a:cs typeface="Arial"/>
              </a:rPr>
              <a:t>ayudas económicas a pymes y autónomos, para la adopción de soluciones de digitalización.</a:t>
            </a:r>
            <a:br>
              <a:rPr lang="es-ES" sz="1400" b="0" dirty="0">
                <a:solidFill>
                  <a:schemeClr val="tx1"/>
                </a:solidFill>
                <a:latin typeface="+mn-lt"/>
                <a:cs typeface="Arial"/>
              </a:rPr>
            </a:br>
            <a:br>
              <a:rPr lang="es-ES" sz="1400" b="0" dirty="0">
                <a:solidFill>
                  <a:schemeClr val="tx1"/>
                </a:solidFill>
                <a:latin typeface="+mn-lt"/>
                <a:cs typeface="Arial"/>
              </a:rPr>
            </a:br>
            <a:r>
              <a:rPr lang="es-ES" sz="1400" b="0" dirty="0">
                <a:solidFill>
                  <a:schemeClr val="tx1"/>
                </a:solidFill>
                <a:latin typeface="+mn-lt"/>
                <a:cs typeface="Arial"/>
              </a:rPr>
              <a:t>Además se han incorporado conceptos de  ayudas, para sustituir soluciones digitales ya adoptadas por el beneficiario,  siempre que la nueva solución suponga una mejora funcional.</a:t>
            </a:r>
            <a:br>
              <a:rPr lang="es-ES" sz="1400" b="0" dirty="0">
                <a:solidFill>
                  <a:schemeClr val="tx1"/>
                </a:solidFill>
                <a:latin typeface="+mn-lt"/>
                <a:cs typeface="Arial"/>
              </a:rPr>
            </a:br>
            <a:r>
              <a:rPr lang="es-ES" sz="1400" dirty="0">
                <a:solidFill>
                  <a:schemeClr val="tx2"/>
                </a:solidFill>
                <a:latin typeface="+mn-lt"/>
                <a:cs typeface="Arial"/>
              </a:rPr>
              <a:t>Desde Prosegur Cash podemos asesorar y acompañar a pymes y autónomos, para </a:t>
            </a:r>
            <a:r>
              <a:rPr lang="es-ES" sz="1400" b="1" dirty="0">
                <a:solidFill>
                  <a:schemeClr val="tx2"/>
                </a:solidFill>
                <a:latin typeface="+mn-lt"/>
                <a:cs typeface="Arial"/>
              </a:rPr>
              <a:t>solicitar y elegir la solución más adecuada para digitalizar la gestión de efectivo de sus negocios. </a:t>
            </a:r>
            <a:br>
              <a:rPr lang="es-ES" sz="1800" dirty="0">
                <a:solidFill>
                  <a:schemeClr val="tx2"/>
                </a:solidFill>
                <a:latin typeface="+mn-lt"/>
                <a:cs typeface="Arial"/>
              </a:rPr>
            </a:br>
            <a:endParaRPr lang="es-ES" dirty="0">
              <a:solidFill>
                <a:schemeClr val="tx2"/>
              </a:solidFill>
            </a:endParaRPr>
          </a:p>
        </p:txBody>
      </p:sp>
      <p:sp>
        <p:nvSpPr>
          <p:cNvPr id="5" name="Marcador de texto 4">
            <a:extLst>
              <a:ext uri="{FF2B5EF4-FFF2-40B4-BE49-F238E27FC236}">
                <a16:creationId xmlns:a16="http://schemas.microsoft.com/office/drawing/2014/main" id="{DC34E6A9-F564-D0FB-7D5F-6986BB8CC246}"/>
              </a:ext>
            </a:extLst>
          </p:cNvPr>
          <p:cNvSpPr>
            <a:spLocks noGrp="1"/>
          </p:cNvSpPr>
          <p:nvPr>
            <p:ph type="body" sz="quarter" idx="24"/>
          </p:nvPr>
        </p:nvSpPr>
        <p:spPr>
          <a:xfrm>
            <a:off x="6450495" y="1643224"/>
            <a:ext cx="4890773" cy="156923"/>
          </a:xfrm>
        </p:spPr>
        <p:txBody>
          <a:bodyPr/>
          <a:lstStyle/>
          <a:p>
            <a:r>
              <a:rPr lang="es-ES" sz="1600" b="1" dirty="0"/>
              <a:t>Participantes en el Proceso</a:t>
            </a:r>
          </a:p>
        </p:txBody>
      </p:sp>
      <p:sp>
        <p:nvSpPr>
          <p:cNvPr id="6" name="Marcador de texto 5">
            <a:extLst>
              <a:ext uri="{FF2B5EF4-FFF2-40B4-BE49-F238E27FC236}">
                <a16:creationId xmlns:a16="http://schemas.microsoft.com/office/drawing/2014/main" id="{2E0335AA-1E6A-AFF2-D061-951A684BA992}"/>
              </a:ext>
            </a:extLst>
          </p:cNvPr>
          <p:cNvSpPr>
            <a:spLocks noGrp="1"/>
          </p:cNvSpPr>
          <p:nvPr>
            <p:ph type="body" sz="quarter" idx="25"/>
          </p:nvPr>
        </p:nvSpPr>
        <p:spPr>
          <a:xfrm>
            <a:off x="6450495" y="2196122"/>
            <a:ext cx="4900256" cy="3809546"/>
          </a:xfrm>
        </p:spPr>
        <p:txBody>
          <a:bodyPr numCol="1"/>
          <a:lstStyle/>
          <a:p>
            <a:pPr>
              <a:lnSpc>
                <a:spcPct val="120000"/>
              </a:lnSpc>
              <a:buClr>
                <a:schemeClr val="tx2"/>
              </a:buClr>
            </a:pPr>
            <a:r>
              <a:rPr lang="es-ES" sz="1400" b="1" dirty="0"/>
              <a:t>Empresas beneficiarias: </a:t>
            </a:r>
            <a:r>
              <a:rPr lang="es-ES" sz="1400" dirty="0"/>
              <a:t>que recibirán la ayuda para incorporar las soluciones digitales.</a:t>
            </a:r>
          </a:p>
          <a:p>
            <a:pPr>
              <a:lnSpc>
                <a:spcPct val="120000"/>
              </a:lnSpc>
              <a:buClr>
                <a:schemeClr val="tx2"/>
              </a:buClr>
            </a:pPr>
            <a:r>
              <a:rPr lang="es-ES" sz="1400" b="1" dirty="0"/>
              <a:t>Agentes digitalizadores: </a:t>
            </a:r>
            <a:r>
              <a:rPr lang="es-ES" sz="1400" dirty="0"/>
              <a:t>los que prestan los servicios o instalan las soluciones digitales (Prosegur Cash con la solución de Cash </a:t>
            </a:r>
            <a:r>
              <a:rPr lang="es-ES" sz="1400" dirty="0" err="1"/>
              <a:t>Today</a:t>
            </a:r>
            <a:r>
              <a:rPr lang="es-ES" sz="1400" dirty="0"/>
              <a:t>).</a:t>
            </a:r>
          </a:p>
          <a:p>
            <a:pPr>
              <a:lnSpc>
                <a:spcPct val="120000"/>
              </a:lnSpc>
              <a:buClr>
                <a:schemeClr val="tx2"/>
              </a:buClr>
            </a:pPr>
            <a:r>
              <a:rPr lang="es-ES" sz="1400" b="1" dirty="0"/>
              <a:t>Entidades colaboradoras: </a:t>
            </a:r>
            <a:r>
              <a:rPr lang="es-ES" sz="1400" dirty="0"/>
              <a:t>en nombre y por cuenta del órgano concedente colaborarán en la gestión de las ayudas.</a:t>
            </a:r>
          </a:p>
        </p:txBody>
      </p:sp>
      <p:sp>
        <p:nvSpPr>
          <p:cNvPr id="8" name="CuadroTexto 7">
            <a:extLst>
              <a:ext uri="{FF2B5EF4-FFF2-40B4-BE49-F238E27FC236}">
                <a16:creationId xmlns:a16="http://schemas.microsoft.com/office/drawing/2014/main" id="{AB5A79DF-097C-2D5B-9063-2A0637731A8F}"/>
              </a:ext>
            </a:extLst>
          </p:cNvPr>
          <p:cNvSpPr txBox="1"/>
          <p:nvPr/>
        </p:nvSpPr>
        <p:spPr>
          <a:xfrm>
            <a:off x="11118576" y="5996604"/>
            <a:ext cx="816249" cy="769441"/>
          </a:xfrm>
          <a:prstGeom prst="rect">
            <a:avLst/>
          </a:prstGeom>
          <a:noFill/>
        </p:spPr>
        <p:txBody>
          <a:bodyPr wrap="none" rtlCol="0">
            <a:spAutoFit/>
          </a:bodyPr>
          <a:lstStyle/>
          <a:p>
            <a:pPr algn="r"/>
            <a:r>
              <a:rPr lang="es-ES" sz="4400" b="1" dirty="0">
                <a:solidFill>
                  <a:schemeClr val="accent6"/>
                </a:solidFill>
                <a:latin typeface="Century Gothic" panose="020B0502020202020204" pitchFamily="34" charset="0"/>
              </a:rPr>
              <a:t>02</a:t>
            </a:r>
          </a:p>
        </p:txBody>
      </p:sp>
      <p:cxnSp>
        <p:nvCxnSpPr>
          <p:cNvPr id="10" name="Conector recto 9">
            <a:extLst>
              <a:ext uri="{FF2B5EF4-FFF2-40B4-BE49-F238E27FC236}">
                <a16:creationId xmlns:a16="http://schemas.microsoft.com/office/drawing/2014/main" id="{6EA76EC2-A403-44C1-F798-DA162B9856E6}"/>
              </a:ext>
            </a:extLst>
          </p:cNvPr>
          <p:cNvCxnSpPr>
            <a:cxnSpLocks/>
          </p:cNvCxnSpPr>
          <p:nvPr/>
        </p:nvCxnSpPr>
        <p:spPr>
          <a:xfrm>
            <a:off x="6450495" y="1998134"/>
            <a:ext cx="5375812" cy="0"/>
          </a:xfrm>
          <a:prstGeom prst="line">
            <a:avLst/>
          </a:prstGeom>
          <a:ln w="12700">
            <a:solidFill>
              <a:schemeClr val="tx2"/>
            </a:solidFill>
          </a:ln>
        </p:spPr>
        <p:style>
          <a:lnRef idx="1">
            <a:schemeClr val="dk1"/>
          </a:lnRef>
          <a:fillRef idx="0">
            <a:schemeClr val="dk1"/>
          </a:fillRef>
          <a:effectRef idx="0">
            <a:schemeClr val="dk1"/>
          </a:effectRef>
          <a:fontRef idx="minor">
            <a:schemeClr val="tx1"/>
          </a:fontRef>
        </p:style>
      </p:cxnSp>
      <p:pic>
        <p:nvPicPr>
          <p:cNvPr id="13" name="Imagen 12">
            <a:extLst>
              <a:ext uri="{FF2B5EF4-FFF2-40B4-BE49-F238E27FC236}">
                <a16:creationId xmlns:a16="http://schemas.microsoft.com/office/drawing/2014/main" id="{1281FA16-A465-BF5E-C1A6-C386515CC27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90394" y="4211714"/>
            <a:ext cx="1664050" cy="452840"/>
          </a:xfrm>
          <a:prstGeom prst="rect">
            <a:avLst/>
          </a:prstGeom>
        </p:spPr>
      </p:pic>
    </p:spTree>
    <p:extLst>
      <p:ext uri="{BB962C8B-B14F-4D97-AF65-F5344CB8AC3E}">
        <p14:creationId xmlns:p14="http://schemas.microsoft.com/office/powerpoint/2010/main" val="19451811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D4DECD96-BB14-AEF0-5260-81E407ED4C80}"/>
              </a:ext>
            </a:extLst>
          </p:cNvPr>
          <p:cNvSpPr>
            <a:spLocks noGrp="1"/>
          </p:cNvSpPr>
          <p:nvPr>
            <p:ph type="body" sz="quarter" idx="10"/>
          </p:nvPr>
        </p:nvSpPr>
        <p:spPr>
          <a:xfrm>
            <a:off x="827925" y="2628901"/>
            <a:ext cx="3489435" cy="332399"/>
          </a:xfrm>
        </p:spPr>
        <p:txBody>
          <a:bodyPr/>
          <a:lstStyle/>
          <a:p>
            <a:r>
              <a:rPr lang="es-ES" dirty="0"/>
              <a:t>Gracias.</a:t>
            </a:r>
          </a:p>
        </p:txBody>
      </p:sp>
    </p:spTree>
    <p:extLst>
      <p:ext uri="{BB962C8B-B14F-4D97-AF65-F5344CB8AC3E}">
        <p14:creationId xmlns:p14="http://schemas.microsoft.com/office/powerpoint/2010/main" val="3357094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ángulo 17">
            <a:extLst>
              <a:ext uri="{FF2B5EF4-FFF2-40B4-BE49-F238E27FC236}">
                <a16:creationId xmlns:a16="http://schemas.microsoft.com/office/drawing/2014/main" id="{3232DEDB-E8D4-F01E-6D9F-3D84B3CCE698}"/>
              </a:ext>
            </a:extLst>
          </p:cNvPr>
          <p:cNvSpPr/>
          <p:nvPr/>
        </p:nvSpPr>
        <p:spPr>
          <a:xfrm>
            <a:off x="3740532" y="2656770"/>
            <a:ext cx="4710936" cy="56602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Marcador de texto 1">
            <a:extLst>
              <a:ext uri="{FF2B5EF4-FFF2-40B4-BE49-F238E27FC236}">
                <a16:creationId xmlns:a16="http://schemas.microsoft.com/office/drawing/2014/main" id="{FED38C72-C57C-121F-D783-691B3D71D5AA}"/>
              </a:ext>
            </a:extLst>
          </p:cNvPr>
          <p:cNvSpPr>
            <a:spLocks noGrp="1"/>
          </p:cNvSpPr>
          <p:nvPr>
            <p:ph type="body" sz="quarter" idx="13"/>
          </p:nvPr>
        </p:nvSpPr>
        <p:spPr>
          <a:xfrm>
            <a:off x="2739456" y="476675"/>
            <a:ext cx="9086851" cy="138499"/>
          </a:xfrm>
        </p:spPr>
        <p:txBody>
          <a:bodyPr/>
          <a:lstStyle/>
          <a:p>
            <a:r>
              <a:rPr lang="es-ES" dirty="0"/>
              <a:t>KIT DIGITAL PARA PYMES Y AUTÓNOMOS</a:t>
            </a:r>
          </a:p>
        </p:txBody>
      </p:sp>
      <p:sp>
        <p:nvSpPr>
          <p:cNvPr id="3" name="Marcador de texto 2">
            <a:extLst>
              <a:ext uri="{FF2B5EF4-FFF2-40B4-BE49-F238E27FC236}">
                <a16:creationId xmlns:a16="http://schemas.microsoft.com/office/drawing/2014/main" id="{2463B7CB-FD7C-B1DA-F04B-07268B30BC64}"/>
              </a:ext>
            </a:extLst>
          </p:cNvPr>
          <p:cNvSpPr>
            <a:spLocks noGrp="1"/>
          </p:cNvSpPr>
          <p:nvPr>
            <p:ph type="body" sz="quarter" idx="20"/>
          </p:nvPr>
        </p:nvSpPr>
        <p:spPr>
          <a:xfrm>
            <a:off x="1141377" y="915045"/>
            <a:ext cx="9909245" cy="886397"/>
          </a:xfrm>
        </p:spPr>
        <p:txBody>
          <a:bodyPr/>
          <a:lstStyle/>
          <a:p>
            <a:pPr algn="ctr"/>
            <a:r>
              <a:rPr lang="en-US" sz="3200" dirty="0">
                <a:latin typeface="Century Gothic" panose="020B0502020202020204" pitchFamily="34" charset="0"/>
                <a:ea typeface="+mn-lt"/>
                <a:cs typeface="+mn-lt"/>
              </a:rPr>
              <a:t>¿</a:t>
            </a:r>
            <a:r>
              <a:rPr lang="en-US" sz="3200" dirty="0" err="1">
                <a:latin typeface="Century Gothic" panose="020B0502020202020204" pitchFamily="34" charset="0"/>
                <a:ea typeface="+mn-lt"/>
                <a:cs typeface="+mn-lt"/>
              </a:rPr>
              <a:t>En</a:t>
            </a:r>
            <a:r>
              <a:rPr lang="en-US" sz="3200" dirty="0">
                <a:latin typeface="Century Gothic" panose="020B0502020202020204" pitchFamily="34" charset="0"/>
                <a:ea typeface="+mn-lt"/>
                <a:cs typeface="+mn-lt"/>
              </a:rPr>
              <a:t> </a:t>
            </a:r>
            <a:r>
              <a:rPr lang="en-US" sz="3200" dirty="0" err="1">
                <a:latin typeface="Century Gothic" panose="020B0502020202020204" pitchFamily="34" charset="0"/>
                <a:ea typeface="+mn-lt"/>
                <a:cs typeface="+mn-lt"/>
              </a:rPr>
              <a:t>qué</a:t>
            </a:r>
            <a:r>
              <a:rPr lang="en-US" sz="3200" dirty="0">
                <a:latin typeface="Century Gothic" panose="020B0502020202020204" pitchFamily="34" charset="0"/>
                <a:ea typeface="+mn-lt"/>
                <a:cs typeface="+mn-lt"/>
              </a:rPr>
              <a:t> </a:t>
            </a:r>
            <a:r>
              <a:rPr lang="en-US" sz="3200" dirty="0" err="1">
                <a:latin typeface="Century Gothic" panose="020B0502020202020204" pitchFamily="34" charset="0"/>
                <a:ea typeface="+mn-lt"/>
                <a:cs typeface="+mn-lt"/>
              </a:rPr>
              <a:t>categoría</a:t>
            </a:r>
            <a:r>
              <a:rPr lang="en-US" sz="3200" dirty="0">
                <a:latin typeface="Century Gothic" panose="020B0502020202020204" pitchFamily="34" charset="0"/>
                <a:ea typeface="+mn-lt"/>
                <a:cs typeface="+mn-lt"/>
              </a:rPr>
              <a:t> </a:t>
            </a:r>
            <a:r>
              <a:rPr lang="en-US" sz="3200" dirty="0" err="1">
                <a:latin typeface="Century Gothic" panose="020B0502020202020204" pitchFamily="34" charset="0"/>
                <a:ea typeface="+mn-lt"/>
                <a:cs typeface="+mn-lt"/>
              </a:rPr>
              <a:t>puede</a:t>
            </a:r>
            <a:r>
              <a:rPr lang="en-US" sz="3200" dirty="0">
                <a:latin typeface="Century Gothic" panose="020B0502020202020204" pitchFamily="34" charset="0"/>
                <a:ea typeface="+mn-lt"/>
                <a:cs typeface="+mn-lt"/>
              </a:rPr>
              <a:t> </a:t>
            </a:r>
            <a:r>
              <a:rPr lang="en-US" sz="3200" dirty="0" err="1">
                <a:latin typeface="Century Gothic" panose="020B0502020202020204" pitchFamily="34" charset="0"/>
                <a:ea typeface="+mn-lt"/>
                <a:cs typeface="+mn-lt"/>
              </a:rPr>
              <a:t>ubicar</a:t>
            </a:r>
            <a:r>
              <a:rPr lang="en-US" sz="3200" dirty="0">
                <a:latin typeface="Century Gothic" panose="020B0502020202020204" pitchFamily="34" charset="0"/>
                <a:ea typeface="+mn-lt"/>
                <a:cs typeface="+mn-lt"/>
              </a:rPr>
              <a:t> </a:t>
            </a:r>
            <a:r>
              <a:rPr lang="en-US" sz="3200" dirty="0" err="1">
                <a:latin typeface="Century Gothic" panose="020B0502020202020204" pitchFamily="34" charset="0"/>
                <a:ea typeface="+mn-lt"/>
                <a:cs typeface="+mn-lt"/>
              </a:rPr>
              <a:t>el</a:t>
            </a:r>
            <a:r>
              <a:rPr lang="en-US" sz="3200" dirty="0">
                <a:latin typeface="Century Gothic" panose="020B0502020202020204" pitchFamily="34" charset="0"/>
                <a:ea typeface="+mn-lt"/>
                <a:cs typeface="+mn-lt"/>
              </a:rPr>
              <a:t> </a:t>
            </a:r>
            <a:r>
              <a:rPr lang="en-US" sz="3200" dirty="0" err="1">
                <a:latin typeface="Century Gothic" panose="020B0502020202020204" pitchFamily="34" charset="0"/>
                <a:ea typeface="+mn-lt"/>
                <a:cs typeface="+mn-lt"/>
              </a:rPr>
              <a:t>comercio</a:t>
            </a:r>
            <a:r>
              <a:rPr lang="en-US" sz="3200" dirty="0">
                <a:latin typeface="Century Gothic" panose="020B0502020202020204" pitchFamily="34" charset="0"/>
                <a:ea typeface="+mn-lt"/>
                <a:cs typeface="+mn-lt"/>
              </a:rPr>
              <a:t> </a:t>
            </a:r>
            <a:r>
              <a:rPr lang="en-US" sz="3200" dirty="0" err="1">
                <a:latin typeface="Century Gothic" panose="020B0502020202020204" pitchFamily="34" charset="0"/>
                <a:ea typeface="+mn-lt"/>
                <a:cs typeface="+mn-lt"/>
              </a:rPr>
              <a:t>nuestra</a:t>
            </a:r>
            <a:r>
              <a:rPr lang="en-US" sz="3200" dirty="0">
                <a:latin typeface="Century Gothic" panose="020B0502020202020204" pitchFamily="34" charset="0"/>
                <a:ea typeface="+mn-lt"/>
                <a:cs typeface="+mn-lt"/>
              </a:rPr>
              <a:t> de </a:t>
            </a:r>
            <a:r>
              <a:rPr lang="en-US" sz="3200" dirty="0" err="1">
                <a:latin typeface="Century Gothic" panose="020B0502020202020204" pitchFamily="34" charset="0"/>
                <a:ea typeface="+mn-lt"/>
                <a:cs typeface="+mn-lt"/>
              </a:rPr>
              <a:t>solución</a:t>
            </a:r>
            <a:r>
              <a:rPr lang="en-US" sz="3200" dirty="0">
                <a:latin typeface="Century Gothic" panose="020B0502020202020204" pitchFamily="34" charset="0"/>
                <a:ea typeface="+mn-lt"/>
                <a:cs typeface="+mn-lt"/>
              </a:rPr>
              <a:t> de </a:t>
            </a:r>
            <a:r>
              <a:rPr lang="en-US" sz="3200" dirty="0" err="1">
                <a:latin typeface="Century Gothic" panose="020B0502020202020204" pitchFamily="34" charset="0"/>
                <a:ea typeface="+mn-lt"/>
                <a:cs typeface="+mn-lt"/>
              </a:rPr>
              <a:t>digitalización</a:t>
            </a:r>
            <a:r>
              <a:rPr lang="en-US" sz="3200" dirty="0">
                <a:latin typeface="Century Gothic" panose="020B0502020202020204" pitchFamily="34" charset="0"/>
                <a:ea typeface="+mn-lt"/>
                <a:cs typeface="+mn-lt"/>
              </a:rPr>
              <a:t>?            </a:t>
            </a:r>
          </a:p>
        </p:txBody>
      </p:sp>
      <p:sp>
        <p:nvSpPr>
          <p:cNvPr id="8" name="CuadroTexto 7">
            <a:extLst>
              <a:ext uri="{FF2B5EF4-FFF2-40B4-BE49-F238E27FC236}">
                <a16:creationId xmlns:a16="http://schemas.microsoft.com/office/drawing/2014/main" id="{AB5A79DF-097C-2D5B-9063-2A0637731A8F}"/>
              </a:ext>
            </a:extLst>
          </p:cNvPr>
          <p:cNvSpPr txBox="1"/>
          <p:nvPr/>
        </p:nvSpPr>
        <p:spPr>
          <a:xfrm>
            <a:off x="11118576" y="5996604"/>
            <a:ext cx="816249" cy="769441"/>
          </a:xfrm>
          <a:prstGeom prst="rect">
            <a:avLst/>
          </a:prstGeom>
          <a:noFill/>
        </p:spPr>
        <p:txBody>
          <a:bodyPr wrap="none" rtlCol="0">
            <a:spAutoFit/>
          </a:bodyPr>
          <a:lstStyle/>
          <a:p>
            <a:pPr algn="r"/>
            <a:r>
              <a:rPr lang="es-ES" sz="4400" b="1" dirty="0">
                <a:solidFill>
                  <a:schemeClr val="accent1"/>
                </a:solidFill>
                <a:latin typeface="Century Gothic" panose="020B0502020202020204" pitchFamily="34" charset="0"/>
              </a:rPr>
              <a:t>03</a:t>
            </a:r>
          </a:p>
        </p:txBody>
      </p:sp>
      <p:pic>
        <p:nvPicPr>
          <p:cNvPr id="13" name="Imagen 12">
            <a:extLst>
              <a:ext uri="{FF2B5EF4-FFF2-40B4-BE49-F238E27FC236}">
                <a16:creationId xmlns:a16="http://schemas.microsoft.com/office/drawing/2014/main" id="{1281FA16-A465-BF5E-C1A6-C386515CC27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4713" y="6154904"/>
            <a:ext cx="1664050" cy="452840"/>
          </a:xfrm>
          <a:prstGeom prst="rect">
            <a:avLst/>
          </a:prstGeom>
        </p:spPr>
      </p:pic>
      <p:sp>
        <p:nvSpPr>
          <p:cNvPr id="19" name="CuadroTexto 18">
            <a:extLst>
              <a:ext uri="{FF2B5EF4-FFF2-40B4-BE49-F238E27FC236}">
                <a16:creationId xmlns:a16="http://schemas.microsoft.com/office/drawing/2014/main" id="{F724BD99-2ED6-7C90-78DE-8207B304A3E0}"/>
              </a:ext>
            </a:extLst>
          </p:cNvPr>
          <p:cNvSpPr txBox="1"/>
          <p:nvPr/>
        </p:nvSpPr>
        <p:spPr>
          <a:xfrm>
            <a:off x="2605300" y="2102638"/>
            <a:ext cx="6981398" cy="461665"/>
          </a:xfrm>
          <a:prstGeom prst="rect">
            <a:avLst/>
          </a:prstGeom>
          <a:noFill/>
        </p:spPr>
        <p:txBody>
          <a:bodyPr wrap="none" rtlCol="0">
            <a:spAutoFit/>
          </a:bodyPr>
          <a:lstStyle/>
          <a:p>
            <a:r>
              <a:rPr lang="en-US" sz="2400" b="1" dirty="0" err="1">
                <a:solidFill>
                  <a:schemeClr val="tx2"/>
                </a:solidFill>
                <a:latin typeface="Century Gothic" panose="020B0502020202020204" pitchFamily="34" charset="0"/>
                <a:ea typeface="+mn-lt"/>
                <a:cs typeface="+mn-lt"/>
              </a:rPr>
              <a:t>Gestión</a:t>
            </a:r>
            <a:r>
              <a:rPr lang="en-US" sz="2400" b="1" dirty="0">
                <a:solidFill>
                  <a:schemeClr val="tx2"/>
                </a:solidFill>
                <a:latin typeface="Century Gothic" panose="020B0502020202020204" pitchFamily="34" charset="0"/>
                <a:ea typeface="+mn-lt"/>
                <a:cs typeface="+mn-lt"/>
              </a:rPr>
              <a:t> de </a:t>
            </a:r>
            <a:r>
              <a:rPr lang="en-US" sz="2400" b="1" dirty="0" err="1">
                <a:solidFill>
                  <a:schemeClr val="tx2"/>
                </a:solidFill>
                <a:latin typeface="Century Gothic" panose="020B0502020202020204" pitchFamily="34" charset="0"/>
                <a:ea typeface="+mn-lt"/>
                <a:cs typeface="+mn-lt"/>
              </a:rPr>
              <a:t>Procesos</a:t>
            </a:r>
            <a:r>
              <a:rPr lang="en-US" sz="2400" b="1" dirty="0">
                <a:solidFill>
                  <a:schemeClr val="tx2"/>
                </a:solidFill>
                <a:latin typeface="Century Gothic" panose="020B0502020202020204" pitchFamily="34" charset="0"/>
                <a:ea typeface="+mn-lt"/>
                <a:cs typeface="+mn-lt"/>
              </a:rPr>
              <a:t>        </a:t>
            </a:r>
            <a:r>
              <a:rPr lang="en-US" sz="2400" b="1" dirty="0" err="1">
                <a:solidFill>
                  <a:schemeClr val="tx2"/>
                </a:solidFill>
                <a:latin typeface="Century Gothic" panose="020B0502020202020204" pitchFamily="34" charset="0"/>
                <a:ea typeface="+mn-lt"/>
                <a:cs typeface="+mn-lt"/>
              </a:rPr>
              <a:t>Gestión</a:t>
            </a:r>
            <a:r>
              <a:rPr lang="en-US" sz="2400" b="1" dirty="0">
                <a:solidFill>
                  <a:schemeClr val="tx2"/>
                </a:solidFill>
                <a:latin typeface="Century Gothic" panose="020B0502020202020204" pitchFamily="34" charset="0"/>
                <a:ea typeface="+mn-lt"/>
                <a:cs typeface="+mn-lt"/>
              </a:rPr>
              <a:t> de </a:t>
            </a:r>
            <a:r>
              <a:rPr lang="en-US" sz="2400" b="1" dirty="0" err="1">
                <a:solidFill>
                  <a:schemeClr val="tx2"/>
                </a:solidFill>
                <a:latin typeface="Century Gothic" panose="020B0502020202020204" pitchFamily="34" charset="0"/>
                <a:ea typeface="+mn-lt"/>
                <a:cs typeface="+mn-lt"/>
              </a:rPr>
              <a:t>Efectivo</a:t>
            </a:r>
            <a:r>
              <a:rPr lang="en-US" sz="2400" b="1" dirty="0">
                <a:solidFill>
                  <a:schemeClr val="tx2"/>
                </a:solidFill>
                <a:latin typeface="Century Gothic" panose="020B0502020202020204" pitchFamily="34" charset="0"/>
                <a:ea typeface="+mn-lt"/>
                <a:cs typeface="+mn-lt"/>
              </a:rPr>
              <a:t> </a:t>
            </a:r>
          </a:p>
        </p:txBody>
      </p:sp>
      <p:sp>
        <p:nvSpPr>
          <p:cNvPr id="20" name="CuadroTexto 19">
            <a:extLst>
              <a:ext uri="{FF2B5EF4-FFF2-40B4-BE49-F238E27FC236}">
                <a16:creationId xmlns:a16="http://schemas.microsoft.com/office/drawing/2014/main" id="{F599DD1F-0E9F-843D-75CA-D50A29DBD6ED}"/>
              </a:ext>
            </a:extLst>
          </p:cNvPr>
          <p:cNvSpPr txBox="1"/>
          <p:nvPr/>
        </p:nvSpPr>
        <p:spPr>
          <a:xfrm>
            <a:off x="3844422" y="2708950"/>
            <a:ext cx="4503156" cy="461665"/>
          </a:xfrm>
          <a:prstGeom prst="rect">
            <a:avLst/>
          </a:prstGeom>
          <a:noFill/>
        </p:spPr>
        <p:txBody>
          <a:bodyPr wrap="none" rtlCol="0">
            <a:spAutoFit/>
          </a:bodyPr>
          <a:lstStyle/>
          <a:p>
            <a:pPr algn="ctr"/>
            <a:r>
              <a:rPr lang="en-US" sz="2400" dirty="0">
                <a:latin typeface="Century Gothic" panose="020B0502020202020204" pitchFamily="34" charset="0"/>
                <a:ea typeface="+mn-lt"/>
                <a:cs typeface="+mn-lt"/>
              </a:rPr>
              <a:t>Con la </a:t>
            </a:r>
            <a:r>
              <a:rPr lang="en-US" sz="2400" dirty="0" err="1">
                <a:latin typeface="Century Gothic" panose="020B0502020202020204" pitchFamily="34" charset="0"/>
                <a:ea typeface="+mn-lt"/>
                <a:cs typeface="+mn-lt"/>
              </a:rPr>
              <a:t>solución</a:t>
            </a:r>
            <a:r>
              <a:rPr lang="en-US" sz="2400" dirty="0">
                <a:latin typeface="Century Gothic" panose="020B0502020202020204" pitchFamily="34" charset="0"/>
                <a:ea typeface="+mn-lt"/>
                <a:cs typeface="+mn-lt"/>
              </a:rPr>
              <a:t>: </a:t>
            </a:r>
            <a:r>
              <a:rPr lang="en-US" sz="2400" b="1" dirty="0">
                <a:solidFill>
                  <a:schemeClr val="tx2"/>
                </a:solidFill>
                <a:latin typeface="Century Gothic" panose="020B0502020202020204" pitchFamily="34" charset="0"/>
                <a:ea typeface="+mn-lt"/>
                <a:cs typeface="+mn-lt"/>
              </a:rPr>
              <a:t>Cash Today</a:t>
            </a:r>
          </a:p>
        </p:txBody>
      </p:sp>
      <p:sp>
        <p:nvSpPr>
          <p:cNvPr id="21" name="Flecha derecha 20">
            <a:extLst>
              <a:ext uri="{FF2B5EF4-FFF2-40B4-BE49-F238E27FC236}">
                <a16:creationId xmlns:a16="http://schemas.microsoft.com/office/drawing/2014/main" id="{3CD299CE-D601-A68F-6EA9-172848586FFB}"/>
              </a:ext>
            </a:extLst>
          </p:cNvPr>
          <p:cNvSpPr/>
          <p:nvPr/>
        </p:nvSpPr>
        <p:spPr>
          <a:xfrm>
            <a:off x="5882308" y="2237820"/>
            <a:ext cx="427383" cy="248478"/>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CuadroTexto 21">
            <a:extLst>
              <a:ext uri="{FF2B5EF4-FFF2-40B4-BE49-F238E27FC236}">
                <a16:creationId xmlns:a16="http://schemas.microsoft.com/office/drawing/2014/main" id="{79D94F8B-FB0C-7BE6-1FD1-8A93B8D4C7C9}"/>
              </a:ext>
            </a:extLst>
          </p:cNvPr>
          <p:cNvSpPr txBox="1"/>
          <p:nvPr/>
        </p:nvSpPr>
        <p:spPr>
          <a:xfrm>
            <a:off x="785233" y="3599697"/>
            <a:ext cx="10265389" cy="338554"/>
          </a:xfrm>
          <a:prstGeom prst="rect">
            <a:avLst/>
          </a:prstGeom>
          <a:noFill/>
        </p:spPr>
        <p:txBody>
          <a:bodyPr wrap="square" rtlCol="0">
            <a:spAutoFit/>
          </a:bodyPr>
          <a:lstStyle/>
          <a:p>
            <a:r>
              <a:rPr lang="en-US" sz="1600" b="1" dirty="0" err="1">
                <a:latin typeface="Century Gothic" panose="020B0502020202020204" pitchFamily="34" charset="0"/>
                <a:ea typeface="+mn-lt"/>
                <a:cs typeface="+mn-lt"/>
              </a:rPr>
              <a:t>Importes</a:t>
            </a:r>
            <a:r>
              <a:rPr lang="en-US" sz="1600" b="1" dirty="0">
                <a:latin typeface="Century Gothic" panose="020B0502020202020204" pitchFamily="34" charset="0"/>
                <a:ea typeface="+mn-lt"/>
                <a:cs typeface="+mn-lt"/>
              </a:rPr>
              <a:t> </a:t>
            </a:r>
            <a:r>
              <a:rPr lang="en-US" sz="1600" b="1" dirty="0" err="1">
                <a:latin typeface="Century Gothic" panose="020B0502020202020204" pitchFamily="34" charset="0"/>
                <a:ea typeface="+mn-lt"/>
                <a:cs typeface="+mn-lt"/>
              </a:rPr>
              <a:t>máximos</a:t>
            </a:r>
            <a:r>
              <a:rPr lang="en-US" sz="1600" b="1" dirty="0">
                <a:latin typeface="Century Gothic" panose="020B0502020202020204" pitchFamily="34" charset="0"/>
                <a:ea typeface="+mn-lt"/>
                <a:cs typeface="+mn-lt"/>
              </a:rPr>
              <a:t> de </a:t>
            </a:r>
            <a:r>
              <a:rPr lang="en-US" sz="1600" b="1" dirty="0" err="1">
                <a:latin typeface="Century Gothic" panose="020B0502020202020204" pitchFamily="34" charset="0"/>
                <a:ea typeface="+mn-lt"/>
                <a:cs typeface="+mn-lt"/>
              </a:rPr>
              <a:t>ayuda</a:t>
            </a:r>
            <a:r>
              <a:rPr lang="en-US" sz="1600" b="1" dirty="0">
                <a:latin typeface="Century Gothic" panose="020B0502020202020204" pitchFamily="34" charset="0"/>
                <a:ea typeface="+mn-lt"/>
                <a:cs typeface="+mn-lt"/>
              </a:rPr>
              <a:t> que </a:t>
            </a:r>
            <a:r>
              <a:rPr lang="en-US" sz="1600" b="1" dirty="0" err="1">
                <a:latin typeface="Century Gothic" panose="020B0502020202020204" pitchFamily="34" charset="0"/>
                <a:ea typeface="+mn-lt"/>
                <a:cs typeface="+mn-lt"/>
              </a:rPr>
              <a:t>opta</a:t>
            </a:r>
            <a:r>
              <a:rPr lang="en-US" sz="1600" b="1" dirty="0">
                <a:latin typeface="Century Gothic" panose="020B0502020202020204" pitchFamily="34" charset="0"/>
                <a:ea typeface="+mn-lt"/>
                <a:cs typeface="+mn-lt"/>
              </a:rPr>
              <a:t> la </a:t>
            </a:r>
            <a:r>
              <a:rPr lang="en-US" sz="1600" b="1" dirty="0" err="1">
                <a:latin typeface="Century Gothic" panose="020B0502020202020204" pitchFamily="34" charset="0"/>
                <a:ea typeface="+mn-lt"/>
                <a:cs typeface="+mn-lt"/>
              </a:rPr>
              <a:t>empresa</a:t>
            </a:r>
            <a:r>
              <a:rPr lang="en-US" sz="1600" b="1" dirty="0">
                <a:latin typeface="Century Gothic" panose="020B0502020202020204" pitchFamily="34" charset="0"/>
                <a:ea typeface="+mn-lt"/>
                <a:cs typeface="+mn-lt"/>
              </a:rPr>
              <a:t> </a:t>
            </a:r>
            <a:r>
              <a:rPr lang="en-US" sz="1600" b="1" dirty="0" err="1">
                <a:latin typeface="Century Gothic" panose="020B0502020202020204" pitchFamily="34" charset="0"/>
                <a:ea typeface="+mn-lt"/>
                <a:cs typeface="+mn-lt"/>
              </a:rPr>
              <a:t>según</a:t>
            </a:r>
            <a:r>
              <a:rPr lang="en-US" sz="1600" b="1" dirty="0">
                <a:latin typeface="Century Gothic" panose="020B0502020202020204" pitchFamily="34" charset="0"/>
                <a:ea typeface="+mn-lt"/>
                <a:cs typeface="+mn-lt"/>
              </a:rPr>
              <a:t> </a:t>
            </a:r>
            <a:r>
              <a:rPr lang="en-US" sz="1600" b="1" dirty="0" err="1">
                <a:latin typeface="Century Gothic" panose="020B0502020202020204" pitchFamily="34" charset="0"/>
                <a:ea typeface="+mn-lt"/>
                <a:cs typeface="+mn-lt"/>
              </a:rPr>
              <a:t>su</a:t>
            </a:r>
            <a:r>
              <a:rPr lang="en-US" sz="1600" b="1" dirty="0">
                <a:latin typeface="Century Gothic" panose="020B0502020202020204" pitchFamily="34" charset="0"/>
                <a:ea typeface="+mn-lt"/>
                <a:cs typeface="+mn-lt"/>
              </a:rPr>
              <a:t> </a:t>
            </a:r>
            <a:r>
              <a:rPr lang="en-US" sz="1600" b="1" dirty="0" err="1">
                <a:latin typeface="Century Gothic" panose="020B0502020202020204" pitchFamily="34" charset="0"/>
                <a:ea typeface="+mn-lt"/>
                <a:cs typeface="+mn-lt"/>
              </a:rPr>
              <a:t>tipología</a:t>
            </a:r>
            <a:r>
              <a:rPr lang="en-US" sz="1600" b="1" dirty="0">
                <a:latin typeface="Century Gothic" panose="020B0502020202020204" pitchFamily="34" charset="0"/>
                <a:ea typeface="+mn-lt"/>
                <a:cs typeface="+mn-lt"/>
              </a:rPr>
              <a:t>, </a:t>
            </a:r>
            <a:r>
              <a:rPr lang="en-US" sz="1600" b="1" dirty="0" err="1">
                <a:latin typeface="Century Gothic" panose="020B0502020202020204" pitchFamily="34" charset="0"/>
                <a:ea typeface="+mn-lt"/>
                <a:cs typeface="+mn-lt"/>
              </a:rPr>
              <a:t>vinculado</a:t>
            </a:r>
            <a:r>
              <a:rPr lang="en-US" sz="1600" b="1" dirty="0">
                <a:latin typeface="Century Gothic" panose="020B0502020202020204" pitchFamily="34" charset="0"/>
                <a:ea typeface="+mn-lt"/>
                <a:cs typeface="+mn-lt"/>
              </a:rPr>
              <a:t> al Kit Digital:</a:t>
            </a:r>
            <a:endParaRPr lang="en-US" sz="1600" b="1" dirty="0">
              <a:latin typeface="Century Gothic" panose="020B0502020202020204" pitchFamily="34" charset="0"/>
              <a:cs typeface="Arial"/>
            </a:endParaRPr>
          </a:p>
        </p:txBody>
      </p:sp>
      <p:graphicFrame>
        <p:nvGraphicFramePr>
          <p:cNvPr id="24" name="Table 4">
            <a:extLst>
              <a:ext uri="{FF2B5EF4-FFF2-40B4-BE49-F238E27FC236}">
                <a16:creationId xmlns:a16="http://schemas.microsoft.com/office/drawing/2014/main" id="{A8AB596C-58A1-B0EA-8F09-8E3AB489B192}"/>
              </a:ext>
            </a:extLst>
          </p:cNvPr>
          <p:cNvGraphicFramePr>
            <a:graphicFrameLocks noGrp="1"/>
          </p:cNvGraphicFramePr>
          <p:nvPr>
            <p:extLst>
              <p:ext uri="{D42A27DB-BD31-4B8C-83A1-F6EECF244321}">
                <p14:modId xmlns:p14="http://schemas.microsoft.com/office/powerpoint/2010/main" val="2641435309"/>
              </p:ext>
            </p:extLst>
          </p:nvPr>
        </p:nvGraphicFramePr>
        <p:xfrm>
          <a:off x="874713" y="4041577"/>
          <a:ext cx="10951593" cy="1259840"/>
        </p:xfrm>
        <a:graphic>
          <a:graphicData uri="http://schemas.openxmlformats.org/drawingml/2006/table">
            <a:tbl>
              <a:tblPr firstRow="1" firstCol="1" bandRow="1">
                <a:tableStyleId>{17292A2E-F333-43FB-9621-5CBBE7FDCDCB}</a:tableStyleId>
              </a:tblPr>
              <a:tblGrid>
                <a:gridCol w="4130549">
                  <a:extLst>
                    <a:ext uri="{9D8B030D-6E8A-4147-A177-3AD203B41FA5}">
                      <a16:colId xmlns:a16="http://schemas.microsoft.com/office/drawing/2014/main" val="4193846591"/>
                    </a:ext>
                  </a:extLst>
                </a:gridCol>
                <a:gridCol w="2196122">
                  <a:extLst>
                    <a:ext uri="{9D8B030D-6E8A-4147-A177-3AD203B41FA5}">
                      <a16:colId xmlns:a16="http://schemas.microsoft.com/office/drawing/2014/main" val="3395910067"/>
                    </a:ext>
                  </a:extLst>
                </a:gridCol>
                <a:gridCol w="2385856">
                  <a:extLst>
                    <a:ext uri="{9D8B030D-6E8A-4147-A177-3AD203B41FA5}">
                      <a16:colId xmlns:a16="http://schemas.microsoft.com/office/drawing/2014/main" val="3192083288"/>
                    </a:ext>
                  </a:extLst>
                </a:gridCol>
                <a:gridCol w="2239066">
                  <a:extLst>
                    <a:ext uri="{9D8B030D-6E8A-4147-A177-3AD203B41FA5}">
                      <a16:colId xmlns:a16="http://schemas.microsoft.com/office/drawing/2014/main" val="3984144500"/>
                    </a:ext>
                  </a:extLst>
                </a:gridCol>
              </a:tblGrid>
              <a:tr h="487680">
                <a:tc>
                  <a:txBody>
                    <a:bodyPr/>
                    <a:lstStyle/>
                    <a:p>
                      <a:pPr algn="ctr"/>
                      <a:r>
                        <a:rPr lang="en-US" sz="1600" dirty="0" err="1">
                          <a:solidFill>
                            <a:schemeClr val="bg1"/>
                          </a:solidFill>
                          <a:effectLst/>
                        </a:rPr>
                        <a:t>Segmento</a:t>
                      </a:r>
                      <a:r>
                        <a:rPr lang="en-US" sz="1600" dirty="0">
                          <a:solidFill>
                            <a:schemeClr val="bg1"/>
                          </a:solidFill>
                          <a:effectLst/>
                        </a:rPr>
                        <a:t> </a:t>
                      </a:r>
                    </a:p>
                  </a:txBody>
                  <a:tcPr marL="44450" marR="44450" marT="0" marB="0" anchor="ctr">
                    <a:solidFill>
                      <a:srgbClr val="FFD102"/>
                    </a:solidFill>
                  </a:tcPr>
                </a:tc>
                <a:tc>
                  <a:txBody>
                    <a:bodyPr/>
                    <a:lstStyle/>
                    <a:p>
                      <a:pPr algn="ctr"/>
                      <a:r>
                        <a:rPr lang="en-US" sz="1600" dirty="0">
                          <a:solidFill>
                            <a:schemeClr val="bg1"/>
                          </a:solidFill>
                          <a:effectLst/>
                        </a:rPr>
                        <a:t>III</a:t>
                      </a:r>
                    </a:p>
                  </a:txBody>
                  <a:tcPr marL="44450" marR="44450" marT="0" marB="0" anchor="ctr">
                    <a:solidFill>
                      <a:srgbClr val="FFD102"/>
                    </a:solidFill>
                  </a:tcPr>
                </a:tc>
                <a:tc>
                  <a:txBody>
                    <a:bodyPr/>
                    <a:lstStyle/>
                    <a:p>
                      <a:pPr algn="ctr"/>
                      <a:r>
                        <a:rPr lang="en-US" sz="1600" dirty="0">
                          <a:solidFill>
                            <a:schemeClr val="bg1"/>
                          </a:solidFill>
                          <a:effectLst/>
                        </a:rPr>
                        <a:t>II</a:t>
                      </a:r>
                    </a:p>
                  </a:txBody>
                  <a:tcPr marL="44450" marR="44450" marT="0" marB="0" anchor="ctr">
                    <a:solidFill>
                      <a:srgbClr val="FFD102"/>
                    </a:solidFill>
                  </a:tcPr>
                </a:tc>
                <a:tc>
                  <a:txBody>
                    <a:bodyPr/>
                    <a:lstStyle/>
                    <a:p>
                      <a:pPr algn="ctr"/>
                      <a:r>
                        <a:rPr lang="en-US" sz="1600" dirty="0">
                          <a:solidFill>
                            <a:schemeClr val="bg1"/>
                          </a:solidFill>
                          <a:effectLst/>
                        </a:rPr>
                        <a:t>I</a:t>
                      </a:r>
                    </a:p>
                  </a:txBody>
                  <a:tcPr marL="44450" marR="44450" marT="0" marB="0" anchor="ctr">
                    <a:solidFill>
                      <a:srgbClr val="FFD102"/>
                    </a:solidFill>
                  </a:tcPr>
                </a:tc>
                <a:extLst>
                  <a:ext uri="{0D108BD9-81ED-4DB2-BD59-A6C34878D82A}">
                    <a16:rowId xmlns:a16="http://schemas.microsoft.com/office/drawing/2014/main" val="1093458102"/>
                  </a:ext>
                </a:extLst>
              </a:tr>
              <a:tr h="416560">
                <a:tc>
                  <a:txBody>
                    <a:bodyPr/>
                    <a:lstStyle/>
                    <a:p>
                      <a:r>
                        <a:rPr lang="en-US" sz="1600" dirty="0" err="1">
                          <a:solidFill>
                            <a:schemeClr val="tx1"/>
                          </a:solidFill>
                          <a:effectLst/>
                        </a:rPr>
                        <a:t>Número</a:t>
                      </a:r>
                      <a:r>
                        <a:rPr lang="en-US" sz="1600" dirty="0">
                          <a:solidFill>
                            <a:schemeClr val="tx1"/>
                          </a:solidFill>
                          <a:effectLst/>
                        </a:rPr>
                        <a:t> de </a:t>
                      </a:r>
                      <a:r>
                        <a:rPr lang="en-US" sz="1600" dirty="0" err="1">
                          <a:solidFill>
                            <a:schemeClr val="tx1"/>
                          </a:solidFill>
                          <a:effectLst/>
                        </a:rPr>
                        <a:t>Empleados</a:t>
                      </a:r>
                      <a:r>
                        <a:rPr lang="en-US" sz="1600" dirty="0">
                          <a:solidFill>
                            <a:schemeClr val="tx1"/>
                          </a:solidFill>
                          <a:effectLst/>
                        </a:rPr>
                        <a:t> </a:t>
                      </a:r>
                    </a:p>
                  </a:txBody>
                  <a:tcPr marL="44450" marR="44450" marT="0" marB="0" anchor="b"/>
                </a:tc>
                <a:tc>
                  <a:txBody>
                    <a:bodyPr/>
                    <a:lstStyle/>
                    <a:p>
                      <a:pPr algn="ctr"/>
                      <a:r>
                        <a:rPr lang="en-US" sz="1600" dirty="0">
                          <a:solidFill>
                            <a:schemeClr val="tx1"/>
                          </a:solidFill>
                          <a:effectLst/>
                        </a:rPr>
                        <a:t> 0 a 2</a:t>
                      </a:r>
                    </a:p>
                  </a:txBody>
                  <a:tcPr marL="44450" marR="44450" marT="0" marB="0" anchor="b"/>
                </a:tc>
                <a:tc>
                  <a:txBody>
                    <a:bodyPr/>
                    <a:lstStyle/>
                    <a:p>
                      <a:pPr algn="ctr"/>
                      <a:r>
                        <a:rPr lang="en-US" sz="1600" dirty="0">
                          <a:solidFill>
                            <a:schemeClr val="tx1"/>
                          </a:solidFill>
                          <a:effectLst/>
                        </a:rPr>
                        <a:t> 3 a 9</a:t>
                      </a:r>
                    </a:p>
                  </a:txBody>
                  <a:tcPr marL="44450" marR="44450" marT="0" marB="0" anchor="b"/>
                </a:tc>
                <a:tc>
                  <a:txBody>
                    <a:bodyPr/>
                    <a:lstStyle/>
                    <a:p>
                      <a:pPr algn="ctr"/>
                      <a:r>
                        <a:rPr lang="en-US" sz="1600" dirty="0">
                          <a:solidFill>
                            <a:schemeClr val="tx1"/>
                          </a:solidFill>
                          <a:effectLst/>
                        </a:rPr>
                        <a:t>10 a 49</a:t>
                      </a:r>
                    </a:p>
                  </a:txBody>
                  <a:tcPr marL="44450" marR="44450" marT="0" marB="0" anchor="b"/>
                </a:tc>
                <a:extLst>
                  <a:ext uri="{0D108BD9-81ED-4DB2-BD59-A6C34878D82A}">
                    <a16:rowId xmlns:a16="http://schemas.microsoft.com/office/drawing/2014/main" val="2496712357"/>
                  </a:ext>
                </a:extLst>
              </a:tr>
              <a:tr h="355600">
                <a:tc>
                  <a:txBody>
                    <a:bodyPr/>
                    <a:lstStyle/>
                    <a:p>
                      <a:r>
                        <a:rPr lang="en-US" sz="1600" dirty="0" err="1">
                          <a:solidFill>
                            <a:schemeClr val="tx1"/>
                          </a:solidFill>
                          <a:effectLst/>
                        </a:rPr>
                        <a:t>Importe</a:t>
                      </a:r>
                      <a:r>
                        <a:rPr lang="en-US" sz="1600" dirty="0">
                          <a:solidFill>
                            <a:schemeClr val="tx1"/>
                          </a:solidFill>
                          <a:effectLst/>
                        </a:rPr>
                        <a:t> Máximo de Ayuda </a:t>
                      </a:r>
                    </a:p>
                  </a:txBody>
                  <a:tcPr marL="44450" marR="44450" marT="0" marB="0" anchor="b"/>
                </a:tc>
                <a:tc>
                  <a:txBody>
                    <a:bodyPr/>
                    <a:lstStyle/>
                    <a:p>
                      <a:pPr algn="ctr"/>
                      <a:r>
                        <a:rPr lang="en-US" sz="1600" dirty="0">
                          <a:solidFill>
                            <a:schemeClr val="tx1"/>
                          </a:solidFill>
                          <a:effectLst/>
                        </a:rPr>
                        <a:t>2.000 €</a:t>
                      </a:r>
                    </a:p>
                  </a:txBody>
                  <a:tcPr marL="44450" marR="44450" marT="0" marB="0" anchor="ctr"/>
                </a:tc>
                <a:tc>
                  <a:txBody>
                    <a:bodyPr/>
                    <a:lstStyle/>
                    <a:p>
                      <a:pPr algn="ctr"/>
                      <a:r>
                        <a:rPr lang="en-US" sz="1600" dirty="0">
                          <a:solidFill>
                            <a:schemeClr val="tx1"/>
                          </a:solidFill>
                          <a:effectLst/>
                        </a:rPr>
                        <a:t>3.000 €</a:t>
                      </a:r>
                    </a:p>
                  </a:txBody>
                  <a:tcPr marL="44450" marR="44450" marT="0" marB="0" anchor="ctr"/>
                </a:tc>
                <a:tc>
                  <a:txBody>
                    <a:bodyPr/>
                    <a:lstStyle/>
                    <a:p>
                      <a:pPr algn="ctr"/>
                      <a:r>
                        <a:rPr lang="en-US" sz="1600" dirty="0">
                          <a:solidFill>
                            <a:schemeClr val="tx1"/>
                          </a:solidFill>
                          <a:effectLst/>
                        </a:rPr>
                        <a:t>6.000 €</a:t>
                      </a:r>
                    </a:p>
                  </a:txBody>
                  <a:tcPr marL="44450" marR="44450" marT="0" marB="0" anchor="ctr"/>
                </a:tc>
                <a:extLst>
                  <a:ext uri="{0D108BD9-81ED-4DB2-BD59-A6C34878D82A}">
                    <a16:rowId xmlns:a16="http://schemas.microsoft.com/office/drawing/2014/main" val="3746161857"/>
                  </a:ext>
                </a:extLst>
              </a:tr>
            </a:tbl>
          </a:graphicData>
        </a:graphic>
      </p:graphicFrame>
    </p:spTree>
    <p:extLst>
      <p:ext uri="{BB962C8B-B14F-4D97-AF65-F5344CB8AC3E}">
        <p14:creationId xmlns:p14="http://schemas.microsoft.com/office/powerpoint/2010/main" val="2446590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FED38C72-C57C-121F-D783-691B3D71D5AA}"/>
              </a:ext>
            </a:extLst>
          </p:cNvPr>
          <p:cNvSpPr>
            <a:spLocks noGrp="1"/>
          </p:cNvSpPr>
          <p:nvPr>
            <p:ph type="body" sz="quarter" idx="13"/>
          </p:nvPr>
        </p:nvSpPr>
        <p:spPr>
          <a:xfrm>
            <a:off x="2739456" y="476675"/>
            <a:ext cx="9086851" cy="138499"/>
          </a:xfrm>
        </p:spPr>
        <p:txBody>
          <a:bodyPr/>
          <a:lstStyle/>
          <a:p>
            <a:r>
              <a:rPr lang="es-ES" dirty="0"/>
              <a:t>KIT DIGITAL PARA PYMES Y AUTÓNOMOS</a:t>
            </a:r>
          </a:p>
        </p:txBody>
      </p:sp>
      <p:sp>
        <p:nvSpPr>
          <p:cNvPr id="3" name="Marcador de texto 2">
            <a:extLst>
              <a:ext uri="{FF2B5EF4-FFF2-40B4-BE49-F238E27FC236}">
                <a16:creationId xmlns:a16="http://schemas.microsoft.com/office/drawing/2014/main" id="{2463B7CB-FD7C-B1DA-F04B-07268B30BC64}"/>
              </a:ext>
            </a:extLst>
          </p:cNvPr>
          <p:cNvSpPr>
            <a:spLocks noGrp="1"/>
          </p:cNvSpPr>
          <p:nvPr>
            <p:ph type="body" sz="quarter" idx="20"/>
          </p:nvPr>
        </p:nvSpPr>
        <p:spPr>
          <a:xfrm>
            <a:off x="1936508" y="907600"/>
            <a:ext cx="8318983" cy="886397"/>
          </a:xfrm>
        </p:spPr>
        <p:txBody>
          <a:bodyPr/>
          <a:lstStyle/>
          <a:p>
            <a:pPr algn="ctr"/>
            <a:r>
              <a:rPr lang="es-ES" sz="3200" dirty="0"/>
              <a:t>¿Con qué soluciones se convierte Prosegur Cash en Agente Digitalizador?</a:t>
            </a:r>
          </a:p>
        </p:txBody>
      </p:sp>
      <p:sp>
        <p:nvSpPr>
          <p:cNvPr id="4" name="Marcador de texto 3">
            <a:extLst>
              <a:ext uri="{FF2B5EF4-FFF2-40B4-BE49-F238E27FC236}">
                <a16:creationId xmlns:a16="http://schemas.microsoft.com/office/drawing/2014/main" id="{8DE5AABC-8691-90AB-9DF6-2BDBAED80141}"/>
              </a:ext>
            </a:extLst>
          </p:cNvPr>
          <p:cNvSpPr>
            <a:spLocks noGrp="1"/>
          </p:cNvSpPr>
          <p:nvPr>
            <p:ph type="body" sz="quarter" idx="23"/>
          </p:nvPr>
        </p:nvSpPr>
        <p:spPr>
          <a:xfrm>
            <a:off x="874713" y="4568871"/>
            <a:ext cx="4924425" cy="1326857"/>
          </a:xfrm>
        </p:spPr>
        <p:txBody>
          <a:bodyPr numCol="1" spcCol="180000"/>
          <a:lstStyle/>
          <a:p>
            <a:pPr marL="0" indent="0">
              <a:lnSpc>
                <a:spcPct val="120000"/>
              </a:lnSpc>
              <a:buNone/>
            </a:pPr>
            <a:r>
              <a:rPr lang="en-US" sz="1400" dirty="0"/>
              <a:t>Las </a:t>
            </a:r>
            <a:r>
              <a:rPr lang="es-ES_tradnl" sz="1400" b="1" dirty="0">
                <a:solidFill>
                  <a:schemeClr val="accent6"/>
                </a:solidFill>
              </a:rPr>
              <a:t>soluciones Back Office </a:t>
            </a:r>
            <a:r>
              <a:rPr lang="en-US" sz="1400" dirty="0"/>
              <a:t>son </a:t>
            </a:r>
            <a:r>
              <a:rPr lang="en-US" sz="1400" dirty="0" err="1"/>
              <a:t>máquinas</a:t>
            </a:r>
            <a:r>
              <a:rPr lang="en-US" sz="1400" dirty="0"/>
              <a:t> </a:t>
            </a:r>
            <a:r>
              <a:rPr lang="en-US" sz="1400" dirty="0" err="1"/>
              <a:t>inteligentes</a:t>
            </a:r>
            <a:r>
              <a:rPr lang="en-US" sz="1400" dirty="0"/>
              <a:t> que </a:t>
            </a:r>
            <a:r>
              <a:rPr lang="en-US" sz="1400" dirty="0" err="1"/>
              <a:t>ayudan</a:t>
            </a:r>
            <a:r>
              <a:rPr lang="en-US" sz="1400" dirty="0"/>
              <a:t> a </a:t>
            </a:r>
            <a:r>
              <a:rPr lang="en-US" sz="1400" dirty="0" err="1"/>
              <a:t>gestionar</a:t>
            </a:r>
            <a:r>
              <a:rPr lang="en-US" sz="1400" dirty="0"/>
              <a:t> y </a:t>
            </a:r>
            <a:r>
              <a:rPr lang="en-US" sz="1400" dirty="0" err="1"/>
              <a:t>digitalizar</a:t>
            </a:r>
            <a:r>
              <a:rPr lang="en-US" sz="1400" dirty="0"/>
              <a:t> </a:t>
            </a:r>
            <a:r>
              <a:rPr lang="en-US" sz="1400" dirty="0" err="1"/>
              <a:t>el</a:t>
            </a:r>
            <a:r>
              <a:rPr lang="en-US" sz="1400" dirty="0"/>
              <a:t> </a:t>
            </a:r>
            <a:r>
              <a:rPr lang="en-US" sz="1400" dirty="0" err="1"/>
              <a:t>efectivo</a:t>
            </a:r>
            <a:r>
              <a:rPr lang="en-US" sz="1400" dirty="0"/>
              <a:t> de forma </a:t>
            </a:r>
            <a:r>
              <a:rPr lang="en-US" sz="1400" dirty="0" err="1"/>
              <a:t>segura</a:t>
            </a:r>
            <a:r>
              <a:rPr lang="en-US" sz="1400" dirty="0"/>
              <a:t> y </a:t>
            </a:r>
            <a:r>
              <a:rPr lang="en-US" sz="1400" dirty="0" err="1"/>
              <a:t>mantienen</a:t>
            </a:r>
            <a:r>
              <a:rPr lang="en-US" sz="1400" dirty="0"/>
              <a:t> la </a:t>
            </a:r>
            <a:r>
              <a:rPr lang="en-US" sz="1400" dirty="0" err="1"/>
              <a:t>trazabilidad</a:t>
            </a:r>
            <a:r>
              <a:rPr lang="en-US" sz="1400" dirty="0"/>
              <a:t> de </a:t>
            </a:r>
            <a:r>
              <a:rPr lang="en-US" sz="1400" dirty="0" err="1"/>
              <a:t>todas</a:t>
            </a:r>
            <a:r>
              <a:rPr lang="en-US" sz="1400" dirty="0"/>
              <a:t> las </a:t>
            </a:r>
            <a:r>
              <a:rPr lang="en-US" sz="1400" dirty="0" err="1"/>
              <a:t>operaciones</a:t>
            </a:r>
            <a:r>
              <a:rPr lang="en-US" sz="1400" dirty="0"/>
              <a:t> que se </a:t>
            </a:r>
            <a:r>
              <a:rPr lang="en-US" sz="1400" dirty="0" err="1"/>
              <a:t>realicen</a:t>
            </a:r>
            <a:r>
              <a:rPr lang="en-US" sz="1400" dirty="0"/>
              <a:t> </a:t>
            </a:r>
            <a:r>
              <a:rPr lang="en-US" sz="1400" dirty="0" err="1"/>
              <a:t>en</a:t>
            </a:r>
            <a:r>
              <a:rPr lang="en-US" sz="1400" dirty="0"/>
              <a:t> </a:t>
            </a:r>
            <a:r>
              <a:rPr lang="en-US" sz="1400" dirty="0" err="1"/>
              <a:t>ellas</a:t>
            </a:r>
            <a:r>
              <a:rPr lang="en-US" sz="1400" dirty="0"/>
              <a:t>. </a:t>
            </a:r>
            <a:r>
              <a:rPr lang="en-US" sz="1400" dirty="0" err="1"/>
              <a:t>Permite</a:t>
            </a:r>
            <a:r>
              <a:rPr lang="en-US" sz="1400" dirty="0"/>
              <a:t> </a:t>
            </a:r>
            <a:r>
              <a:rPr lang="en-US" sz="1400" dirty="0" err="1"/>
              <a:t>reducir</a:t>
            </a:r>
            <a:r>
              <a:rPr lang="en-US" sz="1400" dirty="0"/>
              <a:t> </a:t>
            </a:r>
            <a:r>
              <a:rPr lang="en-US" sz="1400" dirty="0" err="1"/>
              <a:t>los</a:t>
            </a:r>
            <a:r>
              <a:rPr lang="en-US" sz="1400" dirty="0"/>
              <a:t> </a:t>
            </a:r>
            <a:r>
              <a:rPr lang="en-US" sz="1400" dirty="0" err="1"/>
              <a:t>tiempos</a:t>
            </a:r>
            <a:r>
              <a:rPr lang="en-US" sz="1400" dirty="0"/>
              <a:t> </a:t>
            </a:r>
            <a:r>
              <a:rPr lang="en-US" sz="1400" dirty="0" err="1"/>
              <a:t>operativos</a:t>
            </a:r>
            <a:r>
              <a:rPr lang="en-US" sz="1400" dirty="0"/>
              <a:t> y </a:t>
            </a:r>
            <a:r>
              <a:rPr lang="en-US" sz="1400" dirty="0" err="1"/>
              <a:t>optimizar</a:t>
            </a:r>
            <a:r>
              <a:rPr lang="en-US" sz="1400" dirty="0"/>
              <a:t> </a:t>
            </a:r>
            <a:r>
              <a:rPr lang="en-US" sz="1400" dirty="0" err="1"/>
              <a:t>el</a:t>
            </a:r>
            <a:r>
              <a:rPr lang="en-US" sz="1400" dirty="0"/>
              <a:t> </a:t>
            </a:r>
            <a:r>
              <a:rPr lang="en-US" sz="1400" dirty="0" err="1"/>
              <a:t>tiempo</a:t>
            </a:r>
            <a:r>
              <a:rPr lang="en-US" sz="1400" dirty="0"/>
              <a:t> </a:t>
            </a:r>
            <a:r>
              <a:rPr lang="en-US" sz="1400" dirty="0" err="1"/>
              <a:t>dedicado</a:t>
            </a:r>
            <a:r>
              <a:rPr lang="en-US" sz="1400" dirty="0"/>
              <a:t> a </a:t>
            </a:r>
            <a:r>
              <a:rPr lang="en-US" sz="1400" dirty="0" err="1"/>
              <a:t>tu</a:t>
            </a:r>
            <a:r>
              <a:rPr lang="en-US" sz="1400" dirty="0"/>
              <a:t> </a:t>
            </a:r>
            <a:r>
              <a:rPr lang="en-US" sz="1400" dirty="0" err="1"/>
              <a:t>negocio</a:t>
            </a:r>
            <a:r>
              <a:rPr lang="en-US" sz="1400" dirty="0"/>
              <a:t>.</a:t>
            </a:r>
            <a:endParaRPr lang="en-US" sz="1400" dirty="0">
              <a:cs typeface="Arial"/>
            </a:endParaRPr>
          </a:p>
        </p:txBody>
      </p:sp>
      <p:sp>
        <p:nvSpPr>
          <p:cNvPr id="8" name="CuadroTexto 7">
            <a:extLst>
              <a:ext uri="{FF2B5EF4-FFF2-40B4-BE49-F238E27FC236}">
                <a16:creationId xmlns:a16="http://schemas.microsoft.com/office/drawing/2014/main" id="{AB5A79DF-097C-2D5B-9063-2A0637731A8F}"/>
              </a:ext>
            </a:extLst>
          </p:cNvPr>
          <p:cNvSpPr txBox="1"/>
          <p:nvPr/>
        </p:nvSpPr>
        <p:spPr>
          <a:xfrm>
            <a:off x="11118576" y="5996604"/>
            <a:ext cx="816249" cy="769441"/>
          </a:xfrm>
          <a:prstGeom prst="rect">
            <a:avLst/>
          </a:prstGeom>
          <a:noFill/>
        </p:spPr>
        <p:txBody>
          <a:bodyPr wrap="none" rtlCol="0">
            <a:spAutoFit/>
          </a:bodyPr>
          <a:lstStyle/>
          <a:p>
            <a:pPr algn="r"/>
            <a:r>
              <a:rPr lang="es-ES" sz="4400" b="1" dirty="0">
                <a:solidFill>
                  <a:schemeClr val="accent1"/>
                </a:solidFill>
                <a:latin typeface="Century Gothic" panose="020B0502020202020204" pitchFamily="34" charset="0"/>
              </a:rPr>
              <a:t>04</a:t>
            </a:r>
          </a:p>
        </p:txBody>
      </p:sp>
      <p:pic>
        <p:nvPicPr>
          <p:cNvPr id="21" name="Marcador de posición de imagen 9">
            <a:extLst>
              <a:ext uri="{FF2B5EF4-FFF2-40B4-BE49-F238E27FC236}">
                <a16:creationId xmlns:a16="http://schemas.microsoft.com/office/drawing/2014/main" id="{24B98590-61AB-60B3-D14F-13CEA1A91C4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74713" y="2109788"/>
            <a:ext cx="4924425" cy="2293248"/>
          </a:xfrm>
          <a:prstGeom prst="rect">
            <a:avLst/>
          </a:prstGeom>
        </p:spPr>
      </p:pic>
      <p:sp>
        <p:nvSpPr>
          <p:cNvPr id="23" name="Marcador de texto 3">
            <a:extLst>
              <a:ext uri="{FF2B5EF4-FFF2-40B4-BE49-F238E27FC236}">
                <a16:creationId xmlns:a16="http://schemas.microsoft.com/office/drawing/2014/main" id="{BC97098C-691B-72BA-7A11-907913A89B43}"/>
              </a:ext>
            </a:extLst>
          </p:cNvPr>
          <p:cNvSpPr txBox="1">
            <a:spLocks/>
          </p:cNvSpPr>
          <p:nvPr/>
        </p:nvSpPr>
        <p:spPr>
          <a:xfrm>
            <a:off x="6430687" y="4568871"/>
            <a:ext cx="4924425" cy="1634970"/>
          </a:xfrm>
          <a:prstGeom prst="rect">
            <a:avLst/>
          </a:prstGeom>
        </p:spPr>
        <p:txBody>
          <a:bodyPr lIns="0" tIns="0" rIns="0" bIns="0" numCol="1" spcCol="180000"/>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Font typeface="Wingdings 3" panose="05040102010807070707" pitchFamily="18" charset="2"/>
              <a:buNone/>
            </a:pPr>
            <a:r>
              <a:rPr lang="en-US" sz="1400" dirty="0"/>
              <a:t>La </a:t>
            </a:r>
            <a:r>
              <a:rPr lang="en-US" sz="1400" b="1" dirty="0" err="1">
                <a:solidFill>
                  <a:schemeClr val="accent6"/>
                </a:solidFill>
              </a:rPr>
              <a:t>solución</a:t>
            </a:r>
            <a:r>
              <a:rPr lang="en-US" sz="1400" b="1" dirty="0">
                <a:solidFill>
                  <a:schemeClr val="accent6"/>
                </a:solidFill>
              </a:rPr>
              <a:t> Front Office </a:t>
            </a:r>
            <a:r>
              <a:rPr lang="en-US" sz="1400" dirty="0"/>
              <a:t>son </a:t>
            </a:r>
            <a:r>
              <a:rPr lang="en-US" sz="1400" dirty="0" err="1"/>
              <a:t>máquinas</a:t>
            </a:r>
            <a:r>
              <a:rPr lang="en-US" sz="1400" dirty="0"/>
              <a:t> </a:t>
            </a:r>
            <a:r>
              <a:rPr lang="en-US" sz="1400" dirty="0" err="1"/>
              <a:t>inteligentes</a:t>
            </a:r>
            <a:r>
              <a:rPr lang="en-US" sz="1400" dirty="0"/>
              <a:t> que </a:t>
            </a:r>
            <a:r>
              <a:rPr lang="en-US" sz="1400" dirty="0" err="1"/>
              <a:t>guardan</a:t>
            </a:r>
            <a:r>
              <a:rPr lang="en-US" sz="1400" dirty="0"/>
              <a:t> </a:t>
            </a:r>
            <a:r>
              <a:rPr lang="en-US" sz="1400" dirty="0" err="1"/>
              <a:t>el</a:t>
            </a:r>
            <a:r>
              <a:rPr lang="en-US" sz="1400" dirty="0"/>
              <a:t> dinero y </a:t>
            </a:r>
            <a:r>
              <a:rPr lang="en-US" sz="1400" dirty="0" err="1"/>
              <a:t>permite</a:t>
            </a:r>
            <a:r>
              <a:rPr lang="en-US" sz="1400" dirty="0"/>
              <a:t> </a:t>
            </a:r>
            <a:r>
              <a:rPr lang="en-US" sz="1400" dirty="0" err="1"/>
              <a:t>automatizar</a:t>
            </a:r>
            <a:r>
              <a:rPr lang="en-US" sz="1400" dirty="0"/>
              <a:t> </a:t>
            </a:r>
            <a:r>
              <a:rPr lang="en-US" sz="1400" dirty="0" err="1"/>
              <a:t>los</a:t>
            </a:r>
            <a:r>
              <a:rPr lang="en-US" sz="1400" dirty="0"/>
              <a:t> </a:t>
            </a:r>
            <a:r>
              <a:rPr lang="en-US" sz="1400" dirty="0" err="1"/>
              <a:t>cobros</a:t>
            </a:r>
            <a:r>
              <a:rPr lang="en-US" sz="1400" dirty="0"/>
              <a:t> al </a:t>
            </a:r>
            <a:r>
              <a:rPr lang="en-US" sz="1400" dirty="0" err="1"/>
              <a:t>cliente</a:t>
            </a:r>
            <a:r>
              <a:rPr lang="en-US" sz="1400" dirty="0"/>
              <a:t>, sin </a:t>
            </a:r>
            <a:r>
              <a:rPr lang="en-US" sz="1400" dirty="0" err="1"/>
              <a:t>errores</a:t>
            </a:r>
            <a:r>
              <a:rPr lang="en-US" sz="1400" dirty="0"/>
              <a:t> </a:t>
            </a:r>
            <a:r>
              <a:rPr lang="en-US" sz="1400" dirty="0" err="1"/>
              <a:t>ni</a:t>
            </a:r>
            <a:r>
              <a:rPr lang="en-US" sz="1400" dirty="0"/>
              <a:t> </a:t>
            </a:r>
            <a:r>
              <a:rPr lang="en-US" sz="1400" dirty="0" err="1"/>
              <a:t>descuadres</a:t>
            </a:r>
            <a:r>
              <a:rPr lang="en-US" sz="1400" dirty="0"/>
              <a:t> de </a:t>
            </a:r>
            <a:r>
              <a:rPr lang="en-US" sz="1400" dirty="0" err="1"/>
              <a:t>caja</a:t>
            </a:r>
            <a:r>
              <a:rPr lang="en-US" sz="1400" dirty="0"/>
              <a:t> y con </a:t>
            </a:r>
            <a:r>
              <a:rPr lang="en-US" sz="1400" dirty="0" err="1"/>
              <a:t>beneficios</a:t>
            </a:r>
            <a:r>
              <a:rPr lang="en-US" sz="1400" dirty="0"/>
              <a:t> </a:t>
            </a:r>
            <a:r>
              <a:rPr lang="en-US" sz="1400" dirty="0" err="1"/>
              <a:t>como</a:t>
            </a:r>
            <a:r>
              <a:rPr lang="en-US" sz="1400" dirty="0"/>
              <a:t> </a:t>
            </a:r>
            <a:r>
              <a:rPr lang="en-US" sz="1400" dirty="0" err="1"/>
              <a:t>entrega</a:t>
            </a:r>
            <a:r>
              <a:rPr lang="en-US" sz="1400" dirty="0"/>
              <a:t> de </a:t>
            </a:r>
            <a:r>
              <a:rPr lang="en-US" sz="1400" dirty="0" err="1"/>
              <a:t>cambio</a:t>
            </a:r>
            <a:r>
              <a:rPr lang="en-US" sz="1400" dirty="0"/>
              <a:t> que </a:t>
            </a:r>
            <a:r>
              <a:rPr lang="en-US" sz="1400" dirty="0" err="1"/>
              <a:t>limita</a:t>
            </a:r>
            <a:r>
              <a:rPr lang="en-US" sz="1400" dirty="0"/>
              <a:t> </a:t>
            </a:r>
            <a:r>
              <a:rPr lang="en-US" sz="1400" dirty="0" err="1"/>
              <a:t>el</a:t>
            </a:r>
            <a:r>
              <a:rPr lang="en-US" sz="1400" dirty="0"/>
              <a:t> </a:t>
            </a:r>
            <a:r>
              <a:rPr lang="en-US" sz="1400" dirty="0" err="1"/>
              <a:t>tiempo</a:t>
            </a:r>
            <a:r>
              <a:rPr lang="en-US" sz="1400" dirty="0"/>
              <a:t> de </a:t>
            </a:r>
            <a:r>
              <a:rPr lang="en-US" sz="1400" dirty="0" err="1"/>
              <a:t>espera</a:t>
            </a:r>
            <a:r>
              <a:rPr lang="en-US" sz="1400" dirty="0"/>
              <a:t> con la </a:t>
            </a:r>
            <a:r>
              <a:rPr lang="en-US" sz="1400" dirty="0" err="1"/>
              <a:t>máxima</a:t>
            </a:r>
            <a:r>
              <a:rPr lang="en-US" sz="1400" dirty="0"/>
              <a:t> </a:t>
            </a:r>
            <a:r>
              <a:rPr lang="en-US" sz="1400" dirty="0" err="1"/>
              <a:t>seguridad</a:t>
            </a:r>
            <a:r>
              <a:rPr lang="en-US" sz="1400" dirty="0"/>
              <a:t>. </a:t>
            </a:r>
            <a:r>
              <a:rPr lang="en-US" sz="1400" dirty="0" err="1"/>
              <a:t>Permite</a:t>
            </a:r>
            <a:r>
              <a:rPr lang="en-US" sz="1400" dirty="0"/>
              <a:t> </a:t>
            </a:r>
            <a:r>
              <a:rPr lang="en-US" sz="1400" dirty="0" err="1"/>
              <a:t>mejorar</a:t>
            </a:r>
            <a:r>
              <a:rPr lang="en-US" sz="1400" dirty="0"/>
              <a:t> la </a:t>
            </a:r>
            <a:r>
              <a:rPr lang="en-US" sz="1400" dirty="0" err="1"/>
              <a:t>experiencia</a:t>
            </a:r>
            <a:r>
              <a:rPr lang="en-US" sz="1400" dirty="0"/>
              <a:t> de </a:t>
            </a:r>
            <a:r>
              <a:rPr lang="en-US" sz="1400" dirty="0" err="1"/>
              <a:t>compra</a:t>
            </a:r>
            <a:r>
              <a:rPr lang="en-US" sz="1400" dirty="0"/>
              <a:t> del </a:t>
            </a:r>
            <a:r>
              <a:rPr lang="en-US" sz="1400" dirty="0" err="1"/>
              <a:t>cliente</a:t>
            </a:r>
            <a:r>
              <a:rPr lang="en-US" sz="1400" dirty="0"/>
              <a:t> </a:t>
            </a:r>
            <a:r>
              <a:rPr lang="en-US" sz="1400" dirty="0" err="1"/>
              <a:t>en</a:t>
            </a:r>
            <a:r>
              <a:rPr lang="en-US" sz="1400" dirty="0"/>
              <a:t> </a:t>
            </a:r>
            <a:r>
              <a:rPr lang="en-US" sz="1400" dirty="0" err="1"/>
              <a:t>tu</a:t>
            </a:r>
            <a:r>
              <a:rPr lang="en-US" sz="1400" dirty="0"/>
              <a:t> </a:t>
            </a:r>
            <a:r>
              <a:rPr lang="en-US" sz="1400" dirty="0" err="1"/>
              <a:t>negocio</a:t>
            </a:r>
            <a:r>
              <a:rPr lang="en-US" sz="1400" dirty="0"/>
              <a:t>.</a:t>
            </a:r>
          </a:p>
        </p:txBody>
      </p:sp>
      <p:pic>
        <p:nvPicPr>
          <p:cNvPr id="24" name="Marcador de posición de imagen 9">
            <a:extLst>
              <a:ext uri="{FF2B5EF4-FFF2-40B4-BE49-F238E27FC236}">
                <a16:creationId xmlns:a16="http://schemas.microsoft.com/office/drawing/2014/main" id="{3192D0AD-7A28-9897-8550-D014BFC5C94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30686" y="2109788"/>
            <a:ext cx="4924425" cy="2293248"/>
          </a:xfrm>
          <a:prstGeom prst="rect">
            <a:avLst/>
          </a:prstGeom>
        </p:spPr>
      </p:pic>
      <p:sp>
        <p:nvSpPr>
          <p:cNvPr id="27" name="Rectángulo 26">
            <a:extLst>
              <a:ext uri="{FF2B5EF4-FFF2-40B4-BE49-F238E27FC236}">
                <a16:creationId xmlns:a16="http://schemas.microsoft.com/office/drawing/2014/main" id="{B16A6706-05E2-B0B7-737B-B0BE6F87A243}"/>
              </a:ext>
            </a:extLst>
          </p:cNvPr>
          <p:cNvSpPr/>
          <p:nvPr/>
        </p:nvSpPr>
        <p:spPr>
          <a:xfrm>
            <a:off x="864773" y="3618411"/>
            <a:ext cx="4924425" cy="784625"/>
          </a:xfrm>
          <a:prstGeom prst="rect">
            <a:avLst/>
          </a:prstGeom>
          <a:gradFill flip="none" rotWithShape="1">
            <a:gsLst>
              <a:gs pos="0">
                <a:schemeClr val="tx2"/>
              </a:gs>
              <a:gs pos="45000">
                <a:srgbClr val="808080">
                  <a:alpha val="48713"/>
                </a:srgbClr>
              </a:gs>
              <a:gs pos="100000">
                <a:schemeClr val="bg2">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CuadroTexto 24">
            <a:extLst>
              <a:ext uri="{FF2B5EF4-FFF2-40B4-BE49-F238E27FC236}">
                <a16:creationId xmlns:a16="http://schemas.microsoft.com/office/drawing/2014/main" id="{816194A9-96E8-FC94-034A-3B77D8B1C8C8}"/>
              </a:ext>
            </a:extLst>
          </p:cNvPr>
          <p:cNvSpPr txBox="1"/>
          <p:nvPr/>
        </p:nvSpPr>
        <p:spPr>
          <a:xfrm>
            <a:off x="874713" y="3910592"/>
            <a:ext cx="4924425" cy="492443"/>
          </a:xfrm>
          <a:prstGeom prst="rect">
            <a:avLst/>
          </a:prstGeom>
          <a:noFill/>
        </p:spPr>
        <p:txBody>
          <a:bodyPr wrap="square" rtlCol="0">
            <a:spAutoFit/>
          </a:bodyPr>
          <a:lstStyle/>
          <a:p>
            <a:pPr algn="ctr"/>
            <a:r>
              <a:rPr lang="en-US" sz="2600" b="1" dirty="0">
                <a:solidFill>
                  <a:schemeClr val="bg2"/>
                </a:solidFill>
              </a:rPr>
              <a:t>CASH TODAY BACK OFFICE</a:t>
            </a:r>
            <a:endParaRPr lang="en-US" sz="2600" dirty="0">
              <a:solidFill>
                <a:schemeClr val="bg2"/>
              </a:solidFill>
            </a:endParaRPr>
          </a:p>
        </p:txBody>
      </p:sp>
      <p:sp>
        <p:nvSpPr>
          <p:cNvPr id="29" name="Rectángulo 28">
            <a:extLst>
              <a:ext uri="{FF2B5EF4-FFF2-40B4-BE49-F238E27FC236}">
                <a16:creationId xmlns:a16="http://schemas.microsoft.com/office/drawing/2014/main" id="{D36C1DE0-32FC-0533-624E-1DF5CFC06312}"/>
              </a:ext>
            </a:extLst>
          </p:cNvPr>
          <p:cNvSpPr/>
          <p:nvPr/>
        </p:nvSpPr>
        <p:spPr>
          <a:xfrm>
            <a:off x="6416487" y="3618411"/>
            <a:ext cx="4924425" cy="784625"/>
          </a:xfrm>
          <a:prstGeom prst="rect">
            <a:avLst/>
          </a:prstGeom>
          <a:gradFill flip="none" rotWithShape="1">
            <a:gsLst>
              <a:gs pos="0">
                <a:schemeClr val="tx2"/>
              </a:gs>
              <a:gs pos="45000">
                <a:srgbClr val="808080">
                  <a:alpha val="48713"/>
                </a:srgbClr>
              </a:gs>
              <a:gs pos="100000">
                <a:schemeClr val="bg2">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CuadroTexto 25">
            <a:extLst>
              <a:ext uri="{FF2B5EF4-FFF2-40B4-BE49-F238E27FC236}">
                <a16:creationId xmlns:a16="http://schemas.microsoft.com/office/drawing/2014/main" id="{B3EE1061-8DCC-C5B2-9F5B-22FF896624FD}"/>
              </a:ext>
            </a:extLst>
          </p:cNvPr>
          <p:cNvSpPr txBox="1"/>
          <p:nvPr/>
        </p:nvSpPr>
        <p:spPr>
          <a:xfrm>
            <a:off x="6440626" y="3910593"/>
            <a:ext cx="4924425" cy="492443"/>
          </a:xfrm>
          <a:prstGeom prst="rect">
            <a:avLst/>
          </a:prstGeom>
          <a:noFill/>
        </p:spPr>
        <p:txBody>
          <a:bodyPr wrap="square" rtlCol="0">
            <a:spAutoFit/>
          </a:bodyPr>
          <a:lstStyle/>
          <a:p>
            <a:pPr algn="ctr"/>
            <a:r>
              <a:rPr lang="en-US" sz="2600" b="1" dirty="0">
                <a:solidFill>
                  <a:schemeClr val="bg2"/>
                </a:solidFill>
              </a:rPr>
              <a:t>CASH TODAY FRONT OFFICE</a:t>
            </a:r>
            <a:endParaRPr lang="en-US" sz="2600" dirty="0">
              <a:solidFill>
                <a:schemeClr val="bg2"/>
              </a:solidFill>
            </a:endParaRPr>
          </a:p>
        </p:txBody>
      </p:sp>
      <p:pic>
        <p:nvPicPr>
          <p:cNvPr id="30" name="Imagen 29">
            <a:extLst>
              <a:ext uri="{FF2B5EF4-FFF2-40B4-BE49-F238E27FC236}">
                <a16:creationId xmlns:a16="http://schemas.microsoft.com/office/drawing/2014/main" id="{DA636C22-F4CE-787C-43F1-DE9F12EEB0D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4713" y="6154904"/>
            <a:ext cx="1664050" cy="452840"/>
          </a:xfrm>
          <a:prstGeom prst="rect">
            <a:avLst/>
          </a:prstGeom>
        </p:spPr>
      </p:pic>
    </p:spTree>
    <p:extLst>
      <p:ext uri="{BB962C8B-B14F-4D97-AF65-F5344CB8AC3E}">
        <p14:creationId xmlns:p14="http://schemas.microsoft.com/office/powerpoint/2010/main" val="2137167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07991574-1261-7D46-B17C-A61C1745E2DA}"/>
              </a:ext>
            </a:extLst>
          </p:cNvPr>
          <p:cNvSpPr/>
          <p:nvPr/>
        </p:nvSpPr>
        <p:spPr>
          <a:xfrm>
            <a:off x="1" y="0"/>
            <a:ext cx="1219199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 name="Gráfico 5">
            <a:extLst>
              <a:ext uri="{FF2B5EF4-FFF2-40B4-BE49-F238E27FC236}">
                <a16:creationId xmlns:a16="http://schemas.microsoft.com/office/drawing/2014/main" id="{5E265073-1030-EF42-AE0C-3808DAC5298E}"/>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0" y="357106"/>
            <a:ext cx="363021" cy="362085"/>
          </a:xfrm>
          <a:prstGeom prst="rect">
            <a:avLst/>
          </a:prstGeom>
        </p:spPr>
      </p:pic>
      <p:sp>
        <p:nvSpPr>
          <p:cNvPr id="5" name="Marcador de texto 13">
            <a:extLst>
              <a:ext uri="{FF2B5EF4-FFF2-40B4-BE49-F238E27FC236}">
                <a16:creationId xmlns:a16="http://schemas.microsoft.com/office/drawing/2014/main" id="{2E322567-EBF8-D24F-B1A8-D45DE102D147}"/>
              </a:ext>
            </a:extLst>
          </p:cNvPr>
          <p:cNvSpPr txBox="1">
            <a:spLocks/>
          </p:cNvSpPr>
          <p:nvPr/>
        </p:nvSpPr>
        <p:spPr>
          <a:xfrm>
            <a:off x="2739456" y="476675"/>
            <a:ext cx="9086850" cy="138499"/>
          </a:xfrm>
          <a:prstGeom prst="rect">
            <a:avLst/>
          </a:prstGeom>
        </p:spPr>
        <p:txBody>
          <a:bodyPr lIns="0" tIns="0" rIns="0" bIns="0">
            <a:spAutoFit/>
          </a:bodyPr>
          <a:lstStyle>
            <a:lvl1pPr marL="0" indent="0" algn="r" defTabSz="914400" rtl="0" eaLnBrk="1" latinLnBrk="0" hangingPunct="1">
              <a:lnSpc>
                <a:spcPct val="90000"/>
              </a:lnSpc>
              <a:spcBef>
                <a:spcPts val="1000"/>
              </a:spcBef>
              <a:buFont typeface="Arial" panose="020B0604020202020204" pitchFamily="34" charset="0"/>
              <a:buNone/>
              <a:defRPr sz="1000" b="1"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ES" sz="10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KIT DIGITAL PARA PYMES Y AUTÓNOMOS</a:t>
            </a:r>
          </a:p>
        </p:txBody>
      </p:sp>
      <p:sp>
        <p:nvSpPr>
          <p:cNvPr id="8" name="Marcador de texto 1">
            <a:extLst>
              <a:ext uri="{FF2B5EF4-FFF2-40B4-BE49-F238E27FC236}">
                <a16:creationId xmlns:a16="http://schemas.microsoft.com/office/drawing/2014/main" id="{9D06AAAC-8AB2-464A-80B6-2AC7B35D0097}"/>
              </a:ext>
            </a:extLst>
          </p:cNvPr>
          <p:cNvSpPr txBox="1">
            <a:spLocks/>
          </p:cNvSpPr>
          <p:nvPr/>
        </p:nvSpPr>
        <p:spPr>
          <a:xfrm>
            <a:off x="2175565" y="1016320"/>
            <a:ext cx="7840870" cy="886397"/>
          </a:xfrm>
          <a:prstGeom prst="rect">
            <a:avLst/>
          </a:prstGeom>
        </p:spPr>
        <p:txBody>
          <a:bodyPr wrap="square" lIns="0" tIns="0" rIns="0" bIns="0">
            <a:spAutoFit/>
          </a:bodyPr>
          <a:lstStyle>
            <a:lvl1pPr marL="0" indent="0" algn="l" defTabSz="914400" rtl="0" eaLnBrk="1" latinLnBrk="0" hangingPunct="1">
              <a:lnSpc>
                <a:spcPct val="90000"/>
              </a:lnSpc>
              <a:spcBef>
                <a:spcPts val="1000"/>
              </a:spcBef>
              <a:buFont typeface="Arial" panose="020B0604020202020204" pitchFamily="34" charset="0"/>
              <a:buNone/>
              <a:defRPr sz="2200" b="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ES" sz="3200" b="0" i="0" u="none" strike="noStrike" kern="1200" cap="none" spc="0" normalizeH="0" baseline="0" noProof="0" dirty="0">
                <a:ln>
                  <a:noFill/>
                </a:ln>
                <a:solidFill>
                  <a:srgbClr val="000000"/>
                </a:solidFill>
                <a:effectLst/>
                <a:uLnTx/>
                <a:uFillTx/>
                <a:latin typeface="Century Gothic"/>
                <a:ea typeface="+mn-ea"/>
                <a:cs typeface="+mn-cs"/>
              </a:rPr>
              <a:t>¿Qué beneficios tiene para</a:t>
            </a:r>
            <a:br>
              <a:rPr kumimoji="0" lang="es-ES" sz="3200" b="0" i="0" u="none" strike="noStrike" kern="1200" cap="none" spc="0" normalizeH="0" baseline="0" noProof="0" dirty="0">
                <a:ln>
                  <a:noFill/>
                </a:ln>
                <a:solidFill>
                  <a:srgbClr val="000000"/>
                </a:solidFill>
                <a:effectLst/>
                <a:uLnTx/>
                <a:uFillTx/>
                <a:latin typeface="Century Gothic"/>
                <a:ea typeface="+mn-ea"/>
                <a:cs typeface="+mn-cs"/>
              </a:rPr>
            </a:br>
            <a:r>
              <a:rPr kumimoji="0" lang="es-ES" sz="3200" b="0" i="0" u="none" strike="noStrike" kern="1200" cap="none" spc="0" normalizeH="0" baseline="0" noProof="0" dirty="0">
                <a:ln>
                  <a:noFill/>
                </a:ln>
                <a:solidFill>
                  <a:srgbClr val="000000"/>
                </a:solidFill>
                <a:effectLst/>
                <a:uLnTx/>
                <a:uFillTx/>
                <a:latin typeface="Century Gothic"/>
                <a:ea typeface="+mn-ea"/>
                <a:cs typeface="+mn-cs"/>
              </a:rPr>
              <a:t>Prosegur Cash ser agente digitalizador?</a:t>
            </a:r>
          </a:p>
        </p:txBody>
      </p:sp>
      <p:sp>
        <p:nvSpPr>
          <p:cNvPr id="11" name="CuadroTexto 10">
            <a:extLst>
              <a:ext uri="{FF2B5EF4-FFF2-40B4-BE49-F238E27FC236}">
                <a16:creationId xmlns:a16="http://schemas.microsoft.com/office/drawing/2014/main" id="{A26647B4-8471-7742-AB1F-B44CE561BA64}"/>
              </a:ext>
            </a:extLst>
          </p:cNvPr>
          <p:cNvSpPr txBox="1"/>
          <p:nvPr/>
        </p:nvSpPr>
        <p:spPr>
          <a:xfrm>
            <a:off x="938234" y="3893679"/>
            <a:ext cx="2741933" cy="584775"/>
          </a:xfrm>
          <a:prstGeom prst="rect">
            <a:avLst/>
          </a:prstGeom>
          <a:noFill/>
        </p:spPr>
        <p:txBody>
          <a:bodyPr wrap="square" rtlCol="0">
            <a:spAutoFit/>
          </a:bodyPr>
          <a:lstStyle/>
          <a:p>
            <a:pPr algn="ctr"/>
            <a:r>
              <a:rPr lang="es-ES" sz="1600" b="1" dirty="0">
                <a:latin typeface="Arial" panose="020B0604020202020204" pitchFamily="34" charset="0"/>
                <a:cs typeface="Arial" panose="020B0604020202020204" pitchFamily="34" charset="0"/>
              </a:rPr>
              <a:t>Potenciar las ventas </a:t>
            </a:r>
            <a:r>
              <a:rPr lang="es-ES" sz="1600" dirty="0">
                <a:latin typeface="Arial" panose="020B0604020202020204" pitchFamily="34" charset="0"/>
                <a:cs typeface="Arial" panose="020B0604020202020204" pitchFamily="34" charset="0"/>
              </a:rPr>
              <a:t>en Producto Estratégico.</a:t>
            </a:r>
          </a:p>
        </p:txBody>
      </p:sp>
      <p:sp>
        <p:nvSpPr>
          <p:cNvPr id="23" name="CuadroTexto 22">
            <a:extLst>
              <a:ext uri="{FF2B5EF4-FFF2-40B4-BE49-F238E27FC236}">
                <a16:creationId xmlns:a16="http://schemas.microsoft.com/office/drawing/2014/main" id="{676D9813-CA49-8349-9B51-17083D720C66}"/>
              </a:ext>
            </a:extLst>
          </p:cNvPr>
          <p:cNvSpPr txBox="1"/>
          <p:nvPr/>
        </p:nvSpPr>
        <p:spPr>
          <a:xfrm>
            <a:off x="4838190" y="3893679"/>
            <a:ext cx="2519969" cy="830997"/>
          </a:xfrm>
          <a:prstGeom prst="rect">
            <a:avLst/>
          </a:prstGeom>
          <a:noFill/>
        </p:spPr>
        <p:txBody>
          <a:bodyPr wrap="square" rtlCol="0">
            <a:spAutoFit/>
          </a:bodyPr>
          <a:lstStyle/>
          <a:p>
            <a:pPr algn="ctr"/>
            <a:r>
              <a:rPr lang="es-ES" sz="1600" b="1" dirty="0">
                <a:latin typeface="Arial" panose="020B0604020202020204" pitchFamily="34" charset="0"/>
                <a:cs typeface="Arial" panose="020B0604020202020204" pitchFamily="34" charset="0"/>
              </a:rPr>
              <a:t>Reconocimiento de marca </a:t>
            </a:r>
            <a:r>
              <a:rPr lang="es-ES" sz="1600" dirty="0">
                <a:latin typeface="Arial" panose="020B0604020202020204" pitchFamily="34" charset="0"/>
                <a:cs typeface="Arial" panose="020B0604020202020204" pitchFamily="34" charset="0"/>
              </a:rPr>
              <a:t>como proveedor de soluciones digitales. </a:t>
            </a:r>
          </a:p>
        </p:txBody>
      </p:sp>
      <p:sp>
        <p:nvSpPr>
          <p:cNvPr id="24" name="CuadroTexto 23">
            <a:extLst>
              <a:ext uri="{FF2B5EF4-FFF2-40B4-BE49-F238E27FC236}">
                <a16:creationId xmlns:a16="http://schemas.microsoft.com/office/drawing/2014/main" id="{AC6AD9EC-7C1C-AD42-B799-69A86708D6A4}"/>
              </a:ext>
            </a:extLst>
          </p:cNvPr>
          <p:cNvSpPr txBox="1"/>
          <p:nvPr/>
        </p:nvSpPr>
        <p:spPr>
          <a:xfrm>
            <a:off x="8516181" y="3893679"/>
            <a:ext cx="3033500" cy="1569660"/>
          </a:xfrm>
          <a:prstGeom prst="rect">
            <a:avLst/>
          </a:prstGeom>
          <a:noFill/>
        </p:spPr>
        <p:txBody>
          <a:bodyPr wrap="square" rtlCol="0">
            <a:spAutoFit/>
          </a:bodyPr>
          <a:lstStyle/>
          <a:p>
            <a:pPr lvl="0" algn="ctr"/>
            <a:r>
              <a:rPr lang="es-ES" sz="1600" b="1" dirty="0">
                <a:solidFill>
                  <a:schemeClr val="tx2"/>
                </a:solidFill>
                <a:latin typeface="Arial" panose="020B0604020202020204" pitchFamily="34" charset="0"/>
                <a:cs typeface="Arial" panose="020B0604020202020204" pitchFamily="34" charset="0"/>
              </a:rPr>
              <a:t>Fidelización de pequeñas empresas, microempresas y autónomos, </a:t>
            </a:r>
            <a:r>
              <a:rPr lang="es-ES" sz="1600" dirty="0">
                <a:solidFill>
                  <a:schemeClr val="tx2"/>
                </a:solidFill>
                <a:latin typeface="Arial" panose="020B0604020202020204" pitchFamily="34" charset="0"/>
                <a:cs typeface="Arial" panose="020B0604020202020204" pitchFamily="34" charset="0"/>
              </a:rPr>
              <a:t>al acompañarlas a potenciar su negocio, a través de la digitalización de procesos.</a:t>
            </a:r>
          </a:p>
        </p:txBody>
      </p:sp>
      <p:sp>
        <p:nvSpPr>
          <p:cNvPr id="32" name="CuadroTexto 31">
            <a:extLst>
              <a:ext uri="{FF2B5EF4-FFF2-40B4-BE49-F238E27FC236}">
                <a16:creationId xmlns:a16="http://schemas.microsoft.com/office/drawing/2014/main" id="{7ADC1116-6131-924E-9A6A-B7382D7AA785}"/>
              </a:ext>
            </a:extLst>
          </p:cNvPr>
          <p:cNvSpPr txBox="1"/>
          <p:nvPr/>
        </p:nvSpPr>
        <p:spPr>
          <a:xfrm>
            <a:off x="11118576" y="5764695"/>
            <a:ext cx="816249" cy="769441"/>
          </a:xfrm>
          <a:prstGeom prst="rect">
            <a:avLst/>
          </a:prstGeom>
          <a:noFill/>
        </p:spPr>
        <p:txBody>
          <a:bodyPr wrap="none" rtlCol="0">
            <a:spAutoFit/>
          </a:bodyPr>
          <a:lstStyle/>
          <a:p>
            <a:pPr algn="r"/>
            <a:r>
              <a:rPr lang="es-ES" sz="4400" b="1" dirty="0">
                <a:solidFill>
                  <a:schemeClr val="accent6"/>
                </a:solidFill>
                <a:latin typeface="Century Gothic" panose="020B0502020202020204" pitchFamily="34" charset="0"/>
              </a:rPr>
              <a:t>05</a:t>
            </a:r>
          </a:p>
        </p:txBody>
      </p:sp>
      <p:pic>
        <p:nvPicPr>
          <p:cNvPr id="2" name="Imagen 1">
            <a:extLst>
              <a:ext uri="{FF2B5EF4-FFF2-40B4-BE49-F238E27FC236}">
                <a16:creationId xmlns:a16="http://schemas.microsoft.com/office/drawing/2014/main" id="{65D70D12-1CC0-6D26-F340-6138E13DB5E2}"/>
              </a:ext>
            </a:extLst>
          </p:cNvPr>
          <p:cNvPicPr>
            <a:picLocks noChangeAspect="1"/>
          </p:cNvPicPr>
          <p:nvPr/>
        </p:nvPicPr>
        <p:blipFill>
          <a:blip r:embed="rId4">
            <a:lum bright="-40000" contrast="-40000"/>
          </a:blip>
          <a:stretch>
            <a:fillRect/>
          </a:stretch>
        </p:blipFill>
        <p:spPr>
          <a:xfrm>
            <a:off x="9597335" y="2969735"/>
            <a:ext cx="838200" cy="736600"/>
          </a:xfrm>
          <a:prstGeom prst="rect">
            <a:avLst/>
          </a:prstGeom>
        </p:spPr>
      </p:pic>
      <p:pic>
        <p:nvPicPr>
          <p:cNvPr id="6" name="Imagen 5">
            <a:extLst>
              <a:ext uri="{FF2B5EF4-FFF2-40B4-BE49-F238E27FC236}">
                <a16:creationId xmlns:a16="http://schemas.microsoft.com/office/drawing/2014/main" id="{506BE135-7024-9B20-08E4-B64B117FB689}"/>
              </a:ext>
            </a:extLst>
          </p:cNvPr>
          <p:cNvPicPr>
            <a:picLocks noChangeAspect="1"/>
          </p:cNvPicPr>
          <p:nvPr/>
        </p:nvPicPr>
        <p:blipFill>
          <a:blip r:embed="rId5">
            <a:lum bright="-40000" contrast="-40000"/>
          </a:blip>
          <a:stretch>
            <a:fillRect/>
          </a:stretch>
        </p:blipFill>
        <p:spPr>
          <a:xfrm>
            <a:off x="5592141" y="3029725"/>
            <a:ext cx="1007717" cy="676610"/>
          </a:xfrm>
          <a:prstGeom prst="rect">
            <a:avLst/>
          </a:prstGeom>
        </p:spPr>
      </p:pic>
      <p:pic>
        <p:nvPicPr>
          <p:cNvPr id="9" name="Imagen 8">
            <a:extLst>
              <a:ext uri="{FF2B5EF4-FFF2-40B4-BE49-F238E27FC236}">
                <a16:creationId xmlns:a16="http://schemas.microsoft.com/office/drawing/2014/main" id="{07E4FA84-3FEC-C828-3E97-77BFA440C907}"/>
              </a:ext>
            </a:extLst>
          </p:cNvPr>
          <p:cNvPicPr>
            <a:picLocks noChangeAspect="1"/>
          </p:cNvPicPr>
          <p:nvPr/>
        </p:nvPicPr>
        <p:blipFill>
          <a:blip r:embed="rId6">
            <a:lum bright="-40000" contrast="-40000"/>
          </a:blip>
          <a:stretch>
            <a:fillRect/>
          </a:stretch>
        </p:blipFill>
        <p:spPr>
          <a:xfrm>
            <a:off x="1875179" y="2964321"/>
            <a:ext cx="838201" cy="742014"/>
          </a:xfrm>
          <a:prstGeom prst="rect">
            <a:avLst/>
          </a:prstGeom>
        </p:spPr>
      </p:pic>
      <p:pic>
        <p:nvPicPr>
          <p:cNvPr id="10" name="Imagen 9">
            <a:extLst>
              <a:ext uri="{FF2B5EF4-FFF2-40B4-BE49-F238E27FC236}">
                <a16:creationId xmlns:a16="http://schemas.microsoft.com/office/drawing/2014/main" id="{F3DE4A15-245D-CF36-AB09-AD95A6355D2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74713" y="6154904"/>
            <a:ext cx="1664050" cy="452840"/>
          </a:xfrm>
          <a:prstGeom prst="rect">
            <a:avLst/>
          </a:prstGeom>
        </p:spPr>
      </p:pic>
    </p:spTree>
    <p:extLst>
      <p:ext uri="{BB962C8B-B14F-4D97-AF65-F5344CB8AC3E}">
        <p14:creationId xmlns:p14="http://schemas.microsoft.com/office/powerpoint/2010/main" val="2540457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643C5E22-BD92-BE9B-EE00-9DFF8848E1C3}"/>
              </a:ext>
            </a:extLst>
          </p:cNvPr>
          <p:cNvSpPr/>
          <p:nvPr/>
        </p:nvSpPr>
        <p:spPr>
          <a:xfrm>
            <a:off x="10441858" y="0"/>
            <a:ext cx="175014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Marcador de texto 1">
            <a:extLst>
              <a:ext uri="{FF2B5EF4-FFF2-40B4-BE49-F238E27FC236}">
                <a16:creationId xmlns:a16="http://schemas.microsoft.com/office/drawing/2014/main" id="{FED38C72-C57C-121F-D783-691B3D71D5AA}"/>
              </a:ext>
            </a:extLst>
          </p:cNvPr>
          <p:cNvSpPr>
            <a:spLocks noGrp="1"/>
          </p:cNvSpPr>
          <p:nvPr>
            <p:ph type="body" sz="quarter" idx="13"/>
          </p:nvPr>
        </p:nvSpPr>
        <p:spPr>
          <a:xfrm>
            <a:off x="2739456" y="476675"/>
            <a:ext cx="9086851" cy="138499"/>
          </a:xfrm>
        </p:spPr>
        <p:txBody>
          <a:bodyPr/>
          <a:lstStyle/>
          <a:p>
            <a:r>
              <a:rPr lang="es-ES" dirty="0"/>
              <a:t>KIT DIGITAL PARA PYMES Y AUTÓNOMOS</a:t>
            </a:r>
          </a:p>
        </p:txBody>
      </p:sp>
      <p:pic>
        <p:nvPicPr>
          <p:cNvPr id="30" name="Imagen 29">
            <a:extLst>
              <a:ext uri="{FF2B5EF4-FFF2-40B4-BE49-F238E27FC236}">
                <a16:creationId xmlns:a16="http://schemas.microsoft.com/office/drawing/2014/main" id="{DA636C22-F4CE-787C-43F1-DE9F12EEB0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4713" y="6154904"/>
            <a:ext cx="1664050" cy="452840"/>
          </a:xfrm>
          <a:prstGeom prst="rect">
            <a:avLst/>
          </a:prstGeom>
        </p:spPr>
      </p:pic>
      <p:sp>
        <p:nvSpPr>
          <p:cNvPr id="10" name="Marcador de texto 2">
            <a:extLst>
              <a:ext uri="{FF2B5EF4-FFF2-40B4-BE49-F238E27FC236}">
                <a16:creationId xmlns:a16="http://schemas.microsoft.com/office/drawing/2014/main" id="{F04B3C07-CE71-178C-A40F-069A726877B8}"/>
              </a:ext>
            </a:extLst>
          </p:cNvPr>
          <p:cNvSpPr txBox="1">
            <a:spLocks/>
          </p:cNvSpPr>
          <p:nvPr/>
        </p:nvSpPr>
        <p:spPr>
          <a:xfrm>
            <a:off x="884651" y="907600"/>
            <a:ext cx="5019719" cy="443198"/>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3200" dirty="0"/>
              <a:t>Cash </a:t>
            </a:r>
            <a:r>
              <a:rPr lang="es-ES" sz="3200" dirty="0" err="1"/>
              <a:t>Today</a:t>
            </a:r>
            <a:r>
              <a:rPr lang="es-ES" sz="3200" dirty="0"/>
              <a:t> </a:t>
            </a:r>
            <a:r>
              <a:rPr lang="es-ES" sz="3200" b="1" dirty="0"/>
              <a:t>Back Office</a:t>
            </a:r>
          </a:p>
        </p:txBody>
      </p:sp>
      <p:sp>
        <p:nvSpPr>
          <p:cNvPr id="12" name="Marcador de texto 11">
            <a:extLst>
              <a:ext uri="{FF2B5EF4-FFF2-40B4-BE49-F238E27FC236}">
                <a16:creationId xmlns:a16="http://schemas.microsoft.com/office/drawing/2014/main" id="{56012255-E08C-E138-73A1-F6A4059B7D79}"/>
              </a:ext>
            </a:extLst>
          </p:cNvPr>
          <p:cNvSpPr>
            <a:spLocks noGrp="1"/>
          </p:cNvSpPr>
          <p:nvPr>
            <p:ph type="body" sz="quarter" idx="20"/>
          </p:nvPr>
        </p:nvSpPr>
        <p:spPr>
          <a:xfrm>
            <a:off x="886812" y="1485076"/>
            <a:ext cx="10939495" cy="249299"/>
          </a:xfrm>
        </p:spPr>
        <p:txBody>
          <a:bodyPr/>
          <a:lstStyle/>
          <a:p>
            <a:r>
              <a:rPr lang="en-US" sz="1800" b="1" dirty="0">
                <a:latin typeface="Century Gothic" panose="020B0502020202020204" pitchFamily="34" charset="0"/>
                <a:ea typeface="+mn-lt"/>
                <a:cs typeface="+mn-lt"/>
              </a:rPr>
              <a:t>¿</a:t>
            </a:r>
            <a:r>
              <a:rPr lang="en-US" sz="1800" b="1" dirty="0" err="1">
                <a:latin typeface="Century Gothic" panose="020B0502020202020204" pitchFamily="34" charset="0"/>
                <a:ea typeface="+mn-lt"/>
                <a:cs typeface="+mn-lt"/>
              </a:rPr>
              <a:t>Qué</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beneficios</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tiene</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el</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comercio</a:t>
            </a:r>
            <a:r>
              <a:rPr lang="en-US" sz="1800" b="1" dirty="0">
                <a:latin typeface="Century Gothic" panose="020B0502020202020204" pitchFamily="34" charset="0"/>
                <a:ea typeface="+mn-lt"/>
                <a:cs typeface="+mn-lt"/>
              </a:rPr>
              <a:t> al </a:t>
            </a:r>
            <a:r>
              <a:rPr lang="en-US" sz="1800" b="1" dirty="0" err="1">
                <a:latin typeface="Century Gothic" panose="020B0502020202020204" pitchFamily="34" charset="0"/>
                <a:ea typeface="+mn-lt"/>
                <a:cs typeface="+mn-lt"/>
              </a:rPr>
              <a:t>obtener</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el</a:t>
            </a:r>
            <a:r>
              <a:rPr lang="en-US" sz="1800" b="1" dirty="0">
                <a:latin typeface="Century Gothic" panose="020B0502020202020204" pitchFamily="34" charset="0"/>
                <a:ea typeface="+mn-lt"/>
                <a:cs typeface="+mn-lt"/>
              </a:rPr>
              <a:t> Kit Digital + </a:t>
            </a:r>
            <a:r>
              <a:rPr lang="en-US" sz="1800" b="1" dirty="0" err="1">
                <a:latin typeface="Century Gothic" panose="020B0502020202020204" pitchFamily="34" charset="0"/>
                <a:ea typeface="+mn-lt"/>
                <a:cs typeface="+mn-lt"/>
              </a:rPr>
              <a:t>nuestra</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solución</a:t>
            </a:r>
            <a:r>
              <a:rPr lang="en-US" sz="1800" b="1" dirty="0">
                <a:latin typeface="Century Gothic" panose="020B0502020202020204" pitchFamily="34" charset="0"/>
                <a:ea typeface="+mn-lt"/>
                <a:cs typeface="+mn-lt"/>
              </a:rPr>
              <a:t>?</a:t>
            </a:r>
            <a:endParaRPr lang="es-ES" sz="1800" b="1" dirty="0"/>
          </a:p>
        </p:txBody>
      </p:sp>
      <p:pic>
        <p:nvPicPr>
          <p:cNvPr id="15" name="Imagen 14">
            <a:extLst>
              <a:ext uri="{FF2B5EF4-FFF2-40B4-BE49-F238E27FC236}">
                <a16:creationId xmlns:a16="http://schemas.microsoft.com/office/drawing/2014/main" id="{B91AE661-6C14-F22B-15ED-71B08B5626E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6569" t="5376" r="18879"/>
          <a:stretch/>
        </p:blipFill>
        <p:spPr>
          <a:xfrm>
            <a:off x="9856395" y="2999842"/>
            <a:ext cx="3349487" cy="4746163"/>
          </a:xfrm>
          <a:prstGeom prst="rect">
            <a:avLst/>
          </a:prstGeom>
        </p:spPr>
      </p:pic>
      <p:sp>
        <p:nvSpPr>
          <p:cNvPr id="8" name="CuadroTexto 7">
            <a:extLst>
              <a:ext uri="{FF2B5EF4-FFF2-40B4-BE49-F238E27FC236}">
                <a16:creationId xmlns:a16="http://schemas.microsoft.com/office/drawing/2014/main" id="{AB5A79DF-097C-2D5B-9063-2A0637731A8F}"/>
              </a:ext>
            </a:extLst>
          </p:cNvPr>
          <p:cNvSpPr txBox="1"/>
          <p:nvPr/>
        </p:nvSpPr>
        <p:spPr>
          <a:xfrm>
            <a:off x="9332877" y="5996604"/>
            <a:ext cx="816249" cy="769441"/>
          </a:xfrm>
          <a:prstGeom prst="rect">
            <a:avLst/>
          </a:prstGeom>
          <a:noFill/>
        </p:spPr>
        <p:txBody>
          <a:bodyPr wrap="none" rtlCol="0">
            <a:spAutoFit/>
          </a:bodyPr>
          <a:lstStyle/>
          <a:p>
            <a:pPr algn="r"/>
            <a:r>
              <a:rPr lang="es-ES" sz="4400" b="1" dirty="0">
                <a:solidFill>
                  <a:schemeClr val="accent1"/>
                </a:solidFill>
                <a:latin typeface="Century Gothic" panose="020B0502020202020204" pitchFamily="34" charset="0"/>
              </a:rPr>
              <a:t>06</a:t>
            </a:r>
          </a:p>
        </p:txBody>
      </p:sp>
      <p:sp>
        <p:nvSpPr>
          <p:cNvPr id="17" name="Marcador de texto 5">
            <a:extLst>
              <a:ext uri="{FF2B5EF4-FFF2-40B4-BE49-F238E27FC236}">
                <a16:creationId xmlns:a16="http://schemas.microsoft.com/office/drawing/2014/main" id="{46309711-268B-FCD9-91F2-1E1D922C0C02}"/>
              </a:ext>
            </a:extLst>
          </p:cNvPr>
          <p:cNvSpPr txBox="1">
            <a:spLocks/>
          </p:cNvSpPr>
          <p:nvPr/>
        </p:nvSpPr>
        <p:spPr>
          <a:xfrm>
            <a:off x="897838" y="2367268"/>
            <a:ext cx="4600137" cy="1768800"/>
          </a:xfrm>
          <a:prstGeom prst="rect">
            <a:avLst/>
          </a:prstGeom>
        </p:spPr>
        <p:txBody>
          <a:bodyPr lIns="0" tIns="0" rIns="0" bIns="0" numCol="1"/>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600"/>
              </a:spcAft>
              <a:buClr>
                <a:schemeClr val="accent2"/>
              </a:buClr>
            </a:pPr>
            <a:r>
              <a:rPr lang="es-ES" sz="1200" dirty="0"/>
              <a:t>Obtención de </a:t>
            </a:r>
            <a:r>
              <a:rPr lang="es-ES" sz="1200" b="1" dirty="0"/>
              <a:t>subvención económica </a:t>
            </a:r>
            <a:r>
              <a:rPr lang="es-ES" sz="1200" dirty="0"/>
              <a:t>para ayudarlos a digitalizar procesos. </a:t>
            </a:r>
          </a:p>
          <a:p>
            <a:pPr>
              <a:lnSpc>
                <a:spcPct val="100000"/>
              </a:lnSpc>
              <a:spcBef>
                <a:spcPts val="0"/>
              </a:spcBef>
              <a:spcAft>
                <a:spcPts val="600"/>
              </a:spcAft>
              <a:buClr>
                <a:schemeClr val="accent2"/>
              </a:buClr>
            </a:pPr>
            <a:r>
              <a:rPr lang="es-ES" sz="1200" b="1" dirty="0"/>
              <a:t>Implantación de la solución </a:t>
            </a:r>
            <a:r>
              <a:rPr lang="es-ES" sz="1200" dirty="0"/>
              <a:t>de gestión y digitalización de efectivo más innovadora del mercado.</a:t>
            </a:r>
          </a:p>
          <a:p>
            <a:pPr>
              <a:lnSpc>
                <a:spcPct val="100000"/>
              </a:lnSpc>
              <a:spcBef>
                <a:spcPts val="0"/>
              </a:spcBef>
              <a:spcAft>
                <a:spcPts val="600"/>
              </a:spcAft>
              <a:buClr>
                <a:schemeClr val="accent2"/>
              </a:buClr>
            </a:pPr>
            <a:r>
              <a:rPr lang="es-ES" sz="1200" b="1" dirty="0"/>
              <a:t>Mejorar la competitividad </a:t>
            </a:r>
            <a:r>
              <a:rPr lang="es-ES" sz="1200" dirty="0"/>
              <a:t>y el nivel de madurez digital.</a:t>
            </a:r>
          </a:p>
          <a:p>
            <a:pPr>
              <a:lnSpc>
                <a:spcPct val="100000"/>
              </a:lnSpc>
              <a:spcBef>
                <a:spcPts val="0"/>
              </a:spcBef>
              <a:spcAft>
                <a:spcPts val="600"/>
              </a:spcAft>
              <a:buClr>
                <a:schemeClr val="accent2"/>
              </a:buClr>
            </a:pPr>
            <a:r>
              <a:rPr lang="es-ES" sz="1200" dirty="0"/>
              <a:t>Potenciar la </a:t>
            </a:r>
            <a:r>
              <a:rPr lang="es-ES" sz="1200" b="1" dirty="0"/>
              <a:t>imagen tecnológica </a:t>
            </a:r>
            <a:r>
              <a:rPr lang="es-ES" sz="1200" dirty="0"/>
              <a:t>de su negocio. </a:t>
            </a:r>
          </a:p>
          <a:p>
            <a:pPr>
              <a:lnSpc>
                <a:spcPct val="100000"/>
              </a:lnSpc>
              <a:spcBef>
                <a:spcPts val="0"/>
              </a:spcBef>
              <a:spcAft>
                <a:spcPts val="600"/>
              </a:spcAft>
              <a:buClr>
                <a:schemeClr val="accent2"/>
              </a:buClr>
            </a:pPr>
            <a:r>
              <a:rPr lang="es-ES" sz="1200" b="1" dirty="0"/>
              <a:t>Optimizar procesos, </a:t>
            </a:r>
            <a:r>
              <a:rPr lang="es-ES" sz="1200" dirty="0"/>
              <a:t>reducir costes y obtener nuevas oportunidades de negocio.</a:t>
            </a:r>
          </a:p>
        </p:txBody>
      </p:sp>
      <p:sp>
        <p:nvSpPr>
          <p:cNvPr id="18" name="CuadroTexto 17">
            <a:extLst>
              <a:ext uri="{FF2B5EF4-FFF2-40B4-BE49-F238E27FC236}">
                <a16:creationId xmlns:a16="http://schemas.microsoft.com/office/drawing/2014/main" id="{76515C6C-E361-866D-19A4-EE48D7943923}"/>
              </a:ext>
            </a:extLst>
          </p:cNvPr>
          <p:cNvSpPr txBox="1"/>
          <p:nvPr/>
        </p:nvSpPr>
        <p:spPr>
          <a:xfrm>
            <a:off x="874713" y="2024765"/>
            <a:ext cx="2153154" cy="307777"/>
          </a:xfrm>
          <a:prstGeom prst="rect">
            <a:avLst/>
          </a:prstGeom>
          <a:noFill/>
        </p:spPr>
        <p:txBody>
          <a:bodyPr wrap="none" rtlCol="0">
            <a:spAutoFit/>
          </a:bodyPr>
          <a:lstStyle/>
          <a:p>
            <a:r>
              <a:rPr lang="es-ES" sz="1400" b="1" i="0" dirty="0">
                <a:solidFill>
                  <a:schemeClr val="accent2"/>
                </a:solidFill>
                <a:effectLst/>
                <a:latin typeface="+mj-lt"/>
              </a:rPr>
              <a:t>Transformación digital:</a:t>
            </a:r>
          </a:p>
        </p:txBody>
      </p:sp>
      <p:sp>
        <p:nvSpPr>
          <p:cNvPr id="19" name="Marcador de texto 5">
            <a:extLst>
              <a:ext uri="{FF2B5EF4-FFF2-40B4-BE49-F238E27FC236}">
                <a16:creationId xmlns:a16="http://schemas.microsoft.com/office/drawing/2014/main" id="{87C71C43-2CC3-9BD3-8C65-A68961E5B8CA}"/>
              </a:ext>
            </a:extLst>
          </p:cNvPr>
          <p:cNvSpPr txBox="1">
            <a:spLocks/>
          </p:cNvSpPr>
          <p:nvPr/>
        </p:nvSpPr>
        <p:spPr>
          <a:xfrm>
            <a:off x="6081629" y="2367268"/>
            <a:ext cx="4067497" cy="2062856"/>
          </a:xfrm>
          <a:prstGeom prst="rect">
            <a:avLst/>
          </a:prstGeom>
        </p:spPr>
        <p:txBody>
          <a:bodyPr lIns="0" tIns="0" rIns="0" bIns="0" numCol="1"/>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600"/>
              </a:spcAft>
              <a:buClr>
                <a:schemeClr val="accent4"/>
              </a:buClr>
            </a:pPr>
            <a:r>
              <a:rPr lang="es-ES" sz="1200" dirty="0"/>
              <a:t>Visualizar a través de la </a:t>
            </a:r>
            <a:r>
              <a:rPr lang="es-ES" sz="1200" b="1" dirty="0"/>
              <a:t>web o APP </a:t>
            </a:r>
            <a:r>
              <a:rPr lang="es-ES" sz="1200" dirty="0"/>
              <a:t>los apuntes en cuenta bancaria del ingreso.</a:t>
            </a:r>
          </a:p>
          <a:p>
            <a:pPr>
              <a:lnSpc>
                <a:spcPct val="100000"/>
              </a:lnSpc>
              <a:spcBef>
                <a:spcPts val="0"/>
              </a:spcBef>
              <a:spcAft>
                <a:spcPts val="600"/>
              </a:spcAft>
              <a:buClr>
                <a:schemeClr val="accent4"/>
              </a:buClr>
            </a:pPr>
            <a:r>
              <a:rPr lang="es-ES" sz="1200" b="1" dirty="0"/>
              <a:t>Reducir el tiempo </a:t>
            </a:r>
            <a:r>
              <a:rPr lang="es-ES" sz="1200" dirty="0"/>
              <a:t>al realizar el proceso de digitalización del efectivo, no hay procesos manuales. </a:t>
            </a:r>
          </a:p>
          <a:p>
            <a:pPr>
              <a:lnSpc>
                <a:spcPct val="100000"/>
              </a:lnSpc>
              <a:spcBef>
                <a:spcPts val="0"/>
              </a:spcBef>
              <a:spcAft>
                <a:spcPts val="600"/>
              </a:spcAft>
              <a:buClr>
                <a:schemeClr val="accent4"/>
              </a:buClr>
            </a:pPr>
            <a:r>
              <a:rPr lang="es-ES" sz="1200" dirty="0"/>
              <a:t>Incremento de </a:t>
            </a:r>
            <a:r>
              <a:rPr lang="es-ES" sz="1200" b="1" dirty="0"/>
              <a:t>disponibilidad en la tesorería </a:t>
            </a:r>
            <a:r>
              <a:rPr lang="es-ES" sz="1200" dirty="0"/>
              <a:t>al digitalizar el efectivo el mismo día.</a:t>
            </a:r>
          </a:p>
          <a:p>
            <a:pPr>
              <a:lnSpc>
                <a:spcPct val="100000"/>
              </a:lnSpc>
              <a:spcBef>
                <a:spcPts val="0"/>
              </a:spcBef>
              <a:spcAft>
                <a:spcPts val="600"/>
              </a:spcAft>
              <a:buClr>
                <a:schemeClr val="accent4"/>
              </a:buClr>
            </a:pPr>
            <a:r>
              <a:rPr lang="es-ES" sz="1200" b="1" dirty="0"/>
              <a:t>Canales digitales a disposición del comercio </a:t>
            </a:r>
            <a:r>
              <a:rPr lang="es-ES" sz="1200" dirty="0"/>
              <a:t>que hacen reducir tiempos de dedicación al control del efectivo, cierres diarios, cuadres mensuales de tesorería.</a:t>
            </a:r>
          </a:p>
        </p:txBody>
      </p:sp>
      <p:sp>
        <p:nvSpPr>
          <p:cNvPr id="20" name="CuadroTexto 19">
            <a:extLst>
              <a:ext uri="{FF2B5EF4-FFF2-40B4-BE49-F238E27FC236}">
                <a16:creationId xmlns:a16="http://schemas.microsoft.com/office/drawing/2014/main" id="{41A1ADAB-1B82-B893-EE58-D68EB0A3F457}"/>
              </a:ext>
            </a:extLst>
          </p:cNvPr>
          <p:cNvSpPr txBox="1"/>
          <p:nvPr/>
        </p:nvSpPr>
        <p:spPr>
          <a:xfrm>
            <a:off x="6058505" y="2024765"/>
            <a:ext cx="3382657" cy="307777"/>
          </a:xfrm>
          <a:prstGeom prst="rect">
            <a:avLst/>
          </a:prstGeom>
          <a:noFill/>
        </p:spPr>
        <p:txBody>
          <a:bodyPr wrap="none" rtlCol="0">
            <a:spAutoFit/>
          </a:bodyPr>
          <a:lstStyle/>
          <a:p>
            <a:pPr algn="l"/>
            <a:r>
              <a:rPr lang="es-ES" sz="1400" b="1" i="0" dirty="0">
                <a:solidFill>
                  <a:schemeClr val="accent4"/>
                </a:solidFill>
                <a:effectLst/>
                <a:latin typeface="+mj-lt"/>
              </a:rPr>
              <a:t>Eficiencia en la gestión del efectivo</a:t>
            </a:r>
            <a:r>
              <a:rPr lang="es-ES" sz="1400" b="0" i="0" dirty="0">
                <a:solidFill>
                  <a:schemeClr val="accent4"/>
                </a:solidFill>
                <a:effectLst/>
                <a:latin typeface="+mj-lt"/>
              </a:rPr>
              <a:t>: </a:t>
            </a:r>
          </a:p>
        </p:txBody>
      </p:sp>
      <p:sp>
        <p:nvSpPr>
          <p:cNvPr id="31" name="Marcador de texto 5">
            <a:extLst>
              <a:ext uri="{FF2B5EF4-FFF2-40B4-BE49-F238E27FC236}">
                <a16:creationId xmlns:a16="http://schemas.microsoft.com/office/drawing/2014/main" id="{067CA2FF-B6CA-BF41-6600-9E7503506322}"/>
              </a:ext>
            </a:extLst>
          </p:cNvPr>
          <p:cNvSpPr txBox="1">
            <a:spLocks/>
          </p:cNvSpPr>
          <p:nvPr/>
        </p:nvSpPr>
        <p:spPr>
          <a:xfrm>
            <a:off x="874713" y="4761052"/>
            <a:ext cx="4739009" cy="959166"/>
          </a:xfrm>
          <a:prstGeom prst="rect">
            <a:avLst/>
          </a:prstGeom>
        </p:spPr>
        <p:txBody>
          <a:bodyPr lIns="0" tIns="0" rIns="0" bIns="0" numCol="1"/>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spcBef>
                <a:spcPts val="0"/>
              </a:spcBef>
              <a:spcAft>
                <a:spcPts val="600"/>
              </a:spcAft>
              <a:buClr>
                <a:schemeClr val="accent3"/>
              </a:buClr>
            </a:pPr>
            <a:r>
              <a:rPr lang="es-ES" sz="1200" b="1" i="0" dirty="0">
                <a:effectLst/>
              </a:rPr>
              <a:t>Reducción del riesgo y tiempos </a:t>
            </a:r>
            <a:r>
              <a:rPr lang="es-ES" sz="1200" b="0" i="0" dirty="0">
                <a:effectLst/>
              </a:rPr>
              <a:t>en el desplazamiento hasta sucursal bancaria. Todo el proceso se realiza en el comercio y se visualiza a través de los canales.</a:t>
            </a:r>
          </a:p>
          <a:p>
            <a:pPr algn="l">
              <a:lnSpc>
                <a:spcPct val="100000"/>
              </a:lnSpc>
              <a:spcBef>
                <a:spcPts val="0"/>
              </a:spcBef>
              <a:spcAft>
                <a:spcPts val="600"/>
              </a:spcAft>
              <a:buClr>
                <a:schemeClr val="accent3"/>
              </a:buClr>
            </a:pPr>
            <a:r>
              <a:rPr lang="es-ES" sz="1200" b="1" i="0" dirty="0">
                <a:effectLst/>
              </a:rPr>
              <a:t>Mayor trazabilidad </a:t>
            </a:r>
            <a:r>
              <a:rPr lang="es-ES" sz="1200" b="0" i="0" dirty="0">
                <a:effectLst/>
              </a:rPr>
              <a:t>sobre el efectivo desde el ingreso en Cash </a:t>
            </a:r>
            <a:r>
              <a:rPr lang="es-ES" sz="1200" b="0" i="0" dirty="0" err="1">
                <a:effectLst/>
              </a:rPr>
              <a:t>Today</a:t>
            </a:r>
            <a:r>
              <a:rPr lang="es-ES" sz="1200" b="0" i="0" dirty="0">
                <a:effectLst/>
              </a:rPr>
              <a:t> a través de los canales digitales</a:t>
            </a:r>
            <a:r>
              <a:rPr lang="es-ES" sz="1200" b="0" i="0" dirty="0">
                <a:effectLst/>
                <a:latin typeface="+mj-lt"/>
              </a:rPr>
              <a:t>.</a:t>
            </a:r>
          </a:p>
        </p:txBody>
      </p:sp>
      <p:sp>
        <p:nvSpPr>
          <p:cNvPr id="32" name="CuadroTexto 31">
            <a:extLst>
              <a:ext uri="{FF2B5EF4-FFF2-40B4-BE49-F238E27FC236}">
                <a16:creationId xmlns:a16="http://schemas.microsoft.com/office/drawing/2014/main" id="{EDE169F2-511A-141E-CD75-8F5571C6DC9B}"/>
              </a:ext>
            </a:extLst>
          </p:cNvPr>
          <p:cNvSpPr txBox="1"/>
          <p:nvPr/>
        </p:nvSpPr>
        <p:spPr>
          <a:xfrm>
            <a:off x="851589" y="4430124"/>
            <a:ext cx="1718740" cy="307777"/>
          </a:xfrm>
          <a:prstGeom prst="rect">
            <a:avLst/>
          </a:prstGeom>
          <a:noFill/>
        </p:spPr>
        <p:txBody>
          <a:bodyPr wrap="none" rtlCol="0">
            <a:spAutoFit/>
          </a:bodyPr>
          <a:lstStyle/>
          <a:p>
            <a:pPr algn="l"/>
            <a:r>
              <a:rPr lang="es-ES" sz="1400" b="1" i="0" dirty="0">
                <a:solidFill>
                  <a:schemeClr val="accent3"/>
                </a:solidFill>
                <a:effectLst/>
                <a:latin typeface="+mj-lt"/>
              </a:rPr>
              <a:t>Mayor seguridad:</a:t>
            </a:r>
            <a:endParaRPr lang="es-ES" sz="1400" b="0" i="0" dirty="0">
              <a:solidFill>
                <a:schemeClr val="accent3"/>
              </a:solidFill>
              <a:effectLst/>
              <a:latin typeface="+mj-lt"/>
            </a:endParaRPr>
          </a:p>
        </p:txBody>
      </p:sp>
    </p:spTree>
    <p:extLst>
      <p:ext uri="{BB962C8B-B14F-4D97-AF65-F5344CB8AC3E}">
        <p14:creationId xmlns:p14="http://schemas.microsoft.com/office/powerpoint/2010/main" val="1236780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643C5E22-BD92-BE9B-EE00-9DFF8848E1C3}"/>
              </a:ext>
            </a:extLst>
          </p:cNvPr>
          <p:cNvSpPr/>
          <p:nvPr/>
        </p:nvSpPr>
        <p:spPr>
          <a:xfrm>
            <a:off x="10441858" y="0"/>
            <a:ext cx="175014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Marcador de texto 1">
            <a:extLst>
              <a:ext uri="{FF2B5EF4-FFF2-40B4-BE49-F238E27FC236}">
                <a16:creationId xmlns:a16="http://schemas.microsoft.com/office/drawing/2014/main" id="{FED38C72-C57C-121F-D783-691B3D71D5AA}"/>
              </a:ext>
            </a:extLst>
          </p:cNvPr>
          <p:cNvSpPr>
            <a:spLocks noGrp="1"/>
          </p:cNvSpPr>
          <p:nvPr>
            <p:ph type="body" sz="quarter" idx="13"/>
          </p:nvPr>
        </p:nvSpPr>
        <p:spPr>
          <a:xfrm>
            <a:off x="2739456" y="476675"/>
            <a:ext cx="9086851" cy="138499"/>
          </a:xfrm>
        </p:spPr>
        <p:txBody>
          <a:bodyPr/>
          <a:lstStyle/>
          <a:p>
            <a:r>
              <a:rPr lang="es-ES" dirty="0"/>
              <a:t>KIT DIGITAL PARA PYMES Y AUTÓNOMOS</a:t>
            </a:r>
          </a:p>
        </p:txBody>
      </p:sp>
      <p:pic>
        <p:nvPicPr>
          <p:cNvPr id="30" name="Imagen 29">
            <a:extLst>
              <a:ext uri="{FF2B5EF4-FFF2-40B4-BE49-F238E27FC236}">
                <a16:creationId xmlns:a16="http://schemas.microsoft.com/office/drawing/2014/main" id="{DA636C22-F4CE-787C-43F1-DE9F12EEB0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4713" y="6154904"/>
            <a:ext cx="1664050" cy="452840"/>
          </a:xfrm>
          <a:prstGeom prst="rect">
            <a:avLst/>
          </a:prstGeom>
        </p:spPr>
      </p:pic>
      <p:sp>
        <p:nvSpPr>
          <p:cNvPr id="10" name="Marcador de texto 2">
            <a:extLst>
              <a:ext uri="{FF2B5EF4-FFF2-40B4-BE49-F238E27FC236}">
                <a16:creationId xmlns:a16="http://schemas.microsoft.com/office/drawing/2014/main" id="{F04B3C07-CE71-178C-A40F-069A726877B8}"/>
              </a:ext>
            </a:extLst>
          </p:cNvPr>
          <p:cNvSpPr txBox="1">
            <a:spLocks/>
          </p:cNvSpPr>
          <p:nvPr/>
        </p:nvSpPr>
        <p:spPr>
          <a:xfrm>
            <a:off x="884651" y="907600"/>
            <a:ext cx="5019719" cy="443198"/>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3200" dirty="0"/>
              <a:t>Cash </a:t>
            </a:r>
            <a:r>
              <a:rPr lang="es-ES" sz="3200" dirty="0" err="1"/>
              <a:t>Today</a:t>
            </a:r>
            <a:r>
              <a:rPr lang="es-ES" sz="3200" dirty="0"/>
              <a:t> </a:t>
            </a:r>
            <a:r>
              <a:rPr lang="es-ES" sz="3200" b="1" dirty="0"/>
              <a:t>Back Office</a:t>
            </a:r>
          </a:p>
        </p:txBody>
      </p:sp>
      <p:sp>
        <p:nvSpPr>
          <p:cNvPr id="12" name="Marcador de texto 11">
            <a:extLst>
              <a:ext uri="{FF2B5EF4-FFF2-40B4-BE49-F238E27FC236}">
                <a16:creationId xmlns:a16="http://schemas.microsoft.com/office/drawing/2014/main" id="{56012255-E08C-E138-73A1-F6A4059B7D79}"/>
              </a:ext>
            </a:extLst>
          </p:cNvPr>
          <p:cNvSpPr>
            <a:spLocks noGrp="1"/>
          </p:cNvSpPr>
          <p:nvPr>
            <p:ph type="body" sz="quarter" idx="20"/>
          </p:nvPr>
        </p:nvSpPr>
        <p:spPr>
          <a:xfrm>
            <a:off x="886812" y="1485076"/>
            <a:ext cx="10939495" cy="249299"/>
          </a:xfrm>
        </p:spPr>
        <p:txBody>
          <a:bodyPr/>
          <a:lstStyle/>
          <a:p>
            <a:r>
              <a:rPr lang="en-US" sz="1800" b="1" dirty="0">
                <a:latin typeface="Century Gothic" panose="020B0502020202020204" pitchFamily="34" charset="0"/>
                <a:ea typeface="+mn-lt"/>
                <a:cs typeface="+mn-lt"/>
              </a:rPr>
              <a:t>¿</a:t>
            </a:r>
            <a:r>
              <a:rPr lang="en-US" sz="1800" b="1" dirty="0" err="1">
                <a:latin typeface="Century Gothic" panose="020B0502020202020204" pitchFamily="34" charset="0"/>
                <a:ea typeface="+mn-lt"/>
                <a:cs typeface="+mn-lt"/>
              </a:rPr>
              <a:t>Qué</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incluye</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esta</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solución</a:t>
            </a:r>
            <a:r>
              <a:rPr lang="en-US" sz="1800" b="1" dirty="0">
                <a:latin typeface="Century Gothic" panose="020B0502020202020204" pitchFamily="34" charset="0"/>
                <a:ea typeface="+mn-lt"/>
                <a:cs typeface="+mn-lt"/>
              </a:rPr>
              <a:t> digital?</a:t>
            </a:r>
            <a:endParaRPr lang="en-US" sz="1800" b="1" dirty="0">
              <a:latin typeface="Century Gothic" panose="020B0502020202020204" pitchFamily="34" charset="0"/>
              <a:cs typeface="Poppins"/>
            </a:endParaRPr>
          </a:p>
        </p:txBody>
      </p:sp>
      <p:pic>
        <p:nvPicPr>
          <p:cNvPr id="15" name="Imagen 14">
            <a:extLst>
              <a:ext uri="{FF2B5EF4-FFF2-40B4-BE49-F238E27FC236}">
                <a16:creationId xmlns:a16="http://schemas.microsoft.com/office/drawing/2014/main" id="{B91AE661-6C14-F22B-15ED-71B08B5626E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6569" t="5376" r="18879"/>
          <a:stretch/>
        </p:blipFill>
        <p:spPr>
          <a:xfrm>
            <a:off x="9856395" y="2999842"/>
            <a:ext cx="3349487" cy="4746163"/>
          </a:xfrm>
          <a:prstGeom prst="rect">
            <a:avLst/>
          </a:prstGeom>
        </p:spPr>
      </p:pic>
      <p:sp>
        <p:nvSpPr>
          <p:cNvPr id="8" name="CuadroTexto 7">
            <a:extLst>
              <a:ext uri="{FF2B5EF4-FFF2-40B4-BE49-F238E27FC236}">
                <a16:creationId xmlns:a16="http://schemas.microsoft.com/office/drawing/2014/main" id="{AB5A79DF-097C-2D5B-9063-2A0637731A8F}"/>
              </a:ext>
            </a:extLst>
          </p:cNvPr>
          <p:cNvSpPr txBox="1"/>
          <p:nvPr/>
        </p:nvSpPr>
        <p:spPr>
          <a:xfrm>
            <a:off x="9332877" y="5996604"/>
            <a:ext cx="816249" cy="769441"/>
          </a:xfrm>
          <a:prstGeom prst="rect">
            <a:avLst/>
          </a:prstGeom>
          <a:noFill/>
        </p:spPr>
        <p:txBody>
          <a:bodyPr wrap="none" rtlCol="0">
            <a:spAutoFit/>
          </a:bodyPr>
          <a:lstStyle/>
          <a:p>
            <a:pPr algn="r"/>
            <a:r>
              <a:rPr lang="es-ES" sz="4400" b="1" dirty="0">
                <a:solidFill>
                  <a:schemeClr val="accent1"/>
                </a:solidFill>
                <a:latin typeface="Century Gothic" panose="020B0502020202020204" pitchFamily="34" charset="0"/>
              </a:rPr>
              <a:t>07</a:t>
            </a:r>
          </a:p>
        </p:txBody>
      </p:sp>
      <p:sp>
        <p:nvSpPr>
          <p:cNvPr id="3" name="Título 7">
            <a:extLst>
              <a:ext uri="{FF2B5EF4-FFF2-40B4-BE49-F238E27FC236}">
                <a16:creationId xmlns:a16="http://schemas.microsoft.com/office/drawing/2014/main" id="{9DECC45C-AC23-D2C1-20BC-30ED453BA0FC}"/>
              </a:ext>
            </a:extLst>
          </p:cNvPr>
          <p:cNvSpPr txBox="1">
            <a:spLocks/>
          </p:cNvSpPr>
          <p:nvPr/>
        </p:nvSpPr>
        <p:spPr>
          <a:xfrm>
            <a:off x="1677518" y="2553398"/>
            <a:ext cx="2643170" cy="808713"/>
          </a:xfrm>
          <a:prstGeom prst="rect">
            <a:avLst/>
          </a:prstGeom>
        </p:spPr>
        <p:txBody>
          <a:bodyPr>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s-ES" sz="1600" b="1" dirty="0">
                <a:solidFill>
                  <a:schemeClr val="accent6"/>
                </a:solidFill>
                <a:cs typeface="Arial"/>
              </a:rPr>
              <a:t>Cash </a:t>
            </a:r>
            <a:r>
              <a:rPr lang="es-ES" sz="1600" b="1" dirty="0" err="1">
                <a:solidFill>
                  <a:schemeClr val="accent6"/>
                </a:solidFill>
                <a:cs typeface="Arial"/>
              </a:rPr>
              <a:t>Today</a:t>
            </a:r>
            <a:endParaRPr lang="es-ES" sz="1600" b="1" dirty="0">
              <a:solidFill>
                <a:schemeClr val="accent6"/>
              </a:solidFill>
              <a:cs typeface="Arial"/>
            </a:endParaRPr>
          </a:p>
          <a:p>
            <a:r>
              <a:rPr lang="es-ES" sz="1400" dirty="0">
                <a:latin typeface="+mn-lt"/>
                <a:cs typeface="Arial"/>
              </a:rPr>
              <a:t>Digitalizar los ingresos diarios del negocio.</a:t>
            </a:r>
            <a:endParaRPr lang="es-ES" sz="1400" dirty="0">
              <a:latin typeface="+mn-lt"/>
            </a:endParaRPr>
          </a:p>
          <a:p>
            <a:pPr algn="just"/>
            <a:endParaRPr lang="es-ES" sz="2400" dirty="0"/>
          </a:p>
        </p:txBody>
      </p:sp>
      <p:sp>
        <p:nvSpPr>
          <p:cNvPr id="4" name="Título 7">
            <a:extLst>
              <a:ext uri="{FF2B5EF4-FFF2-40B4-BE49-F238E27FC236}">
                <a16:creationId xmlns:a16="http://schemas.microsoft.com/office/drawing/2014/main" id="{34DBE4F8-ECEA-01C1-E4B0-8C24A83DA1CB}"/>
              </a:ext>
            </a:extLst>
          </p:cNvPr>
          <p:cNvSpPr txBox="1">
            <a:spLocks/>
          </p:cNvSpPr>
          <p:nvPr/>
        </p:nvSpPr>
        <p:spPr>
          <a:xfrm>
            <a:off x="6600525" y="2443417"/>
            <a:ext cx="3557043" cy="1028674"/>
          </a:xfrm>
          <a:prstGeom prst="rect">
            <a:avLst/>
          </a:prstGeom>
        </p:spPr>
        <p:txBody>
          <a:bodyPr vert="horz" lIns="77916" tIns="38958" rIns="77916" bIns="38958" rtlCol="0" anchor="t">
            <a:noAutofit/>
          </a:bodyPr>
          <a:lstStyle>
            <a:lvl1pPr algn="r" defTabSz="519430" rtl="0" eaLnBrk="1" latinLnBrk="0" hangingPunct="1">
              <a:spcBef>
                <a:spcPct val="0"/>
              </a:spcBef>
              <a:buNone/>
              <a:defRPr sz="16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b="1" i="0" dirty="0">
                <a:solidFill>
                  <a:schemeClr val="accent2"/>
                </a:solidFill>
                <a:effectLst/>
                <a:latin typeface="+mj-lt"/>
              </a:rPr>
              <a:t>Logística</a:t>
            </a:r>
            <a:endParaRPr lang="es-ES" b="0" dirty="0">
              <a:solidFill>
                <a:schemeClr val="accent2"/>
              </a:solidFill>
              <a:latin typeface="+mj-lt"/>
            </a:endParaRPr>
          </a:p>
          <a:p>
            <a:pPr algn="l"/>
            <a:r>
              <a:rPr lang="es-ES" sz="1400" b="0" i="0" dirty="0">
                <a:solidFill>
                  <a:schemeClr val="tx1"/>
                </a:solidFill>
                <a:effectLst/>
                <a:latin typeface="+mn-lt"/>
              </a:rPr>
              <a:t>Prosegur recogerá el efectivo depositado en Cash </a:t>
            </a:r>
            <a:r>
              <a:rPr lang="es-ES" sz="1400" b="0" i="0" dirty="0" err="1">
                <a:solidFill>
                  <a:schemeClr val="tx1"/>
                </a:solidFill>
                <a:effectLst/>
                <a:latin typeface="+mn-lt"/>
              </a:rPr>
              <a:t>Today</a:t>
            </a:r>
            <a:r>
              <a:rPr lang="es-ES" sz="1400" b="0" i="0" dirty="0">
                <a:solidFill>
                  <a:schemeClr val="tx1"/>
                </a:solidFill>
                <a:effectLst/>
                <a:latin typeface="+mn-lt"/>
              </a:rPr>
              <a:t> tras el análisis de saldo a través de su software de predicción</a:t>
            </a:r>
            <a:r>
              <a:rPr lang="es-ES" sz="1400" b="0" i="0" dirty="0">
                <a:solidFill>
                  <a:schemeClr val="tx2">
                    <a:lumMod val="75000"/>
                  </a:schemeClr>
                </a:solidFill>
                <a:effectLst/>
                <a:latin typeface="+mn-lt"/>
              </a:rPr>
              <a:t>.</a:t>
            </a:r>
            <a:endParaRPr lang="es-ES" sz="2000" b="0" dirty="0">
              <a:solidFill>
                <a:schemeClr val="tx2">
                  <a:lumMod val="75000"/>
                </a:schemeClr>
              </a:solidFill>
              <a:latin typeface="+mn-lt"/>
            </a:endParaRPr>
          </a:p>
        </p:txBody>
      </p:sp>
      <p:sp>
        <p:nvSpPr>
          <p:cNvPr id="6" name="Título 7">
            <a:extLst>
              <a:ext uri="{FF2B5EF4-FFF2-40B4-BE49-F238E27FC236}">
                <a16:creationId xmlns:a16="http://schemas.microsoft.com/office/drawing/2014/main" id="{2C25144A-1FA7-4A36-9B8C-49F2AB1D5499}"/>
              </a:ext>
            </a:extLst>
          </p:cNvPr>
          <p:cNvSpPr txBox="1">
            <a:spLocks/>
          </p:cNvSpPr>
          <p:nvPr/>
        </p:nvSpPr>
        <p:spPr>
          <a:xfrm>
            <a:off x="1677518" y="3918463"/>
            <a:ext cx="3349487" cy="1037233"/>
          </a:xfrm>
          <a:prstGeom prst="rect">
            <a:avLst/>
          </a:prstGeom>
        </p:spPr>
        <p:txBody>
          <a:bodyPr vert="horz" lIns="77916" tIns="38958" rIns="77916" bIns="38958" rtlCol="0" anchor="t">
            <a:noAutofit/>
          </a:bodyPr>
          <a:lstStyle>
            <a:lvl1pPr algn="r" defTabSz="519430" rtl="0" eaLnBrk="1" latinLnBrk="0" hangingPunct="1">
              <a:spcBef>
                <a:spcPct val="0"/>
              </a:spcBef>
              <a:buNone/>
              <a:defRPr sz="16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dirty="0">
                <a:solidFill>
                  <a:schemeClr val="accent3"/>
                </a:solidFill>
                <a:latin typeface="+mj-lt"/>
                <a:cs typeface="Arial"/>
              </a:rPr>
              <a:t>Información Web</a:t>
            </a:r>
          </a:p>
          <a:p>
            <a:pPr algn="l"/>
            <a:r>
              <a:rPr lang="es-ES" sz="1400" b="0" dirty="0">
                <a:solidFill>
                  <a:schemeClr val="tx1"/>
                </a:solidFill>
                <a:latin typeface="+mn-lt"/>
                <a:cs typeface="Arial"/>
              </a:rPr>
              <a:t>Visualización online de los movimientos digitalizados realizados en Cash </a:t>
            </a:r>
            <a:r>
              <a:rPr lang="es-ES" sz="1400" b="0" dirty="0" err="1">
                <a:solidFill>
                  <a:schemeClr val="tx1"/>
                </a:solidFill>
                <a:latin typeface="+mn-lt"/>
                <a:cs typeface="Arial"/>
              </a:rPr>
              <a:t>Today</a:t>
            </a:r>
            <a:r>
              <a:rPr lang="es-ES" sz="1400" b="0" dirty="0">
                <a:solidFill>
                  <a:schemeClr val="tx1"/>
                </a:solidFill>
                <a:latin typeface="+mn-lt"/>
                <a:cs typeface="Arial"/>
              </a:rPr>
              <a:t> en cualquier canal</a:t>
            </a:r>
            <a:r>
              <a:rPr lang="es-ES" sz="1400" dirty="0">
                <a:solidFill>
                  <a:schemeClr val="tx1"/>
                </a:solidFill>
                <a:latin typeface="+mn-lt"/>
                <a:cs typeface="Arial"/>
              </a:rPr>
              <a:t>. </a:t>
            </a:r>
            <a:endParaRPr lang="es-ES" sz="2000" b="0" dirty="0">
              <a:solidFill>
                <a:schemeClr val="tx1"/>
              </a:solidFill>
              <a:latin typeface="+mn-lt"/>
            </a:endParaRPr>
          </a:p>
        </p:txBody>
      </p:sp>
      <p:sp>
        <p:nvSpPr>
          <p:cNvPr id="7" name="Título 7">
            <a:extLst>
              <a:ext uri="{FF2B5EF4-FFF2-40B4-BE49-F238E27FC236}">
                <a16:creationId xmlns:a16="http://schemas.microsoft.com/office/drawing/2014/main" id="{C29F83D4-5313-B329-5CB1-55E1ADEF82D8}"/>
              </a:ext>
            </a:extLst>
          </p:cNvPr>
          <p:cNvSpPr txBox="1">
            <a:spLocks/>
          </p:cNvSpPr>
          <p:nvPr/>
        </p:nvSpPr>
        <p:spPr>
          <a:xfrm>
            <a:off x="6600525" y="3922742"/>
            <a:ext cx="3249865" cy="1028674"/>
          </a:xfrm>
          <a:prstGeom prst="rect">
            <a:avLst/>
          </a:prstGeom>
        </p:spPr>
        <p:txBody>
          <a:bodyPr vert="horz" lIns="77916" tIns="38958" rIns="77916" bIns="38958" rtlCol="0" anchor="t">
            <a:noAutofit/>
          </a:bodyPr>
          <a:lstStyle>
            <a:lvl1pPr algn="r" defTabSz="519430" rtl="0" eaLnBrk="1" latinLnBrk="0" hangingPunct="1">
              <a:spcBef>
                <a:spcPct val="0"/>
              </a:spcBef>
              <a:buNone/>
              <a:defRPr sz="1600" b="1" i="0" kern="1200">
                <a:solidFill>
                  <a:srgbClr val="000000"/>
                </a:solidFill>
                <a:latin typeface="Arial" panose="020B0604020202020204" pitchFamily="34" charset="0"/>
                <a:ea typeface="+mj-ea"/>
                <a:cs typeface="Arial" panose="020B0604020202020204" pitchFamily="34" charset="0"/>
              </a:defRPr>
            </a:lvl1pPr>
          </a:lstStyle>
          <a:p>
            <a:pPr algn="l">
              <a:lnSpc>
                <a:spcPct val="150000"/>
              </a:lnSpc>
            </a:pPr>
            <a:r>
              <a:rPr lang="es-ES" b="1" i="0" dirty="0">
                <a:solidFill>
                  <a:schemeClr val="accent4"/>
                </a:solidFill>
                <a:effectLst/>
                <a:latin typeface="+mj-lt"/>
              </a:rPr>
              <a:t>Ingreso en cuenta</a:t>
            </a:r>
            <a:endParaRPr lang="es-ES" b="0" dirty="0">
              <a:solidFill>
                <a:schemeClr val="accent4"/>
              </a:solidFill>
              <a:latin typeface="+mj-lt"/>
            </a:endParaRPr>
          </a:p>
          <a:p>
            <a:pPr algn="l"/>
            <a:r>
              <a:rPr lang="es-ES" sz="1400" b="0" i="0" dirty="0">
                <a:solidFill>
                  <a:schemeClr val="tx1"/>
                </a:solidFill>
                <a:effectLst/>
                <a:latin typeface="+mn-lt"/>
              </a:rPr>
              <a:t>Disponer de manera digitalizada y ágil la recaudación diaria del negocio en su cuenta bancaria.</a:t>
            </a:r>
            <a:endParaRPr lang="es-ES" sz="2000" b="0" dirty="0">
              <a:solidFill>
                <a:schemeClr val="tx1"/>
              </a:solidFill>
              <a:latin typeface="+mn-lt"/>
            </a:endParaRPr>
          </a:p>
        </p:txBody>
      </p:sp>
      <p:pic>
        <p:nvPicPr>
          <p:cNvPr id="16" name="Imagen 15">
            <a:extLst>
              <a:ext uri="{FF2B5EF4-FFF2-40B4-BE49-F238E27FC236}">
                <a16:creationId xmlns:a16="http://schemas.microsoft.com/office/drawing/2014/main" id="{229F28BF-090E-DD28-4480-556A8150CC88}"/>
              </a:ext>
            </a:extLst>
          </p:cNvPr>
          <p:cNvPicPr>
            <a:picLocks noChangeAspect="1"/>
          </p:cNvPicPr>
          <p:nvPr/>
        </p:nvPicPr>
        <p:blipFill>
          <a:blip r:embed="rId4"/>
          <a:stretch>
            <a:fillRect/>
          </a:stretch>
        </p:blipFill>
        <p:spPr>
          <a:xfrm>
            <a:off x="701090" y="2249510"/>
            <a:ext cx="866249" cy="1098280"/>
          </a:xfrm>
          <a:prstGeom prst="rect">
            <a:avLst/>
          </a:prstGeom>
        </p:spPr>
      </p:pic>
      <p:pic>
        <p:nvPicPr>
          <p:cNvPr id="21" name="Imagen 20">
            <a:extLst>
              <a:ext uri="{FF2B5EF4-FFF2-40B4-BE49-F238E27FC236}">
                <a16:creationId xmlns:a16="http://schemas.microsoft.com/office/drawing/2014/main" id="{8EF0C931-7718-DDE9-5A9E-6C6EAF0A7388}"/>
              </a:ext>
            </a:extLst>
          </p:cNvPr>
          <p:cNvPicPr>
            <a:picLocks noChangeAspect="1"/>
          </p:cNvPicPr>
          <p:nvPr/>
        </p:nvPicPr>
        <p:blipFill>
          <a:blip r:embed="rId5"/>
          <a:stretch>
            <a:fillRect/>
          </a:stretch>
        </p:blipFill>
        <p:spPr>
          <a:xfrm>
            <a:off x="5476762" y="2638793"/>
            <a:ext cx="1046847" cy="637922"/>
          </a:xfrm>
          <a:prstGeom prst="rect">
            <a:avLst/>
          </a:prstGeom>
        </p:spPr>
      </p:pic>
      <p:pic>
        <p:nvPicPr>
          <p:cNvPr id="22" name="Imagen 21">
            <a:extLst>
              <a:ext uri="{FF2B5EF4-FFF2-40B4-BE49-F238E27FC236}">
                <a16:creationId xmlns:a16="http://schemas.microsoft.com/office/drawing/2014/main" id="{2227C060-69A7-622D-C126-E7F6C86AAC45}"/>
              </a:ext>
            </a:extLst>
          </p:cNvPr>
          <p:cNvPicPr>
            <a:picLocks noChangeAspect="1"/>
          </p:cNvPicPr>
          <p:nvPr/>
        </p:nvPicPr>
        <p:blipFill>
          <a:blip r:embed="rId6"/>
          <a:stretch>
            <a:fillRect/>
          </a:stretch>
        </p:blipFill>
        <p:spPr>
          <a:xfrm>
            <a:off x="623746" y="4089033"/>
            <a:ext cx="1020936" cy="696093"/>
          </a:xfrm>
          <a:prstGeom prst="rect">
            <a:avLst/>
          </a:prstGeom>
        </p:spPr>
      </p:pic>
      <p:pic>
        <p:nvPicPr>
          <p:cNvPr id="23" name="Imagen 22">
            <a:extLst>
              <a:ext uri="{FF2B5EF4-FFF2-40B4-BE49-F238E27FC236}">
                <a16:creationId xmlns:a16="http://schemas.microsoft.com/office/drawing/2014/main" id="{7AD682F0-CDB3-36FF-AE2C-DF61353791EF}"/>
              </a:ext>
            </a:extLst>
          </p:cNvPr>
          <p:cNvPicPr>
            <a:picLocks noChangeAspect="1"/>
          </p:cNvPicPr>
          <p:nvPr/>
        </p:nvPicPr>
        <p:blipFill>
          <a:blip r:embed="rId7"/>
          <a:stretch>
            <a:fillRect/>
          </a:stretch>
        </p:blipFill>
        <p:spPr>
          <a:xfrm>
            <a:off x="5559326" y="4003955"/>
            <a:ext cx="881718" cy="866249"/>
          </a:xfrm>
          <a:prstGeom prst="rect">
            <a:avLst/>
          </a:prstGeom>
        </p:spPr>
      </p:pic>
    </p:spTree>
    <p:extLst>
      <p:ext uri="{BB962C8B-B14F-4D97-AF65-F5344CB8AC3E}">
        <p14:creationId xmlns:p14="http://schemas.microsoft.com/office/powerpoint/2010/main" val="1970865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643C5E22-BD92-BE9B-EE00-9DFF8848E1C3}"/>
              </a:ext>
            </a:extLst>
          </p:cNvPr>
          <p:cNvSpPr/>
          <p:nvPr/>
        </p:nvSpPr>
        <p:spPr>
          <a:xfrm>
            <a:off x="10441858" y="0"/>
            <a:ext cx="175014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Marcador de texto 1">
            <a:extLst>
              <a:ext uri="{FF2B5EF4-FFF2-40B4-BE49-F238E27FC236}">
                <a16:creationId xmlns:a16="http://schemas.microsoft.com/office/drawing/2014/main" id="{FED38C72-C57C-121F-D783-691B3D71D5AA}"/>
              </a:ext>
            </a:extLst>
          </p:cNvPr>
          <p:cNvSpPr>
            <a:spLocks noGrp="1"/>
          </p:cNvSpPr>
          <p:nvPr>
            <p:ph type="body" sz="quarter" idx="13"/>
          </p:nvPr>
        </p:nvSpPr>
        <p:spPr>
          <a:xfrm>
            <a:off x="2739456" y="476675"/>
            <a:ext cx="9086851" cy="138499"/>
          </a:xfrm>
        </p:spPr>
        <p:txBody>
          <a:bodyPr/>
          <a:lstStyle/>
          <a:p>
            <a:r>
              <a:rPr lang="es-ES" dirty="0"/>
              <a:t>KIT DIGITAL PARA PYMES Y AUTÓNOMOS</a:t>
            </a:r>
          </a:p>
        </p:txBody>
      </p:sp>
      <p:pic>
        <p:nvPicPr>
          <p:cNvPr id="30" name="Imagen 29">
            <a:extLst>
              <a:ext uri="{FF2B5EF4-FFF2-40B4-BE49-F238E27FC236}">
                <a16:creationId xmlns:a16="http://schemas.microsoft.com/office/drawing/2014/main" id="{DA636C22-F4CE-787C-43F1-DE9F12EEB0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4713" y="6154904"/>
            <a:ext cx="1664050" cy="452840"/>
          </a:xfrm>
          <a:prstGeom prst="rect">
            <a:avLst/>
          </a:prstGeom>
        </p:spPr>
      </p:pic>
      <p:sp>
        <p:nvSpPr>
          <p:cNvPr id="10" name="Marcador de texto 2">
            <a:extLst>
              <a:ext uri="{FF2B5EF4-FFF2-40B4-BE49-F238E27FC236}">
                <a16:creationId xmlns:a16="http://schemas.microsoft.com/office/drawing/2014/main" id="{F04B3C07-CE71-178C-A40F-069A726877B8}"/>
              </a:ext>
            </a:extLst>
          </p:cNvPr>
          <p:cNvSpPr txBox="1">
            <a:spLocks/>
          </p:cNvSpPr>
          <p:nvPr/>
        </p:nvSpPr>
        <p:spPr>
          <a:xfrm>
            <a:off x="884651" y="867844"/>
            <a:ext cx="5019719" cy="443198"/>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3200"/>
              <a:t>Cash Today </a:t>
            </a:r>
            <a:r>
              <a:rPr lang="es-ES" sz="3200" b="1"/>
              <a:t>Front Office</a:t>
            </a:r>
            <a:endParaRPr lang="es-ES" sz="3200" b="1" dirty="0"/>
          </a:p>
        </p:txBody>
      </p:sp>
      <p:sp>
        <p:nvSpPr>
          <p:cNvPr id="12" name="Marcador de texto 11">
            <a:extLst>
              <a:ext uri="{FF2B5EF4-FFF2-40B4-BE49-F238E27FC236}">
                <a16:creationId xmlns:a16="http://schemas.microsoft.com/office/drawing/2014/main" id="{56012255-E08C-E138-73A1-F6A4059B7D79}"/>
              </a:ext>
            </a:extLst>
          </p:cNvPr>
          <p:cNvSpPr>
            <a:spLocks noGrp="1"/>
          </p:cNvSpPr>
          <p:nvPr>
            <p:ph type="body" sz="quarter" idx="20"/>
          </p:nvPr>
        </p:nvSpPr>
        <p:spPr>
          <a:xfrm>
            <a:off x="886812" y="1445320"/>
            <a:ext cx="10939495" cy="249299"/>
          </a:xfrm>
        </p:spPr>
        <p:txBody>
          <a:bodyPr/>
          <a:lstStyle/>
          <a:p>
            <a:r>
              <a:rPr lang="en-US" sz="1800" b="1" dirty="0">
                <a:latin typeface="Century Gothic" panose="020B0502020202020204" pitchFamily="34" charset="0"/>
                <a:ea typeface="+mn-lt"/>
                <a:cs typeface="+mn-lt"/>
              </a:rPr>
              <a:t>¿</a:t>
            </a:r>
            <a:r>
              <a:rPr lang="en-US" sz="1800" b="1" dirty="0" err="1">
                <a:latin typeface="Century Gothic" panose="020B0502020202020204" pitchFamily="34" charset="0"/>
                <a:ea typeface="+mn-lt"/>
                <a:cs typeface="+mn-lt"/>
              </a:rPr>
              <a:t>Qué</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beneficios</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tiene</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el</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comercio</a:t>
            </a:r>
            <a:r>
              <a:rPr lang="en-US" sz="1800" b="1" dirty="0">
                <a:latin typeface="Century Gothic" panose="020B0502020202020204" pitchFamily="34" charset="0"/>
                <a:ea typeface="+mn-lt"/>
                <a:cs typeface="+mn-lt"/>
              </a:rPr>
              <a:t> al </a:t>
            </a:r>
            <a:r>
              <a:rPr lang="en-US" sz="1800" b="1" dirty="0" err="1">
                <a:latin typeface="Century Gothic" panose="020B0502020202020204" pitchFamily="34" charset="0"/>
                <a:ea typeface="+mn-lt"/>
                <a:cs typeface="+mn-lt"/>
              </a:rPr>
              <a:t>obtener</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el</a:t>
            </a:r>
            <a:r>
              <a:rPr lang="en-US" sz="1800" b="1" dirty="0">
                <a:latin typeface="Century Gothic" panose="020B0502020202020204" pitchFamily="34" charset="0"/>
                <a:ea typeface="+mn-lt"/>
                <a:cs typeface="+mn-lt"/>
              </a:rPr>
              <a:t> Kit Digital + </a:t>
            </a:r>
            <a:r>
              <a:rPr lang="en-US" sz="1800" b="1" dirty="0" err="1">
                <a:latin typeface="Century Gothic" panose="020B0502020202020204" pitchFamily="34" charset="0"/>
                <a:ea typeface="+mn-lt"/>
                <a:cs typeface="+mn-lt"/>
              </a:rPr>
              <a:t>nuestra</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solución</a:t>
            </a:r>
            <a:r>
              <a:rPr lang="en-US" sz="1800" b="1" dirty="0">
                <a:latin typeface="Century Gothic" panose="020B0502020202020204" pitchFamily="34" charset="0"/>
                <a:ea typeface="+mn-lt"/>
                <a:cs typeface="+mn-lt"/>
              </a:rPr>
              <a:t>?</a:t>
            </a:r>
            <a:endParaRPr lang="es-ES" sz="1800" b="1" dirty="0"/>
          </a:p>
        </p:txBody>
      </p:sp>
      <p:sp>
        <p:nvSpPr>
          <p:cNvPr id="8" name="CuadroTexto 7">
            <a:extLst>
              <a:ext uri="{FF2B5EF4-FFF2-40B4-BE49-F238E27FC236}">
                <a16:creationId xmlns:a16="http://schemas.microsoft.com/office/drawing/2014/main" id="{AB5A79DF-097C-2D5B-9063-2A0637731A8F}"/>
              </a:ext>
            </a:extLst>
          </p:cNvPr>
          <p:cNvSpPr txBox="1"/>
          <p:nvPr/>
        </p:nvSpPr>
        <p:spPr>
          <a:xfrm>
            <a:off x="9040145" y="5996604"/>
            <a:ext cx="816249" cy="769441"/>
          </a:xfrm>
          <a:prstGeom prst="rect">
            <a:avLst/>
          </a:prstGeom>
          <a:noFill/>
        </p:spPr>
        <p:txBody>
          <a:bodyPr wrap="none" rtlCol="0">
            <a:spAutoFit/>
          </a:bodyPr>
          <a:lstStyle/>
          <a:p>
            <a:pPr algn="r"/>
            <a:r>
              <a:rPr lang="es-ES" sz="4400" b="1" dirty="0">
                <a:solidFill>
                  <a:schemeClr val="accent1"/>
                </a:solidFill>
                <a:latin typeface="Century Gothic" panose="020B0502020202020204" pitchFamily="34" charset="0"/>
              </a:rPr>
              <a:t>08</a:t>
            </a:r>
          </a:p>
        </p:txBody>
      </p:sp>
      <p:sp>
        <p:nvSpPr>
          <p:cNvPr id="17" name="Marcador de texto 5">
            <a:extLst>
              <a:ext uri="{FF2B5EF4-FFF2-40B4-BE49-F238E27FC236}">
                <a16:creationId xmlns:a16="http://schemas.microsoft.com/office/drawing/2014/main" id="{46309711-268B-FCD9-91F2-1E1D922C0C02}"/>
              </a:ext>
            </a:extLst>
          </p:cNvPr>
          <p:cNvSpPr txBox="1">
            <a:spLocks/>
          </p:cNvSpPr>
          <p:nvPr/>
        </p:nvSpPr>
        <p:spPr>
          <a:xfrm>
            <a:off x="897838" y="2349682"/>
            <a:ext cx="4768431" cy="2017199"/>
          </a:xfrm>
          <a:prstGeom prst="rect">
            <a:avLst/>
          </a:prstGeom>
        </p:spPr>
        <p:txBody>
          <a:bodyPr lIns="0" tIns="0" rIns="0" bIns="0" numCol="1"/>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600"/>
              </a:spcAft>
              <a:buClr>
                <a:schemeClr val="accent2"/>
              </a:buClr>
            </a:pPr>
            <a:r>
              <a:rPr lang="es-ES" sz="1200" dirty="0"/>
              <a:t>Obtención de </a:t>
            </a:r>
            <a:r>
              <a:rPr lang="es-ES" sz="1200" b="1" dirty="0"/>
              <a:t>subvención económica </a:t>
            </a:r>
            <a:r>
              <a:rPr lang="es-ES" sz="1200" dirty="0"/>
              <a:t>para ayudarlos a digitalizar procesos. </a:t>
            </a:r>
          </a:p>
          <a:p>
            <a:pPr>
              <a:lnSpc>
                <a:spcPct val="100000"/>
              </a:lnSpc>
              <a:spcBef>
                <a:spcPts val="0"/>
              </a:spcBef>
              <a:spcAft>
                <a:spcPts val="600"/>
              </a:spcAft>
              <a:buClr>
                <a:schemeClr val="accent2"/>
              </a:buClr>
            </a:pPr>
            <a:r>
              <a:rPr lang="es-ES" sz="1200" b="1" dirty="0"/>
              <a:t>Implantación de solución </a:t>
            </a:r>
            <a:r>
              <a:rPr lang="es-ES" sz="1200" dirty="0"/>
              <a:t>digitalización de cobro en punto de venta y potenciar la imagen tecnológica de su negocio. </a:t>
            </a:r>
          </a:p>
          <a:p>
            <a:pPr>
              <a:lnSpc>
                <a:spcPct val="100000"/>
              </a:lnSpc>
              <a:spcBef>
                <a:spcPts val="0"/>
              </a:spcBef>
              <a:spcAft>
                <a:spcPts val="600"/>
              </a:spcAft>
              <a:buClr>
                <a:schemeClr val="accent2"/>
              </a:buClr>
            </a:pPr>
            <a:r>
              <a:rPr lang="es-ES" sz="1200" b="1" dirty="0"/>
              <a:t>Mejorar la competitividad </a:t>
            </a:r>
            <a:r>
              <a:rPr lang="es-ES" sz="1200" dirty="0"/>
              <a:t>y el nivel de madurez digital.</a:t>
            </a:r>
          </a:p>
          <a:p>
            <a:pPr>
              <a:lnSpc>
                <a:spcPct val="100000"/>
              </a:lnSpc>
              <a:spcBef>
                <a:spcPts val="0"/>
              </a:spcBef>
              <a:spcAft>
                <a:spcPts val="600"/>
              </a:spcAft>
              <a:buClr>
                <a:schemeClr val="accent2"/>
              </a:buClr>
            </a:pPr>
            <a:r>
              <a:rPr lang="es-ES" sz="1200" dirty="0"/>
              <a:t>Potenciar la </a:t>
            </a:r>
            <a:r>
              <a:rPr lang="es-ES" sz="1200" b="1" dirty="0"/>
              <a:t>imagen tecnológica </a:t>
            </a:r>
            <a:r>
              <a:rPr lang="es-ES" sz="1200" dirty="0"/>
              <a:t>de su negocio. </a:t>
            </a:r>
          </a:p>
          <a:p>
            <a:pPr>
              <a:lnSpc>
                <a:spcPct val="100000"/>
              </a:lnSpc>
              <a:spcBef>
                <a:spcPts val="0"/>
              </a:spcBef>
              <a:spcAft>
                <a:spcPts val="600"/>
              </a:spcAft>
              <a:buClr>
                <a:schemeClr val="accent2"/>
              </a:buClr>
            </a:pPr>
            <a:r>
              <a:rPr lang="es-ES" sz="1200" b="1" dirty="0"/>
              <a:t>Optimizar procesos, </a:t>
            </a:r>
            <a:r>
              <a:rPr lang="es-ES" sz="1200" dirty="0"/>
              <a:t>reducir costes y obtener nuevas oportunidades de negocio.</a:t>
            </a:r>
          </a:p>
          <a:p>
            <a:pPr>
              <a:lnSpc>
                <a:spcPct val="100000"/>
              </a:lnSpc>
              <a:spcBef>
                <a:spcPts val="0"/>
              </a:spcBef>
              <a:spcAft>
                <a:spcPts val="600"/>
              </a:spcAft>
              <a:buClr>
                <a:schemeClr val="accent2"/>
              </a:buClr>
            </a:pPr>
            <a:r>
              <a:rPr lang="es-ES" sz="1200" dirty="0">
                <a:cs typeface="Times New Roman" panose="02020603050405020304" pitchFamily="18" charset="0"/>
              </a:rPr>
              <a:t>E</a:t>
            </a:r>
            <a:r>
              <a:rPr lang="es-ES" sz="1200" dirty="0">
                <a:ea typeface="Calibri" panose="020F0502020204030204" pitchFamily="34" charset="0"/>
                <a:cs typeface="Times New Roman" panose="02020603050405020304" pitchFamily="18" charset="0"/>
              </a:rPr>
              <a:t>s la única solución de su tipo, en el mercado, en la que se puede aplicar el bono digital para hardware y software. </a:t>
            </a:r>
            <a:endParaRPr lang="es-ES" sz="1200" dirty="0"/>
          </a:p>
          <a:p>
            <a:pPr>
              <a:lnSpc>
                <a:spcPct val="100000"/>
              </a:lnSpc>
              <a:spcBef>
                <a:spcPts val="0"/>
              </a:spcBef>
              <a:spcAft>
                <a:spcPts val="600"/>
              </a:spcAft>
              <a:buClr>
                <a:schemeClr val="accent2"/>
              </a:buClr>
            </a:pPr>
            <a:endParaRPr lang="es-ES" sz="1200" dirty="0"/>
          </a:p>
          <a:p>
            <a:pPr>
              <a:lnSpc>
                <a:spcPct val="100000"/>
              </a:lnSpc>
              <a:spcBef>
                <a:spcPts val="0"/>
              </a:spcBef>
              <a:spcAft>
                <a:spcPts val="600"/>
              </a:spcAft>
              <a:buClr>
                <a:schemeClr val="accent2"/>
              </a:buClr>
            </a:pPr>
            <a:endParaRPr lang="es-ES" sz="1200" dirty="0"/>
          </a:p>
        </p:txBody>
      </p:sp>
      <p:sp>
        <p:nvSpPr>
          <p:cNvPr id="18" name="CuadroTexto 17">
            <a:extLst>
              <a:ext uri="{FF2B5EF4-FFF2-40B4-BE49-F238E27FC236}">
                <a16:creationId xmlns:a16="http://schemas.microsoft.com/office/drawing/2014/main" id="{76515C6C-E361-866D-19A4-EE48D7943923}"/>
              </a:ext>
            </a:extLst>
          </p:cNvPr>
          <p:cNvSpPr txBox="1"/>
          <p:nvPr/>
        </p:nvSpPr>
        <p:spPr>
          <a:xfrm>
            <a:off x="874713" y="2020039"/>
            <a:ext cx="2153154" cy="307777"/>
          </a:xfrm>
          <a:prstGeom prst="rect">
            <a:avLst/>
          </a:prstGeom>
          <a:noFill/>
        </p:spPr>
        <p:txBody>
          <a:bodyPr wrap="none" rtlCol="0">
            <a:spAutoFit/>
          </a:bodyPr>
          <a:lstStyle/>
          <a:p>
            <a:r>
              <a:rPr lang="es-ES" sz="1400" b="1" i="0" dirty="0">
                <a:solidFill>
                  <a:schemeClr val="accent2"/>
                </a:solidFill>
                <a:effectLst/>
                <a:latin typeface="+mj-lt"/>
              </a:rPr>
              <a:t>Transformación digital:</a:t>
            </a:r>
          </a:p>
        </p:txBody>
      </p:sp>
      <p:sp>
        <p:nvSpPr>
          <p:cNvPr id="19" name="Marcador de texto 5">
            <a:extLst>
              <a:ext uri="{FF2B5EF4-FFF2-40B4-BE49-F238E27FC236}">
                <a16:creationId xmlns:a16="http://schemas.microsoft.com/office/drawing/2014/main" id="{87C71C43-2CC3-9BD3-8C65-A68961E5B8CA}"/>
              </a:ext>
            </a:extLst>
          </p:cNvPr>
          <p:cNvSpPr txBox="1">
            <a:spLocks/>
          </p:cNvSpPr>
          <p:nvPr/>
        </p:nvSpPr>
        <p:spPr>
          <a:xfrm>
            <a:off x="6107549" y="4096763"/>
            <a:ext cx="3630911" cy="1183534"/>
          </a:xfrm>
          <a:prstGeom prst="rect">
            <a:avLst/>
          </a:prstGeom>
        </p:spPr>
        <p:txBody>
          <a:bodyPr lIns="0" tIns="0" rIns="0" bIns="0" numCol="1"/>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600"/>
              </a:spcAft>
              <a:buClr>
                <a:schemeClr val="accent4"/>
              </a:buClr>
            </a:pPr>
            <a:r>
              <a:rPr lang="es-ES" sz="1200" b="1" dirty="0"/>
              <a:t>No hay procesos manuales </a:t>
            </a:r>
            <a:r>
              <a:rPr lang="es-ES" sz="1200" dirty="0"/>
              <a:t>en las recaudaciones. </a:t>
            </a:r>
          </a:p>
          <a:p>
            <a:pPr>
              <a:lnSpc>
                <a:spcPct val="100000"/>
              </a:lnSpc>
              <a:spcBef>
                <a:spcPts val="0"/>
              </a:spcBef>
              <a:spcAft>
                <a:spcPts val="600"/>
              </a:spcAft>
              <a:buClr>
                <a:schemeClr val="accent4"/>
              </a:buClr>
            </a:pPr>
            <a:r>
              <a:rPr lang="es-ES" sz="1200" b="1" dirty="0"/>
              <a:t>Ahorrar tiempo </a:t>
            </a:r>
            <a:r>
              <a:rPr lang="es-ES" sz="1200" dirty="0"/>
              <a:t>en cambio de turno y cierre de caja.</a:t>
            </a:r>
          </a:p>
          <a:p>
            <a:pPr>
              <a:lnSpc>
                <a:spcPct val="100000"/>
              </a:lnSpc>
              <a:spcBef>
                <a:spcPts val="0"/>
              </a:spcBef>
              <a:spcAft>
                <a:spcPts val="600"/>
              </a:spcAft>
              <a:buClr>
                <a:schemeClr val="accent4"/>
              </a:buClr>
            </a:pPr>
            <a:r>
              <a:rPr lang="es-ES" sz="1200" dirty="0"/>
              <a:t>Reduce la </a:t>
            </a:r>
            <a:r>
              <a:rPr lang="es-ES" sz="1200" b="1" dirty="0"/>
              <a:t>pérdida desconocida. </a:t>
            </a:r>
          </a:p>
          <a:p>
            <a:pPr>
              <a:lnSpc>
                <a:spcPct val="100000"/>
              </a:lnSpc>
              <a:spcBef>
                <a:spcPts val="0"/>
              </a:spcBef>
              <a:spcAft>
                <a:spcPts val="600"/>
              </a:spcAft>
              <a:buClr>
                <a:schemeClr val="accent4"/>
              </a:buClr>
            </a:pPr>
            <a:r>
              <a:rPr lang="es-ES" sz="1200" b="1" dirty="0"/>
              <a:t>Trazabilidad de pagos </a:t>
            </a:r>
            <a:r>
              <a:rPr lang="es-ES" sz="1200" dirty="0"/>
              <a:t>y procesos relacionados con el efectivo.</a:t>
            </a:r>
          </a:p>
        </p:txBody>
      </p:sp>
      <p:sp>
        <p:nvSpPr>
          <p:cNvPr id="20" name="CuadroTexto 19">
            <a:extLst>
              <a:ext uri="{FF2B5EF4-FFF2-40B4-BE49-F238E27FC236}">
                <a16:creationId xmlns:a16="http://schemas.microsoft.com/office/drawing/2014/main" id="{41A1ADAB-1B82-B893-EE58-D68EB0A3F457}"/>
              </a:ext>
            </a:extLst>
          </p:cNvPr>
          <p:cNvSpPr txBox="1"/>
          <p:nvPr/>
        </p:nvSpPr>
        <p:spPr>
          <a:xfrm>
            <a:off x="6084425" y="3765835"/>
            <a:ext cx="3382657" cy="307777"/>
          </a:xfrm>
          <a:prstGeom prst="rect">
            <a:avLst/>
          </a:prstGeom>
          <a:noFill/>
        </p:spPr>
        <p:txBody>
          <a:bodyPr wrap="none" rtlCol="0">
            <a:spAutoFit/>
          </a:bodyPr>
          <a:lstStyle/>
          <a:p>
            <a:pPr algn="l"/>
            <a:r>
              <a:rPr lang="es-ES" sz="1400" b="1" i="0" dirty="0">
                <a:solidFill>
                  <a:schemeClr val="accent4"/>
                </a:solidFill>
                <a:effectLst/>
                <a:latin typeface="+mj-lt"/>
              </a:rPr>
              <a:t>Eficiencia en la gestión del efectivo</a:t>
            </a:r>
            <a:r>
              <a:rPr lang="es-ES" sz="1400" b="0" i="0" dirty="0">
                <a:solidFill>
                  <a:schemeClr val="accent4"/>
                </a:solidFill>
                <a:effectLst/>
                <a:latin typeface="+mj-lt"/>
              </a:rPr>
              <a:t>: </a:t>
            </a:r>
          </a:p>
        </p:txBody>
      </p:sp>
      <p:sp>
        <p:nvSpPr>
          <p:cNvPr id="31" name="Marcador de texto 5">
            <a:extLst>
              <a:ext uri="{FF2B5EF4-FFF2-40B4-BE49-F238E27FC236}">
                <a16:creationId xmlns:a16="http://schemas.microsoft.com/office/drawing/2014/main" id="{067CA2FF-B6CA-BF41-6600-9E7503506322}"/>
              </a:ext>
            </a:extLst>
          </p:cNvPr>
          <p:cNvSpPr txBox="1">
            <a:spLocks/>
          </p:cNvSpPr>
          <p:nvPr/>
        </p:nvSpPr>
        <p:spPr>
          <a:xfrm>
            <a:off x="884650" y="5014707"/>
            <a:ext cx="4615001" cy="769441"/>
          </a:xfrm>
          <a:prstGeom prst="rect">
            <a:avLst/>
          </a:prstGeom>
        </p:spPr>
        <p:txBody>
          <a:bodyPr lIns="0" tIns="0" rIns="0" bIns="0" numCol="1"/>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0"/>
              </a:spcBef>
              <a:spcAft>
                <a:spcPts val="600"/>
              </a:spcAft>
              <a:buClr>
                <a:schemeClr val="accent3"/>
              </a:buClr>
            </a:pPr>
            <a:r>
              <a:rPr lang="es-ES" sz="1200" b="1" i="0" dirty="0">
                <a:effectLst/>
              </a:rPr>
              <a:t>Reducción del riesgo </a:t>
            </a:r>
            <a:r>
              <a:rPr lang="es-ES" sz="1200" b="0" i="0" dirty="0">
                <a:effectLst/>
              </a:rPr>
              <a:t>de hurtos en el establecimiento.</a:t>
            </a:r>
          </a:p>
          <a:p>
            <a:pPr algn="l">
              <a:spcBef>
                <a:spcPts val="0"/>
              </a:spcBef>
              <a:spcAft>
                <a:spcPts val="600"/>
              </a:spcAft>
              <a:buClr>
                <a:schemeClr val="accent3"/>
              </a:buClr>
            </a:pPr>
            <a:r>
              <a:rPr lang="es-ES" sz="1200" b="0" i="0" dirty="0">
                <a:effectLst/>
              </a:rPr>
              <a:t>Los empleados del comercio no procesan efectivo, </a:t>
            </a:r>
            <a:r>
              <a:rPr lang="es-ES" sz="1200" b="1" i="0" dirty="0">
                <a:effectLst/>
              </a:rPr>
              <a:t>todas las transacciones quedan digitalizadas.</a:t>
            </a:r>
          </a:p>
        </p:txBody>
      </p:sp>
      <p:sp>
        <p:nvSpPr>
          <p:cNvPr id="32" name="CuadroTexto 31">
            <a:extLst>
              <a:ext uri="{FF2B5EF4-FFF2-40B4-BE49-F238E27FC236}">
                <a16:creationId xmlns:a16="http://schemas.microsoft.com/office/drawing/2014/main" id="{EDE169F2-511A-141E-CD75-8F5571C6DC9B}"/>
              </a:ext>
            </a:extLst>
          </p:cNvPr>
          <p:cNvSpPr txBox="1"/>
          <p:nvPr/>
        </p:nvSpPr>
        <p:spPr>
          <a:xfrm>
            <a:off x="884651" y="4648937"/>
            <a:ext cx="1718740" cy="307777"/>
          </a:xfrm>
          <a:prstGeom prst="rect">
            <a:avLst/>
          </a:prstGeom>
          <a:noFill/>
        </p:spPr>
        <p:txBody>
          <a:bodyPr wrap="none" rtlCol="0">
            <a:spAutoFit/>
          </a:bodyPr>
          <a:lstStyle/>
          <a:p>
            <a:pPr algn="l"/>
            <a:r>
              <a:rPr lang="es-ES" sz="1400" b="1" i="0" dirty="0">
                <a:solidFill>
                  <a:schemeClr val="accent3"/>
                </a:solidFill>
                <a:effectLst/>
                <a:latin typeface="+mj-lt"/>
              </a:rPr>
              <a:t>Mayor seguridad:</a:t>
            </a:r>
            <a:endParaRPr lang="es-ES" sz="1400" b="0" i="0" dirty="0">
              <a:solidFill>
                <a:schemeClr val="accent3"/>
              </a:solidFill>
              <a:effectLst/>
              <a:latin typeface="+mj-lt"/>
            </a:endParaRPr>
          </a:p>
        </p:txBody>
      </p:sp>
      <p:pic>
        <p:nvPicPr>
          <p:cNvPr id="4" name="Imagen 3">
            <a:extLst>
              <a:ext uri="{FF2B5EF4-FFF2-40B4-BE49-F238E27FC236}">
                <a16:creationId xmlns:a16="http://schemas.microsoft.com/office/drawing/2014/main" id="{9783B456-4D41-6286-D5F9-82D403B16BD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38460" y="3665082"/>
            <a:ext cx="4175693" cy="5335608"/>
          </a:xfrm>
          <a:prstGeom prst="rect">
            <a:avLst/>
          </a:prstGeom>
        </p:spPr>
      </p:pic>
      <p:sp>
        <p:nvSpPr>
          <p:cNvPr id="5" name="Marcador de texto 5">
            <a:extLst>
              <a:ext uri="{FF2B5EF4-FFF2-40B4-BE49-F238E27FC236}">
                <a16:creationId xmlns:a16="http://schemas.microsoft.com/office/drawing/2014/main" id="{91E86E8F-9F5F-7C40-3CF9-71EAF3145188}"/>
              </a:ext>
            </a:extLst>
          </p:cNvPr>
          <p:cNvSpPr txBox="1">
            <a:spLocks/>
          </p:cNvSpPr>
          <p:nvPr/>
        </p:nvSpPr>
        <p:spPr>
          <a:xfrm>
            <a:off x="6096000" y="2389438"/>
            <a:ext cx="3939251" cy="1183534"/>
          </a:xfrm>
          <a:prstGeom prst="rect">
            <a:avLst/>
          </a:prstGeom>
        </p:spPr>
        <p:txBody>
          <a:bodyPr lIns="0" tIns="0" rIns="0" bIns="0" numCol="1"/>
          <a:lstStyle>
            <a:lvl1pPr marL="107997" indent="-107997" algn="l" defTabSz="914377" rtl="0" eaLnBrk="1" latinLnBrk="0" hangingPunct="1">
              <a:lnSpc>
                <a:spcPct val="90000"/>
              </a:lnSpc>
              <a:spcBef>
                <a:spcPts val="1000"/>
              </a:spcBef>
              <a:buClr>
                <a:schemeClr val="accent1"/>
              </a:buClr>
              <a:buSzPct val="50000"/>
              <a:buFont typeface="Wingdings 3" panose="05040102010807070707" pitchFamily="18" charset="2"/>
              <a:buChar char=""/>
              <a:defRPr sz="1800" kern="1200">
                <a:solidFill>
                  <a:schemeClr val="tx1"/>
                </a:solidFill>
                <a:latin typeface="+mn-lt"/>
                <a:ea typeface="+mn-ea"/>
                <a:cs typeface="+mn-cs"/>
              </a:defRPr>
            </a:lvl1pPr>
            <a:lvl2pPr marL="215995" indent="-107997" algn="l" defTabSz="914377" rtl="0" eaLnBrk="1" latinLnBrk="0" hangingPunct="1">
              <a:lnSpc>
                <a:spcPct val="90000"/>
              </a:lnSpc>
              <a:spcBef>
                <a:spcPts val="1000"/>
              </a:spcBef>
              <a:buClr>
                <a:schemeClr val="accent1"/>
              </a:buClr>
              <a:buFont typeface="Wingdings" panose="05000000000000000000" pitchFamily="2" charset="2"/>
              <a:buChar char="§"/>
              <a:defRPr sz="1600" kern="1200">
                <a:solidFill>
                  <a:schemeClr val="tx1"/>
                </a:solidFill>
                <a:latin typeface="+mn-lt"/>
                <a:ea typeface="+mn-ea"/>
                <a:cs typeface="+mn-cs"/>
              </a:defRPr>
            </a:lvl2pPr>
            <a:lvl3pPr marL="431989" indent="-107997" algn="l" defTabSz="914377" rtl="0" eaLnBrk="1" latinLnBrk="0" hangingPunct="1">
              <a:lnSpc>
                <a:spcPct val="90000"/>
              </a:lnSpc>
              <a:spcBef>
                <a:spcPts val="1000"/>
              </a:spcBef>
              <a:buClr>
                <a:schemeClr val="accent1"/>
              </a:buClr>
              <a:buFont typeface="Wingdings" panose="05000000000000000000" pitchFamily="2" charset="2"/>
              <a:buChar char="§"/>
              <a:defRPr sz="1400" kern="1200">
                <a:solidFill>
                  <a:schemeClr val="tx1"/>
                </a:solidFill>
                <a:latin typeface="+mn-lt"/>
                <a:ea typeface="+mn-ea"/>
                <a:cs typeface="+mn-cs"/>
              </a:defRPr>
            </a:lvl3pPr>
            <a:lvl4pPr marL="647984" indent="-107997" algn="l" defTabSz="914377" rtl="0" eaLnBrk="1" latinLnBrk="0" hangingPunct="1">
              <a:lnSpc>
                <a:spcPct val="90000"/>
              </a:lnSpc>
              <a:spcBef>
                <a:spcPts val="1000"/>
              </a:spcBef>
              <a:buClr>
                <a:schemeClr val="accent1"/>
              </a:buClr>
              <a:buFont typeface="Wingdings" panose="05000000000000000000" pitchFamily="2" charset="2"/>
              <a:buChar char="§"/>
              <a:defRPr sz="12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600"/>
              </a:spcAft>
              <a:buClr>
                <a:schemeClr val="accent5"/>
              </a:buClr>
            </a:pPr>
            <a:r>
              <a:rPr lang="es-ES" sz="1200" b="1" dirty="0"/>
              <a:t>Agilizar las transacciones </a:t>
            </a:r>
            <a:r>
              <a:rPr lang="es-ES" sz="1200" dirty="0"/>
              <a:t>de pago.</a:t>
            </a:r>
          </a:p>
          <a:p>
            <a:pPr>
              <a:lnSpc>
                <a:spcPct val="100000"/>
              </a:lnSpc>
              <a:spcBef>
                <a:spcPts val="0"/>
              </a:spcBef>
              <a:spcAft>
                <a:spcPts val="600"/>
              </a:spcAft>
              <a:buClr>
                <a:schemeClr val="accent5"/>
              </a:buClr>
            </a:pPr>
            <a:r>
              <a:rPr lang="es-ES" sz="1200" b="1" dirty="0"/>
              <a:t>Reduce estrés y responsabilidad </a:t>
            </a:r>
            <a:r>
              <a:rPr lang="es-ES" sz="1200" dirty="0"/>
              <a:t>sobre el empleado, mejora la calidad de atención al cliente.</a:t>
            </a:r>
          </a:p>
          <a:p>
            <a:pPr>
              <a:lnSpc>
                <a:spcPct val="100000"/>
              </a:lnSpc>
              <a:spcBef>
                <a:spcPts val="0"/>
              </a:spcBef>
              <a:spcAft>
                <a:spcPts val="600"/>
              </a:spcAft>
              <a:buClr>
                <a:schemeClr val="accent5"/>
              </a:buClr>
            </a:pPr>
            <a:r>
              <a:rPr lang="es-ES" sz="1200" dirty="0"/>
              <a:t>Con la digitalización del proceso de efectivo hay una </a:t>
            </a:r>
            <a:r>
              <a:rPr lang="es-ES" sz="1200" b="1" dirty="0"/>
              <a:t>dedicación exclusiva a la venta.</a:t>
            </a:r>
          </a:p>
        </p:txBody>
      </p:sp>
      <p:sp>
        <p:nvSpPr>
          <p:cNvPr id="6" name="CuadroTexto 5">
            <a:extLst>
              <a:ext uri="{FF2B5EF4-FFF2-40B4-BE49-F238E27FC236}">
                <a16:creationId xmlns:a16="http://schemas.microsoft.com/office/drawing/2014/main" id="{830A1B8C-95CE-96CF-30FF-C41415BE74D0}"/>
              </a:ext>
            </a:extLst>
          </p:cNvPr>
          <p:cNvSpPr txBox="1"/>
          <p:nvPr/>
        </p:nvSpPr>
        <p:spPr>
          <a:xfrm>
            <a:off x="6072876" y="2059795"/>
            <a:ext cx="3831498" cy="307777"/>
          </a:xfrm>
          <a:prstGeom prst="rect">
            <a:avLst/>
          </a:prstGeom>
          <a:noFill/>
        </p:spPr>
        <p:txBody>
          <a:bodyPr wrap="none" rtlCol="0">
            <a:spAutoFit/>
          </a:bodyPr>
          <a:lstStyle/>
          <a:p>
            <a:pPr algn="l"/>
            <a:r>
              <a:rPr lang="es-ES" sz="1400" b="1" i="0" dirty="0">
                <a:solidFill>
                  <a:schemeClr val="accent5"/>
                </a:solidFill>
                <a:effectLst/>
                <a:latin typeface="+mj-lt"/>
              </a:rPr>
              <a:t>Mejor experiencia de compra del cliente:</a:t>
            </a:r>
            <a:endParaRPr lang="es-ES" sz="1400" i="0" dirty="0">
              <a:solidFill>
                <a:schemeClr val="accent5"/>
              </a:solidFill>
              <a:effectLst/>
              <a:latin typeface="+mj-lt"/>
            </a:endParaRPr>
          </a:p>
        </p:txBody>
      </p:sp>
    </p:spTree>
    <p:extLst>
      <p:ext uri="{BB962C8B-B14F-4D97-AF65-F5344CB8AC3E}">
        <p14:creationId xmlns:p14="http://schemas.microsoft.com/office/powerpoint/2010/main" val="32433891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643C5E22-BD92-BE9B-EE00-9DFF8848E1C3}"/>
              </a:ext>
            </a:extLst>
          </p:cNvPr>
          <p:cNvSpPr/>
          <p:nvPr/>
        </p:nvSpPr>
        <p:spPr>
          <a:xfrm>
            <a:off x="10441858" y="0"/>
            <a:ext cx="175014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Marcador de texto 1">
            <a:extLst>
              <a:ext uri="{FF2B5EF4-FFF2-40B4-BE49-F238E27FC236}">
                <a16:creationId xmlns:a16="http://schemas.microsoft.com/office/drawing/2014/main" id="{FED38C72-C57C-121F-D783-691B3D71D5AA}"/>
              </a:ext>
            </a:extLst>
          </p:cNvPr>
          <p:cNvSpPr>
            <a:spLocks noGrp="1"/>
          </p:cNvSpPr>
          <p:nvPr>
            <p:ph type="body" sz="quarter" idx="13"/>
          </p:nvPr>
        </p:nvSpPr>
        <p:spPr>
          <a:xfrm>
            <a:off x="2739456" y="476675"/>
            <a:ext cx="9086851" cy="138499"/>
          </a:xfrm>
        </p:spPr>
        <p:txBody>
          <a:bodyPr/>
          <a:lstStyle/>
          <a:p>
            <a:r>
              <a:rPr lang="es-ES" dirty="0"/>
              <a:t>KIT DIGITAL PARA PYMES Y AUTÓNOMOS</a:t>
            </a:r>
          </a:p>
        </p:txBody>
      </p:sp>
      <p:pic>
        <p:nvPicPr>
          <p:cNvPr id="30" name="Imagen 29">
            <a:extLst>
              <a:ext uri="{FF2B5EF4-FFF2-40B4-BE49-F238E27FC236}">
                <a16:creationId xmlns:a16="http://schemas.microsoft.com/office/drawing/2014/main" id="{DA636C22-F4CE-787C-43F1-DE9F12EEB0D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4713" y="6154904"/>
            <a:ext cx="1664050" cy="452840"/>
          </a:xfrm>
          <a:prstGeom prst="rect">
            <a:avLst/>
          </a:prstGeom>
        </p:spPr>
      </p:pic>
      <p:sp>
        <p:nvSpPr>
          <p:cNvPr id="10" name="Marcador de texto 2">
            <a:extLst>
              <a:ext uri="{FF2B5EF4-FFF2-40B4-BE49-F238E27FC236}">
                <a16:creationId xmlns:a16="http://schemas.microsoft.com/office/drawing/2014/main" id="{F04B3C07-CE71-178C-A40F-069A726877B8}"/>
              </a:ext>
            </a:extLst>
          </p:cNvPr>
          <p:cNvSpPr txBox="1">
            <a:spLocks/>
          </p:cNvSpPr>
          <p:nvPr/>
        </p:nvSpPr>
        <p:spPr>
          <a:xfrm>
            <a:off x="884651" y="907600"/>
            <a:ext cx="5019719" cy="443198"/>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3200" dirty="0"/>
              <a:t>Cash </a:t>
            </a:r>
            <a:r>
              <a:rPr lang="es-ES" sz="3200" dirty="0" err="1"/>
              <a:t>Today</a:t>
            </a:r>
            <a:r>
              <a:rPr lang="es-ES" sz="3200" dirty="0"/>
              <a:t> </a:t>
            </a:r>
            <a:r>
              <a:rPr lang="es-ES" sz="3200" b="1" dirty="0"/>
              <a:t>Front Office</a:t>
            </a:r>
          </a:p>
        </p:txBody>
      </p:sp>
      <p:sp>
        <p:nvSpPr>
          <p:cNvPr id="12" name="Marcador de texto 11">
            <a:extLst>
              <a:ext uri="{FF2B5EF4-FFF2-40B4-BE49-F238E27FC236}">
                <a16:creationId xmlns:a16="http://schemas.microsoft.com/office/drawing/2014/main" id="{56012255-E08C-E138-73A1-F6A4059B7D79}"/>
              </a:ext>
            </a:extLst>
          </p:cNvPr>
          <p:cNvSpPr>
            <a:spLocks noGrp="1"/>
          </p:cNvSpPr>
          <p:nvPr>
            <p:ph type="body" sz="quarter" idx="20"/>
          </p:nvPr>
        </p:nvSpPr>
        <p:spPr>
          <a:xfrm>
            <a:off x="886812" y="1485076"/>
            <a:ext cx="10939495" cy="249299"/>
          </a:xfrm>
        </p:spPr>
        <p:txBody>
          <a:bodyPr/>
          <a:lstStyle/>
          <a:p>
            <a:r>
              <a:rPr lang="en-US" sz="1800" b="1" dirty="0">
                <a:latin typeface="Century Gothic" panose="020B0502020202020204" pitchFamily="34" charset="0"/>
                <a:ea typeface="+mn-lt"/>
                <a:cs typeface="+mn-lt"/>
              </a:rPr>
              <a:t>¿</a:t>
            </a:r>
            <a:r>
              <a:rPr lang="en-US" sz="1800" b="1" dirty="0" err="1">
                <a:latin typeface="Century Gothic" panose="020B0502020202020204" pitchFamily="34" charset="0"/>
                <a:ea typeface="+mn-lt"/>
                <a:cs typeface="+mn-lt"/>
              </a:rPr>
              <a:t>Qué</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incluye</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esta</a:t>
            </a:r>
            <a:r>
              <a:rPr lang="en-US" sz="1800" b="1" dirty="0">
                <a:latin typeface="Century Gothic" panose="020B0502020202020204" pitchFamily="34" charset="0"/>
                <a:ea typeface="+mn-lt"/>
                <a:cs typeface="+mn-lt"/>
              </a:rPr>
              <a:t> </a:t>
            </a:r>
            <a:r>
              <a:rPr lang="en-US" sz="1800" b="1" dirty="0" err="1">
                <a:latin typeface="Century Gothic" panose="020B0502020202020204" pitchFamily="34" charset="0"/>
                <a:ea typeface="+mn-lt"/>
                <a:cs typeface="+mn-lt"/>
              </a:rPr>
              <a:t>solución</a:t>
            </a:r>
            <a:r>
              <a:rPr lang="en-US" sz="1800" b="1" dirty="0">
                <a:latin typeface="Century Gothic" panose="020B0502020202020204" pitchFamily="34" charset="0"/>
                <a:ea typeface="+mn-lt"/>
                <a:cs typeface="+mn-lt"/>
              </a:rPr>
              <a:t> digital?</a:t>
            </a:r>
            <a:endParaRPr lang="en-US" sz="1800" b="1" dirty="0">
              <a:latin typeface="Century Gothic" panose="020B0502020202020204" pitchFamily="34" charset="0"/>
              <a:cs typeface="Poppins"/>
            </a:endParaRPr>
          </a:p>
        </p:txBody>
      </p:sp>
      <p:sp>
        <p:nvSpPr>
          <p:cNvPr id="5" name="CuadroTexto 4">
            <a:extLst>
              <a:ext uri="{FF2B5EF4-FFF2-40B4-BE49-F238E27FC236}">
                <a16:creationId xmlns:a16="http://schemas.microsoft.com/office/drawing/2014/main" id="{46125251-DD01-E5BE-B8F1-B1AD3066E076}"/>
              </a:ext>
            </a:extLst>
          </p:cNvPr>
          <p:cNvSpPr txBox="1"/>
          <p:nvPr/>
        </p:nvSpPr>
        <p:spPr>
          <a:xfrm>
            <a:off x="9040145" y="5996604"/>
            <a:ext cx="816249" cy="769441"/>
          </a:xfrm>
          <a:prstGeom prst="rect">
            <a:avLst/>
          </a:prstGeom>
          <a:noFill/>
        </p:spPr>
        <p:txBody>
          <a:bodyPr wrap="none" rtlCol="0">
            <a:spAutoFit/>
          </a:bodyPr>
          <a:lstStyle/>
          <a:p>
            <a:pPr algn="r"/>
            <a:r>
              <a:rPr lang="es-ES" sz="4400" b="1" dirty="0">
                <a:solidFill>
                  <a:schemeClr val="accent1"/>
                </a:solidFill>
                <a:latin typeface="Century Gothic" panose="020B0502020202020204" pitchFamily="34" charset="0"/>
              </a:rPr>
              <a:t>09</a:t>
            </a:r>
          </a:p>
        </p:txBody>
      </p:sp>
      <p:pic>
        <p:nvPicPr>
          <p:cNvPr id="9" name="Imagen 8">
            <a:extLst>
              <a:ext uri="{FF2B5EF4-FFF2-40B4-BE49-F238E27FC236}">
                <a16:creationId xmlns:a16="http://schemas.microsoft.com/office/drawing/2014/main" id="{2D5E4162-93B9-7F2E-BDC9-471300AB780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38460" y="3665082"/>
            <a:ext cx="4175693" cy="5335608"/>
          </a:xfrm>
          <a:prstGeom prst="rect">
            <a:avLst/>
          </a:prstGeom>
        </p:spPr>
      </p:pic>
      <p:sp>
        <p:nvSpPr>
          <p:cNvPr id="11" name="Título 7">
            <a:extLst>
              <a:ext uri="{FF2B5EF4-FFF2-40B4-BE49-F238E27FC236}">
                <a16:creationId xmlns:a16="http://schemas.microsoft.com/office/drawing/2014/main" id="{C18A2665-1395-8F43-BEA8-61DC27DD7186}"/>
              </a:ext>
            </a:extLst>
          </p:cNvPr>
          <p:cNvSpPr txBox="1">
            <a:spLocks/>
          </p:cNvSpPr>
          <p:nvPr/>
        </p:nvSpPr>
        <p:spPr>
          <a:xfrm>
            <a:off x="1352644" y="2547089"/>
            <a:ext cx="3655026" cy="469514"/>
          </a:xfrm>
          <a:prstGeom prst="rect">
            <a:avLst/>
          </a:prstGeom>
        </p:spPr>
        <p:txBody>
          <a:bodyPr anchor="t">
            <a:no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es-ES" sz="1400" b="1" dirty="0">
                <a:latin typeface="+mn-lt"/>
              </a:rPr>
              <a:t>Solución inteligente</a:t>
            </a:r>
            <a:r>
              <a:rPr lang="es-ES" sz="1400" dirty="0">
                <a:latin typeface="+mn-lt"/>
              </a:rPr>
              <a:t> para digitalizar el cobro en el punto de venta.</a:t>
            </a:r>
            <a:endParaRPr lang="es-ES" sz="2000" dirty="0">
              <a:latin typeface="+mn-lt"/>
            </a:endParaRPr>
          </a:p>
        </p:txBody>
      </p:sp>
      <p:sp>
        <p:nvSpPr>
          <p:cNvPr id="14" name="Título 7">
            <a:extLst>
              <a:ext uri="{FF2B5EF4-FFF2-40B4-BE49-F238E27FC236}">
                <a16:creationId xmlns:a16="http://schemas.microsoft.com/office/drawing/2014/main" id="{1CD0CCED-9C83-E773-BBB1-8E5CC15BF4AA}"/>
              </a:ext>
            </a:extLst>
          </p:cNvPr>
          <p:cNvSpPr txBox="1">
            <a:spLocks/>
          </p:cNvSpPr>
          <p:nvPr/>
        </p:nvSpPr>
        <p:spPr>
          <a:xfrm>
            <a:off x="6041128" y="2423861"/>
            <a:ext cx="3989696" cy="715971"/>
          </a:xfrm>
          <a:prstGeom prst="rect">
            <a:avLst/>
          </a:prstGeom>
        </p:spPr>
        <p:txBody>
          <a:bodyPr vert="horz" lIns="77916" tIns="38958" rIns="77916" bIns="38958" rtlCol="0" anchor="t">
            <a:noAutofit/>
          </a:bodyPr>
          <a:lstStyle>
            <a:lvl1pPr algn="r" defTabSz="519430" rtl="0" eaLnBrk="1" latinLnBrk="0" hangingPunct="1">
              <a:spcBef>
                <a:spcPct val="0"/>
              </a:spcBef>
              <a:buNone/>
              <a:defRPr sz="1600" b="1" i="0" kern="1200">
                <a:solidFill>
                  <a:srgbClr val="000000"/>
                </a:solidFill>
                <a:latin typeface="Arial" panose="020B0604020202020204" pitchFamily="34" charset="0"/>
                <a:ea typeface="+mj-ea"/>
                <a:cs typeface="Arial" panose="020B0604020202020204" pitchFamily="34" charset="0"/>
              </a:defRPr>
            </a:lvl1pPr>
          </a:lstStyle>
          <a:p>
            <a:pPr algn="l"/>
            <a:r>
              <a:rPr lang="es-ES" sz="1400" b="1" i="0" dirty="0">
                <a:solidFill>
                  <a:schemeClr val="tx1"/>
                </a:solidFill>
                <a:effectLst/>
                <a:latin typeface="+mn-lt"/>
              </a:rPr>
              <a:t>Instalación y mantenimiento </a:t>
            </a:r>
            <a:r>
              <a:rPr lang="es-ES" sz="1400" b="0" i="0" dirty="0">
                <a:solidFill>
                  <a:schemeClr val="tx1"/>
                </a:solidFill>
                <a:effectLst/>
                <a:latin typeface="+mn-lt"/>
              </a:rPr>
              <a:t>técnico integral gestionado por herramientas tecnológicas con data online.</a:t>
            </a:r>
            <a:endParaRPr lang="es-ES" sz="2000" b="0" dirty="0">
              <a:solidFill>
                <a:schemeClr val="tx1"/>
              </a:solidFill>
              <a:latin typeface="+mn-lt"/>
            </a:endParaRPr>
          </a:p>
        </p:txBody>
      </p:sp>
      <p:pic>
        <p:nvPicPr>
          <p:cNvPr id="17" name="Imagen 16">
            <a:extLst>
              <a:ext uri="{FF2B5EF4-FFF2-40B4-BE49-F238E27FC236}">
                <a16:creationId xmlns:a16="http://schemas.microsoft.com/office/drawing/2014/main" id="{939C978F-E4E1-111A-778B-6ED00793F1B7}"/>
              </a:ext>
            </a:extLst>
          </p:cNvPr>
          <p:cNvPicPr>
            <a:picLocks noChangeAspect="1"/>
          </p:cNvPicPr>
          <p:nvPr/>
        </p:nvPicPr>
        <p:blipFill>
          <a:blip r:embed="rId4"/>
          <a:stretch>
            <a:fillRect/>
          </a:stretch>
        </p:blipFill>
        <p:spPr>
          <a:xfrm>
            <a:off x="519113" y="2182237"/>
            <a:ext cx="711200" cy="901700"/>
          </a:xfrm>
          <a:prstGeom prst="rect">
            <a:avLst/>
          </a:prstGeom>
        </p:spPr>
      </p:pic>
      <p:pic>
        <p:nvPicPr>
          <p:cNvPr id="18" name="Imagen 17">
            <a:extLst>
              <a:ext uri="{FF2B5EF4-FFF2-40B4-BE49-F238E27FC236}">
                <a16:creationId xmlns:a16="http://schemas.microsoft.com/office/drawing/2014/main" id="{BD35E6C3-9F99-CA98-35D2-9DD93A81E64F}"/>
              </a:ext>
            </a:extLst>
          </p:cNvPr>
          <p:cNvPicPr>
            <a:picLocks noChangeAspect="1"/>
          </p:cNvPicPr>
          <p:nvPr/>
        </p:nvPicPr>
        <p:blipFill>
          <a:blip r:embed="rId5"/>
          <a:stretch>
            <a:fillRect/>
          </a:stretch>
        </p:blipFill>
        <p:spPr>
          <a:xfrm>
            <a:off x="5209622" y="2405978"/>
            <a:ext cx="737280" cy="751736"/>
          </a:xfrm>
          <a:prstGeom prst="rect">
            <a:avLst/>
          </a:prstGeom>
        </p:spPr>
      </p:pic>
      <p:sp>
        <p:nvSpPr>
          <p:cNvPr id="19" name="Título 7">
            <a:extLst>
              <a:ext uri="{FF2B5EF4-FFF2-40B4-BE49-F238E27FC236}">
                <a16:creationId xmlns:a16="http://schemas.microsoft.com/office/drawing/2014/main" id="{B069A668-E49C-9D36-CDB5-F73DB79CC8E8}"/>
              </a:ext>
            </a:extLst>
          </p:cNvPr>
          <p:cNvSpPr txBox="1">
            <a:spLocks/>
          </p:cNvSpPr>
          <p:nvPr/>
        </p:nvSpPr>
        <p:spPr>
          <a:xfrm>
            <a:off x="1393263" y="3636909"/>
            <a:ext cx="3312285" cy="489590"/>
          </a:xfrm>
          <a:prstGeom prst="rect">
            <a:avLst/>
          </a:prstGeom>
        </p:spPr>
        <p:txBody>
          <a:bodyPr vert="horz" lIns="77916" tIns="38958" rIns="77916" bIns="38958" rtlCol="0" anchor="t">
            <a:noAutofit/>
          </a:bodyPr>
          <a:lstStyle>
            <a:lvl1pPr algn="r" defTabSz="519430" rtl="0" eaLnBrk="1" latinLnBrk="0" hangingPunct="1">
              <a:spcBef>
                <a:spcPct val="0"/>
              </a:spcBef>
              <a:buNone/>
              <a:defRPr sz="1600" b="1" i="0" kern="1200">
                <a:solidFill>
                  <a:srgbClr val="000000"/>
                </a:solidFill>
                <a:latin typeface="Arial" panose="020B0604020202020204" pitchFamily="34" charset="0"/>
                <a:ea typeface="+mj-ea"/>
                <a:cs typeface="Arial" panose="020B0604020202020204" pitchFamily="34" charset="0"/>
              </a:defRPr>
            </a:lvl1pPr>
          </a:lstStyle>
          <a:p>
            <a:pPr algn="l"/>
            <a:r>
              <a:rPr lang="es-ES" sz="1400" b="1" i="0" dirty="0">
                <a:solidFill>
                  <a:schemeClr val="tx1"/>
                </a:solidFill>
                <a:effectLst/>
              </a:rPr>
              <a:t>Peticiones de cambio</a:t>
            </a:r>
            <a:r>
              <a:rPr lang="es-ES" sz="1400" b="0" i="0" dirty="0">
                <a:solidFill>
                  <a:schemeClr val="tx1"/>
                </a:solidFill>
                <a:effectLst/>
              </a:rPr>
              <a:t> a través de los canales web y APP.</a:t>
            </a:r>
            <a:endParaRPr lang="es-ES" sz="2000" b="0" dirty="0">
              <a:solidFill>
                <a:schemeClr val="tx1"/>
              </a:solidFill>
            </a:endParaRPr>
          </a:p>
        </p:txBody>
      </p:sp>
      <p:sp>
        <p:nvSpPr>
          <p:cNvPr id="20" name="Título 7">
            <a:extLst>
              <a:ext uri="{FF2B5EF4-FFF2-40B4-BE49-F238E27FC236}">
                <a16:creationId xmlns:a16="http://schemas.microsoft.com/office/drawing/2014/main" id="{1BF69781-8E8E-16BE-86CF-E2D09070EEE5}"/>
              </a:ext>
            </a:extLst>
          </p:cNvPr>
          <p:cNvSpPr txBox="1">
            <a:spLocks/>
          </p:cNvSpPr>
          <p:nvPr/>
        </p:nvSpPr>
        <p:spPr>
          <a:xfrm>
            <a:off x="6041128" y="3510465"/>
            <a:ext cx="3655026" cy="742478"/>
          </a:xfrm>
          <a:prstGeom prst="rect">
            <a:avLst/>
          </a:prstGeom>
        </p:spPr>
        <p:txBody>
          <a:bodyPr vert="horz" lIns="77916" tIns="38958" rIns="77916" bIns="38958" rtlCol="0" anchor="t">
            <a:noAutofit/>
          </a:bodyPr>
          <a:lstStyle>
            <a:lvl1pPr algn="r" defTabSz="519430" rtl="0" eaLnBrk="1" latinLnBrk="0" hangingPunct="1">
              <a:spcBef>
                <a:spcPct val="0"/>
              </a:spcBef>
              <a:buNone/>
              <a:defRPr sz="1600" b="1" i="0" kern="1200">
                <a:solidFill>
                  <a:srgbClr val="000000"/>
                </a:solidFill>
                <a:latin typeface="Arial" panose="020B0604020202020204" pitchFamily="34" charset="0"/>
                <a:ea typeface="+mj-ea"/>
                <a:cs typeface="Arial" panose="020B0604020202020204" pitchFamily="34" charset="0"/>
              </a:defRPr>
            </a:lvl1pPr>
          </a:lstStyle>
          <a:p>
            <a:pPr algn="l"/>
            <a:r>
              <a:rPr lang="es-ES" sz="1400" dirty="0">
                <a:solidFill>
                  <a:schemeClr val="tx1"/>
                </a:solidFill>
              </a:rPr>
              <a:t>Planificación de Servicios </a:t>
            </a:r>
            <a:r>
              <a:rPr lang="es-ES" sz="1400" b="0" dirty="0">
                <a:solidFill>
                  <a:schemeClr val="tx1"/>
                </a:solidFill>
              </a:rPr>
              <a:t>para recoger efectivo según capacidad de la solución y necesidades.</a:t>
            </a:r>
            <a:endParaRPr lang="es-ES" sz="2000" b="0" dirty="0">
              <a:solidFill>
                <a:schemeClr val="tx1"/>
              </a:solidFill>
            </a:endParaRPr>
          </a:p>
        </p:txBody>
      </p:sp>
      <p:pic>
        <p:nvPicPr>
          <p:cNvPr id="24" name="Imagen 23">
            <a:extLst>
              <a:ext uri="{FF2B5EF4-FFF2-40B4-BE49-F238E27FC236}">
                <a16:creationId xmlns:a16="http://schemas.microsoft.com/office/drawing/2014/main" id="{843AABEC-08D5-A2BB-A801-F5EAC6163816}"/>
              </a:ext>
            </a:extLst>
          </p:cNvPr>
          <p:cNvPicPr>
            <a:picLocks noChangeAspect="1"/>
          </p:cNvPicPr>
          <p:nvPr/>
        </p:nvPicPr>
        <p:blipFill>
          <a:blip r:embed="rId6"/>
          <a:stretch>
            <a:fillRect/>
          </a:stretch>
        </p:blipFill>
        <p:spPr>
          <a:xfrm>
            <a:off x="558115" y="3497373"/>
            <a:ext cx="633196" cy="678424"/>
          </a:xfrm>
          <a:prstGeom prst="rect">
            <a:avLst/>
          </a:prstGeom>
        </p:spPr>
      </p:pic>
      <p:pic>
        <p:nvPicPr>
          <p:cNvPr id="25" name="Imagen 24">
            <a:extLst>
              <a:ext uri="{FF2B5EF4-FFF2-40B4-BE49-F238E27FC236}">
                <a16:creationId xmlns:a16="http://schemas.microsoft.com/office/drawing/2014/main" id="{31C221DE-B4FB-49E8-503E-AC8A607F1395}"/>
              </a:ext>
            </a:extLst>
          </p:cNvPr>
          <p:cNvPicPr>
            <a:picLocks noChangeAspect="1"/>
          </p:cNvPicPr>
          <p:nvPr/>
        </p:nvPicPr>
        <p:blipFill>
          <a:blip r:embed="rId7"/>
          <a:stretch>
            <a:fillRect/>
          </a:stretch>
        </p:blipFill>
        <p:spPr>
          <a:xfrm>
            <a:off x="5182506" y="3550708"/>
            <a:ext cx="791512" cy="661992"/>
          </a:xfrm>
          <a:prstGeom prst="rect">
            <a:avLst/>
          </a:prstGeom>
        </p:spPr>
      </p:pic>
      <p:sp>
        <p:nvSpPr>
          <p:cNvPr id="26" name="Título 7">
            <a:extLst>
              <a:ext uri="{FF2B5EF4-FFF2-40B4-BE49-F238E27FC236}">
                <a16:creationId xmlns:a16="http://schemas.microsoft.com/office/drawing/2014/main" id="{D3E88BF1-B76B-9646-EB2A-60E04AFCA19B}"/>
              </a:ext>
            </a:extLst>
          </p:cNvPr>
          <p:cNvSpPr txBox="1">
            <a:spLocks/>
          </p:cNvSpPr>
          <p:nvPr/>
        </p:nvSpPr>
        <p:spPr>
          <a:xfrm>
            <a:off x="1382419" y="4688972"/>
            <a:ext cx="3655026" cy="660400"/>
          </a:xfrm>
          <a:prstGeom prst="rect">
            <a:avLst/>
          </a:prstGeom>
        </p:spPr>
        <p:txBody>
          <a:bodyPr vert="horz" lIns="77916" tIns="38958" rIns="77916" bIns="38958" rtlCol="0" anchor="t">
            <a:noAutofit/>
          </a:bodyPr>
          <a:lstStyle>
            <a:lvl1pPr algn="r" defTabSz="519430" rtl="0" eaLnBrk="1" latinLnBrk="0" hangingPunct="1">
              <a:spcBef>
                <a:spcPct val="0"/>
              </a:spcBef>
              <a:buNone/>
              <a:defRPr sz="1600" b="1" i="0" kern="1200">
                <a:solidFill>
                  <a:srgbClr val="000000"/>
                </a:solidFill>
                <a:latin typeface="Arial" panose="020B0604020202020204" pitchFamily="34" charset="0"/>
                <a:ea typeface="+mj-ea"/>
                <a:cs typeface="Arial" panose="020B0604020202020204" pitchFamily="34" charset="0"/>
              </a:defRPr>
            </a:lvl1pPr>
          </a:lstStyle>
          <a:p>
            <a:pPr algn="l"/>
            <a:r>
              <a:rPr lang="es-ES" sz="1400" b="0" dirty="0">
                <a:solidFill>
                  <a:schemeClr val="tx1"/>
                </a:solidFill>
              </a:rPr>
              <a:t>Plataforma web para la </a:t>
            </a:r>
            <a:r>
              <a:rPr lang="es-ES" sz="1400" dirty="0">
                <a:solidFill>
                  <a:schemeClr val="tx1"/>
                </a:solidFill>
              </a:rPr>
              <a:t>consulta de los movimientos </a:t>
            </a:r>
            <a:r>
              <a:rPr lang="es-ES" sz="1400" b="0" i="0" dirty="0">
                <a:solidFill>
                  <a:schemeClr val="tx1"/>
                </a:solidFill>
                <a:effectLst/>
              </a:rPr>
              <a:t>de efectivo en distintos canales digitales.</a:t>
            </a:r>
            <a:endParaRPr lang="es-ES" sz="2000" b="0" dirty="0">
              <a:solidFill>
                <a:schemeClr val="tx1"/>
              </a:solidFill>
            </a:endParaRPr>
          </a:p>
        </p:txBody>
      </p:sp>
      <p:sp>
        <p:nvSpPr>
          <p:cNvPr id="27" name="Título 7">
            <a:extLst>
              <a:ext uri="{FF2B5EF4-FFF2-40B4-BE49-F238E27FC236}">
                <a16:creationId xmlns:a16="http://schemas.microsoft.com/office/drawing/2014/main" id="{80BDF8C7-6B04-D3D6-98D1-6E8161E533B7}"/>
              </a:ext>
            </a:extLst>
          </p:cNvPr>
          <p:cNvSpPr txBox="1">
            <a:spLocks/>
          </p:cNvSpPr>
          <p:nvPr/>
        </p:nvSpPr>
        <p:spPr>
          <a:xfrm>
            <a:off x="6041128" y="4663572"/>
            <a:ext cx="3655026" cy="711200"/>
          </a:xfrm>
          <a:prstGeom prst="rect">
            <a:avLst/>
          </a:prstGeom>
        </p:spPr>
        <p:txBody>
          <a:bodyPr vert="horz" lIns="77916" tIns="38958" rIns="77916" bIns="38958" rtlCol="0" anchor="t">
            <a:noAutofit/>
          </a:bodyPr>
          <a:lstStyle>
            <a:lvl1pPr algn="r" defTabSz="519430" rtl="0" eaLnBrk="1" latinLnBrk="0" hangingPunct="1">
              <a:spcBef>
                <a:spcPct val="0"/>
              </a:spcBef>
              <a:buNone/>
              <a:defRPr sz="1600" b="1" i="0" kern="1200">
                <a:solidFill>
                  <a:srgbClr val="000000"/>
                </a:solidFill>
                <a:latin typeface="Arial" panose="020B0604020202020204" pitchFamily="34" charset="0"/>
                <a:ea typeface="+mj-ea"/>
                <a:cs typeface="Arial" panose="020B0604020202020204" pitchFamily="34" charset="0"/>
              </a:defRPr>
            </a:lvl1pPr>
          </a:lstStyle>
          <a:p>
            <a:pPr algn="l"/>
            <a:r>
              <a:rPr lang="es-ES" sz="1400" b="0" i="0" dirty="0">
                <a:solidFill>
                  <a:schemeClr val="tx1"/>
                </a:solidFill>
                <a:effectLst/>
              </a:rPr>
              <a:t>Ingreso en cuenta: Disponer</a:t>
            </a:r>
            <a:r>
              <a:rPr lang="es-ES" sz="1400" b="1" i="0" dirty="0">
                <a:solidFill>
                  <a:schemeClr val="tx1"/>
                </a:solidFill>
                <a:effectLst/>
              </a:rPr>
              <a:t> de manera digitalizada </a:t>
            </a:r>
            <a:r>
              <a:rPr lang="es-ES" sz="1400" b="0" i="0" dirty="0">
                <a:solidFill>
                  <a:schemeClr val="tx1"/>
                </a:solidFill>
                <a:effectLst/>
              </a:rPr>
              <a:t>y ágil la recaudación diaria del negocio en su cuenta bancaria.</a:t>
            </a:r>
            <a:endParaRPr lang="es-ES" sz="2000" b="0" dirty="0">
              <a:solidFill>
                <a:schemeClr val="tx1"/>
              </a:solidFill>
            </a:endParaRPr>
          </a:p>
        </p:txBody>
      </p:sp>
      <p:pic>
        <p:nvPicPr>
          <p:cNvPr id="28" name="Imagen 27">
            <a:extLst>
              <a:ext uri="{FF2B5EF4-FFF2-40B4-BE49-F238E27FC236}">
                <a16:creationId xmlns:a16="http://schemas.microsoft.com/office/drawing/2014/main" id="{19A43137-496A-57BD-F140-9E114F52A188}"/>
              </a:ext>
            </a:extLst>
          </p:cNvPr>
          <p:cNvPicPr>
            <a:picLocks noChangeAspect="1"/>
          </p:cNvPicPr>
          <p:nvPr/>
        </p:nvPicPr>
        <p:blipFill>
          <a:blip r:embed="rId8"/>
          <a:stretch>
            <a:fillRect/>
          </a:stretch>
        </p:blipFill>
        <p:spPr>
          <a:xfrm>
            <a:off x="455613" y="4733422"/>
            <a:ext cx="838200" cy="571500"/>
          </a:xfrm>
          <a:prstGeom prst="rect">
            <a:avLst/>
          </a:prstGeom>
        </p:spPr>
      </p:pic>
      <p:pic>
        <p:nvPicPr>
          <p:cNvPr id="29" name="Imagen 28">
            <a:extLst>
              <a:ext uri="{FF2B5EF4-FFF2-40B4-BE49-F238E27FC236}">
                <a16:creationId xmlns:a16="http://schemas.microsoft.com/office/drawing/2014/main" id="{70B7675F-1792-F3DD-4B8B-15861EF20B1D}"/>
              </a:ext>
            </a:extLst>
          </p:cNvPr>
          <p:cNvPicPr>
            <a:picLocks noChangeAspect="1"/>
          </p:cNvPicPr>
          <p:nvPr/>
        </p:nvPicPr>
        <p:blipFill>
          <a:blip r:embed="rId9"/>
          <a:stretch>
            <a:fillRect/>
          </a:stretch>
        </p:blipFill>
        <p:spPr>
          <a:xfrm>
            <a:off x="5216312" y="4663572"/>
            <a:ext cx="723900" cy="711200"/>
          </a:xfrm>
          <a:prstGeom prst="rect">
            <a:avLst/>
          </a:prstGeom>
        </p:spPr>
      </p:pic>
    </p:spTree>
    <p:extLst>
      <p:ext uri="{BB962C8B-B14F-4D97-AF65-F5344CB8AC3E}">
        <p14:creationId xmlns:p14="http://schemas.microsoft.com/office/powerpoint/2010/main" val="477536553"/>
      </p:ext>
    </p:extLst>
  </p:cSld>
  <p:clrMapOvr>
    <a:masterClrMapping/>
  </p:clrMapOvr>
</p:sld>
</file>

<file path=ppt/theme/theme1.xml><?xml version="1.0" encoding="utf-8"?>
<a:theme xmlns:a="http://schemas.openxmlformats.org/drawingml/2006/main" name="TemaProsegurCash">
  <a:themeElements>
    <a:clrScheme name="PALETA PROSEGUR">
      <a:dk1>
        <a:srgbClr val="000000"/>
      </a:dk1>
      <a:lt1>
        <a:srgbClr val="FFFFFF"/>
      </a:lt1>
      <a:dk2>
        <a:srgbClr val="000000"/>
      </a:dk2>
      <a:lt2>
        <a:srgbClr val="FFFFFF"/>
      </a:lt2>
      <a:accent1>
        <a:srgbClr val="FAD200"/>
      </a:accent1>
      <a:accent2>
        <a:srgbClr val="637A7C"/>
      </a:accent2>
      <a:accent3>
        <a:srgbClr val="78CBCF"/>
      </a:accent3>
      <a:accent4>
        <a:srgbClr val="F3813C"/>
      </a:accent4>
      <a:accent5>
        <a:srgbClr val="9D9FA2"/>
      </a:accent5>
      <a:accent6>
        <a:srgbClr val="F2AA00"/>
      </a:accent6>
      <a:hlink>
        <a:srgbClr val="FAD200"/>
      </a:hlink>
      <a:folHlink>
        <a:srgbClr val="9D9FA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ProsegurCash" id="{1BCEF4A3-350E-7C4A-A908-591B7ED165F4}" vid="{B720807B-336B-4E4B-B035-A34F156F9DFC}"/>
    </a:ext>
  </a:extLst>
</a:theme>
</file>

<file path=ppt/theme/theme2.xml><?xml version="1.0" encoding="utf-8"?>
<a:theme xmlns:a="http://schemas.openxmlformats.org/drawingml/2006/main" name="Diseño personalizado">
  <a:themeElements>
    <a:clrScheme name="Personalizado 2">
      <a:dk1>
        <a:srgbClr val="000000"/>
      </a:dk1>
      <a:lt1>
        <a:srgbClr val="FFFFFF"/>
      </a:lt1>
      <a:dk2>
        <a:srgbClr val="000000"/>
      </a:dk2>
      <a:lt2>
        <a:srgbClr val="FFFFFF"/>
      </a:lt2>
      <a:accent1>
        <a:srgbClr val="FFD300"/>
      </a:accent1>
      <a:accent2>
        <a:srgbClr val="637A7C"/>
      </a:accent2>
      <a:accent3>
        <a:srgbClr val="78CBCF"/>
      </a:accent3>
      <a:accent4>
        <a:srgbClr val="F3813C"/>
      </a:accent4>
      <a:accent5>
        <a:srgbClr val="9D9FA2"/>
      </a:accent5>
      <a:accent6>
        <a:srgbClr val="F0AA00"/>
      </a:accent6>
      <a:hlink>
        <a:srgbClr val="F0AA00"/>
      </a:hlink>
      <a:folHlink>
        <a:srgbClr val="9D9FA2"/>
      </a:folHlink>
    </a:clrScheme>
    <a:fontScheme name="FUENTES PROSEGUR">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68485601-fbbc-47c6-b156-3e1a7e0a4434}" enabled="0" method="" siteId="{68485601-fbbc-47c6-b156-3e1a7e0a4434}" removed="1"/>
</clbl:labelList>
</file>

<file path=docProps/app.xml><?xml version="1.0" encoding="utf-8"?>
<Properties xmlns="http://schemas.openxmlformats.org/officeDocument/2006/extended-properties" xmlns:vt="http://schemas.openxmlformats.org/officeDocument/2006/docPropsVTypes">
  <Template>TemaProsegurCash</Template>
  <TotalTime>0</TotalTime>
  <Words>2180</Words>
  <Application>Microsoft Office PowerPoint</Application>
  <PresentationFormat>Panorámica</PresentationFormat>
  <Paragraphs>200</Paragraphs>
  <Slides>20</Slides>
  <Notes>0</Notes>
  <HiddenSlides>0</HiddenSlides>
  <MMClips>0</MMClips>
  <ScaleCrop>false</ScaleCrop>
  <HeadingPairs>
    <vt:vector size="6" baseType="variant">
      <vt:variant>
        <vt:lpstr>Fuentes usadas</vt:lpstr>
      </vt:variant>
      <vt:variant>
        <vt:i4>7</vt:i4>
      </vt:variant>
      <vt:variant>
        <vt:lpstr>Tema</vt:lpstr>
      </vt:variant>
      <vt:variant>
        <vt:i4>3</vt:i4>
      </vt:variant>
      <vt:variant>
        <vt:lpstr>Títulos de diapositiva</vt:lpstr>
      </vt:variant>
      <vt:variant>
        <vt:i4>20</vt:i4>
      </vt:variant>
    </vt:vector>
  </HeadingPairs>
  <TitlesOfParts>
    <vt:vector size="30" baseType="lpstr">
      <vt:lpstr>Arial</vt:lpstr>
      <vt:lpstr>Calibri</vt:lpstr>
      <vt:lpstr>Calibri Light</vt:lpstr>
      <vt:lpstr>Century Gothic</vt:lpstr>
      <vt:lpstr>Times New Roman</vt:lpstr>
      <vt:lpstr>Wingdings</vt:lpstr>
      <vt:lpstr>Wingdings 3</vt:lpstr>
      <vt:lpstr>TemaProsegurCash</vt:lpstr>
      <vt:lpstr>Diseño personalizado</vt:lpstr>
      <vt:lpstr>1_Diseño personalizado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Antonio Jose Mejias Torres</dc:creator>
  <cp:lastModifiedBy>Antonio Jose Mejias Torres</cp:lastModifiedBy>
  <cp:revision>375</cp:revision>
  <dcterms:created xsi:type="dcterms:W3CDTF">2023-01-04T11:12:38Z</dcterms:created>
  <dcterms:modified xsi:type="dcterms:W3CDTF">2023-05-23T11:43:35Z</dcterms:modified>
</cp:coreProperties>
</file>