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7" r:id="rId4"/>
  </p:sldMasterIdLst>
  <p:notesMasterIdLst>
    <p:notesMasterId r:id="rId25"/>
  </p:notesMasterIdLst>
  <p:handoutMasterIdLst>
    <p:handoutMasterId r:id="rId26"/>
  </p:handoutMasterIdLst>
  <p:sldIdLst>
    <p:sldId id="346" r:id="rId5"/>
    <p:sldId id="301" r:id="rId6"/>
    <p:sldId id="354" r:id="rId7"/>
    <p:sldId id="397" r:id="rId8"/>
    <p:sldId id="373" r:id="rId9"/>
    <p:sldId id="406" r:id="rId10"/>
    <p:sldId id="357" r:id="rId11"/>
    <p:sldId id="358" r:id="rId12"/>
    <p:sldId id="359" r:id="rId13"/>
    <p:sldId id="355" r:id="rId14"/>
    <p:sldId id="405" r:id="rId15"/>
    <p:sldId id="404" r:id="rId16"/>
    <p:sldId id="377" r:id="rId17"/>
    <p:sldId id="370" r:id="rId18"/>
    <p:sldId id="403" r:id="rId19"/>
    <p:sldId id="407" r:id="rId20"/>
    <p:sldId id="408" r:id="rId21"/>
    <p:sldId id="386" r:id="rId22"/>
    <p:sldId id="387" r:id="rId23"/>
    <p:sldId id="402" r:id="rId24"/>
  </p:sldIdLst>
  <p:sldSz cx="9144000" cy="5143500" type="screen16x9"/>
  <p:notesSz cx="6810375" cy="9942513"/>
  <p:defaultTextStyle>
    <a:defPPr>
      <a:defRPr lang="es-ES"/>
    </a:defPPr>
    <a:lvl1pPr marL="0" algn="l" defTabSz="389582" rtl="0" eaLnBrk="1" latinLnBrk="0" hangingPunct="1">
      <a:defRPr sz="1500" kern="1200">
        <a:solidFill>
          <a:schemeClr val="tx1"/>
        </a:solidFill>
        <a:latin typeface="+mn-lt"/>
        <a:ea typeface="+mn-ea"/>
        <a:cs typeface="+mn-cs"/>
      </a:defRPr>
    </a:lvl1pPr>
    <a:lvl2pPr marL="389582" algn="l" defTabSz="389582" rtl="0" eaLnBrk="1" latinLnBrk="0" hangingPunct="1">
      <a:defRPr sz="1500" kern="1200">
        <a:solidFill>
          <a:schemeClr val="tx1"/>
        </a:solidFill>
        <a:latin typeface="+mn-lt"/>
        <a:ea typeface="+mn-ea"/>
        <a:cs typeface="+mn-cs"/>
      </a:defRPr>
    </a:lvl2pPr>
    <a:lvl3pPr marL="779163" algn="l" defTabSz="389582" rtl="0" eaLnBrk="1" latinLnBrk="0" hangingPunct="1">
      <a:defRPr sz="1500" kern="1200">
        <a:solidFill>
          <a:schemeClr val="tx1"/>
        </a:solidFill>
        <a:latin typeface="+mn-lt"/>
        <a:ea typeface="+mn-ea"/>
        <a:cs typeface="+mn-cs"/>
      </a:defRPr>
    </a:lvl3pPr>
    <a:lvl4pPr marL="1168745" algn="l" defTabSz="389582" rtl="0" eaLnBrk="1" latinLnBrk="0" hangingPunct="1">
      <a:defRPr sz="1500" kern="1200">
        <a:solidFill>
          <a:schemeClr val="tx1"/>
        </a:solidFill>
        <a:latin typeface="+mn-lt"/>
        <a:ea typeface="+mn-ea"/>
        <a:cs typeface="+mn-cs"/>
      </a:defRPr>
    </a:lvl4pPr>
    <a:lvl5pPr marL="1558326" algn="l" defTabSz="389582" rtl="0" eaLnBrk="1" latinLnBrk="0" hangingPunct="1">
      <a:defRPr sz="1500" kern="1200">
        <a:solidFill>
          <a:schemeClr val="tx1"/>
        </a:solidFill>
        <a:latin typeface="+mn-lt"/>
        <a:ea typeface="+mn-ea"/>
        <a:cs typeface="+mn-cs"/>
      </a:defRPr>
    </a:lvl5pPr>
    <a:lvl6pPr marL="1947908" algn="l" defTabSz="389582" rtl="0" eaLnBrk="1" latinLnBrk="0" hangingPunct="1">
      <a:defRPr sz="1500" kern="1200">
        <a:solidFill>
          <a:schemeClr val="tx1"/>
        </a:solidFill>
        <a:latin typeface="+mn-lt"/>
        <a:ea typeface="+mn-ea"/>
        <a:cs typeface="+mn-cs"/>
      </a:defRPr>
    </a:lvl6pPr>
    <a:lvl7pPr marL="2337489" algn="l" defTabSz="389582" rtl="0" eaLnBrk="1" latinLnBrk="0" hangingPunct="1">
      <a:defRPr sz="1500" kern="1200">
        <a:solidFill>
          <a:schemeClr val="tx1"/>
        </a:solidFill>
        <a:latin typeface="+mn-lt"/>
        <a:ea typeface="+mn-ea"/>
        <a:cs typeface="+mn-cs"/>
      </a:defRPr>
    </a:lvl7pPr>
    <a:lvl8pPr marL="2727071" algn="l" defTabSz="389582" rtl="0" eaLnBrk="1" latinLnBrk="0" hangingPunct="1">
      <a:defRPr sz="1500" kern="1200">
        <a:solidFill>
          <a:schemeClr val="tx1"/>
        </a:solidFill>
        <a:latin typeface="+mn-lt"/>
        <a:ea typeface="+mn-ea"/>
        <a:cs typeface="+mn-cs"/>
      </a:defRPr>
    </a:lvl8pPr>
    <a:lvl9pPr marL="3116652" algn="l" defTabSz="389582" rtl="0" eaLnBrk="1" latinLnBrk="0" hangingPunct="1">
      <a:defRPr sz="1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95" userDrawn="1">
          <p15:clr>
            <a:srgbClr val="A4A3A4"/>
          </p15:clr>
        </p15:guide>
        <p15:guide id="2" pos="5759">
          <p15:clr>
            <a:srgbClr val="A4A3A4"/>
          </p15:clr>
        </p15:guide>
        <p15:guide id="4" pos="158" userDrawn="1">
          <p15:clr>
            <a:srgbClr val="A4A3A4"/>
          </p15:clr>
        </p15:guide>
        <p15:guide id="5" pos="1179" userDrawn="1">
          <p15:clr>
            <a:srgbClr val="A4A3A4"/>
          </p15:clr>
        </p15:guide>
        <p15:guide id="6" pos="1950" userDrawn="1">
          <p15:clr>
            <a:srgbClr val="A4A3A4"/>
          </p15:clr>
        </p15:guide>
        <p15:guide id="8" orient="horz" pos="1620" userDrawn="1">
          <p15:clr>
            <a:srgbClr val="A4A3A4"/>
          </p15:clr>
        </p15:guide>
        <p15:guide id="9" orient="horz" pos="237" userDrawn="1">
          <p15:clr>
            <a:srgbClr val="A4A3A4"/>
          </p15:clr>
        </p15:guide>
        <p15:guide id="10" orient="horz" pos="3094" userDrawn="1">
          <p15:clr>
            <a:srgbClr val="A4A3A4"/>
          </p15:clr>
        </p15:guide>
        <p15:guide id="11" pos="2880" userDrawn="1">
          <p15:clr>
            <a:srgbClr val="A4A3A4"/>
          </p15:clr>
        </p15:guide>
        <p15:guide id="12" pos="5579" userDrawn="1">
          <p15:clr>
            <a:srgbClr val="A4A3A4"/>
          </p15:clr>
        </p15:guide>
        <p15:guide id="13" pos="431" userDrawn="1">
          <p15:clr>
            <a:srgbClr val="A4A3A4"/>
          </p15:clr>
        </p15:guide>
      </p15:sldGuideLst>
    </p:ext>
    <p:ext uri="{2D200454-40CA-4A62-9FC3-DE9A4176ACB9}">
      <p15:notesGuideLst xmlns:p15="http://schemas.microsoft.com/office/powerpoint/2012/main">
        <p15:guide id="1" orient="horz" pos="3132">
          <p15:clr>
            <a:srgbClr val="A4A3A4"/>
          </p15:clr>
        </p15:guide>
        <p15:guide id="2" pos="214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vira Alonso" initials="EA"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3813C"/>
    <a:srgbClr val="77C8CD"/>
    <a:srgbClr val="F1AA20"/>
    <a:srgbClr val="9D9EA0"/>
    <a:srgbClr val="637B7C"/>
    <a:srgbClr val="FFCB02"/>
    <a:srgbClr val="FFD300"/>
    <a:srgbClr val="FDD933"/>
    <a:srgbClr val="FFD52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61" autoAdjust="0"/>
    <p:restoredTop sz="95806"/>
  </p:normalViewPr>
  <p:slideViewPr>
    <p:cSldViewPr snapToGrid="0" snapToObjects="1" showGuides="1">
      <p:cViewPr varScale="1">
        <p:scale>
          <a:sx n="90" d="100"/>
          <a:sy n="90" d="100"/>
        </p:scale>
        <p:origin x="654" y="66"/>
      </p:cViewPr>
      <p:guideLst>
        <p:guide orient="horz" pos="2595"/>
        <p:guide pos="5759"/>
        <p:guide pos="158"/>
        <p:guide pos="1179"/>
        <p:guide pos="1950"/>
        <p:guide orient="horz" pos="1620"/>
        <p:guide orient="horz" pos="237"/>
        <p:guide orient="horz" pos="3094"/>
        <p:guide pos="2880"/>
        <p:guide pos="5579"/>
        <p:guide pos="431"/>
      </p:guideLst>
    </p:cSldViewPr>
  </p:slideViewPr>
  <p:notesTextViewPr>
    <p:cViewPr>
      <p:scale>
        <a:sx n="100" d="100"/>
        <a:sy n="100" d="100"/>
      </p:scale>
      <p:origin x="0" y="0"/>
    </p:cViewPr>
  </p:notesTextViewPr>
  <p:notesViewPr>
    <p:cSldViewPr snapToGrid="0" snapToObjects="1">
      <p:cViewPr varScale="1">
        <p:scale>
          <a:sx n="81" d="100"/>
          <a:sy n="81" d="100"/>
        </p:scale>
        <p:origin x="-4020" y="-96"/>
      </p:cViewPr>
      <p:guideLst>
        <p:guide orient="horz" pos="3132"/>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51163" cy="496888"/>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sz="quarter" idx="1"/>
          </p:nvPr>
        </p:nvSpPr>
        <p:spPr>
          <a:xfrm>
            <a:off x="3857625" y="0"/>
            <a:ext cx="2951163" cy="496888"/>
          </a:xfrm>
          <a:prstGeom prst="rect">
            <a:avLst/>
          </a:prstGeom>
        </p:spPr>
        <p:txBody>
          <a:bodyPr vert="horz" lIns="91440" tIns="45720" rIns="91440" bIns="45720" rtlCol="0"/>
          <a:lstStyle>
            <a:lvl1pPr algn="r">
              <a:defRPr sz="1200"/>
            </a:lvl1pPr>
          </a:lstStyle>
          <a:p>
            <a:fld id="{223EBBFF-2912-4FED-AFE9-AD6BB91AF174}" type="datetimeFigureOut">
              <a:rPr lang="es-ES" smtClean="0"/>
              <a:pPr/>
              <a:t>13/07/2023</a:t>
            </a:fld>
            <a:endParaRPr lang="es-ES" dirty="0"/>
          </a:p>
        </p:txBody>
      </p:sp>
      <p:sp>
        <p:nvSpPr>
          <p:cNvPr id="5" name="4 Marcador de número de diapositiva"/>
          <p:cNvSpPr>
            <a:spLocks noGrp="1"/>
          </p:cNvSpPr>
          <p:nvPr>
            <p:ph type="sldNum" sz="quarter" idx="3"/>
          </p:nvPr>
        </p:nvSpPr>
        <p:spPr>
          <a:xfrm>
            <a:off x="3857625" y="9444038"/>
            <a:ext cx="2951163" cy="496887"/>
          </a:xfrm>
          <a:prstGeom prst="rect">
            <a:avLst/>
          </a:prstGeom>
        </p:spPr>
        <p:txBody>
          <a:bodyPr vert="horz" lIns="91440" tIns="45720" rIns="91440" bIns="45720" rtlCol="0" anchor="b"/>
          <a:lstStyle>
            <a:lvl1pPr algn="r">
              <a:defRPr sz="1200"/>
            </a:lvl1pPr>
          </a:lstStyle>
          <a:p>
            <a:fld id="{C2EC23DD-79E4-4FDB-BBAF-CB2F3F23AA21}" type="slidenum">
              <a:rPr lang="es-ES" smtClean="0"/>
              <a:pPr/>
              <a:t>‹Nº›</a:t>
            </a:fld>
            <a:endParaRPr lang="es-ES" dirty="0"/>
          </a:p>
        </p:txBody>
      </p:sp>
    </p:spTree>
    <p:extLst>
      <p:ext uri="{BB962C8B-B14F-4D97-AF65-F5344CB8AC3E}">
        <p14:creationId xmlns:p14="http://schemas.microsoft.com/office/powerpoint/2010/main" val="3646460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5" y="0"/>
            <a:ext cx="2951163" cy="497126"/>
          </a:xfrm>
          <a:prstGeom prst="rect">
            <a:avLst/>
          </a:prstGeom>
        </p:spPr>
        <p:txBody>
          <a:bodyPr vert="horz" lIns="91409" tIns="45705" rIns="91409" bIns="45705" rtlCol="0"/>
          <a:lstStyle>
            <a:lvl1pPr algn="l">
              <a:defRPr sz="1200"/>
            </a:lvl1pPr>
          </a:lstStyle>
          <a:p>
            <a:endParaRPr lang="es-ES" dirty="0"/>
          </a:p>
        </p:txBody>
      </p:sp>
      <p:sp>
        <p:nvSpPr>
          <p:cNvPr id="3" name="2 Marcador de fecha"/>
          <p:cNvSpPr>
            <a:spLocks noGrp="1"/>
          </p:cNvSpPr>
          <p:nvPr>
            <p:ph type="dt" idx="1"/>
          </p:nvPr>
        </p:nvSpPr>
        <p:spPr>
          <a:xfrm>
            <a:off x="3857641" y="0"/>
            <a:ext cx="2951163" cy="497126"/>
          </a:xfrm>
          <a:prstGeom prst="rect">
            <a:avLst/>
          </a:prstGeom>
        </p:spPr>
        <p:txBody>
          <a:bodyPr vert="horz" lIns="91409" tIns="45705" rIns="91409" bIns="45705" rtlCol="0"/>
          <a:lstStyle>
            <a:lvl1pPr algn="r">
              <a:defRPr sz="1200"/>
            </a:lvl1pPr>
          </a:lstStyle>
          <a:p>
            <a:fld id="{230731CB-1BFE-4642-B05D-0F44376CC056}" type="datetimeFigureOut">
              <a:rPr lang="es-ES" smtClean="0"/>
              <a:pPr/>
              <a:t>13/07/2023</a:t>
            </a:fld>
            <a:endParaRPr lang="es-ES" dirty="0"/>
          </a:p>
        </p:txBody>
      </p:sp>
      <p:sp>
        <p:nvSpPr>
          <p:cNvPr id="4" name="3 Marcador de imagen de diapositiva"/>
          <p:cNvSpPr>
            <a:spLocks noGrp="1" noRot="1" noChangeAspect="1"/>
          </p:cNvSpPr>
          <p:nvPr>
            <p:ph type="sldImg" idx="2"/>
          </p:nvPr>
        </p:nvSpPr>
        <p:spPr>
          <a:xfrm>
            <a:off x="92075" y="746125"/>
            <a:ext cx="6626225" cy="3727450"/>
          </a:xfrm>
          <a:prstGeom prst="rect">
            <a:avLst/>
          </a:prstGeom>
          <a:noFill/>
          <a:ln w="12700">
            <a:solidFill>
              <a:prstClr val="black"/>
            </a:solidFill>
          </a:ln>
        </p:spPr>
        <p:txBody>
          <a:bodyPr vert="horz" lIns="91409" tIns="45705" rIns="91409" bIns="45705" rtlCol="0" anchor="ctr"/>
          <a:lstStyle/>
          <a:p>
            <a:endParaRPr lang="es-ES" dirty="0"/>
          </a:p>
        </p:txBody>
      </p:sp>
      <p:sp>
        <p:nvSpPr>
          <p:cNvPr id="5" name="4 Marcador de notas"/>
          <p:cNvSpPr>
            <a:spLocks noGrp="1"/>
          </p:cNvSpPr>
          <p:nvPr>
            <p:ph type="body" sz="quarter" idx="3"/>
          </p:nvPr>
        </p:nvSpPr>
        <p:spPr>
          <a:xfrm>
            <a:off x="681038" y="4722698"/>
            <a:ext cx="5448300" cy="4474131"/>
          </a:xfrm>
          <a:prstGeom prst="rect">
            <a:avLst/>
          </a:prstGeom>
        </p:spPr>
        <p:txBody>
          <a:bodyPr vert="horz" lIns="91409" tIns="45705" rIns="91409" bIns="45705"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5" y="9443662"/>
            <a:ext cx="2951163" cy="497126"/>
          </a:xfrm>
          <a:prstGeom prst="rect">
            <a:avLst/>
          </a:prstGeom>
        </p:spPr>
        <p:txBody>
          <a:bodyPr vert="horz" lIns="91409" tIns="45705" rIns="91409" bIns="45705"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57641" y="9443662"/>
            <a:ext cx="2951163" cy="497126"/>
          </a:xfrm>
          <a:prstGeom prst="rect">
            <a:avLst/>
          </a:prstGeom>
        </p:spPr>
        <p:txBody>
          <a:bodyPr vert="horz" lIns="91409" tIns="45705" rIns="91409" bIns="45705" rtlCol="0" anchor="b"/>
          <a:lstStyle>
            <a:lvl1pPr algn="r">
              <a:defRPr sz="1200"/>
            </a:lvl1pPr>
          </a:lstStyle>
          <a:p>
            <a:fld id="{199BE709-C213-4C67-B6D2-48FCC9B6E9F0}" type="slidenum">
              <a:rPr lang="es-ES" smtClean="0"/>
              <a:pPr/>
              <a:t>‹Nº›</a:t>
            </a:fld>
            <a:endParaRPr lang="es-ES" dirty="0"/>
          </a:p>
        </p:txBody>
      </p:sp>
    </p:spTree>
    <p:extLst>
      <p:ext uri="{BB962C8B-B14F-4D97-AF65-F5344CB8AC3E}">
        <p14:creationId xmlns:p14="http://schemas.microsoft.com/office/powerpoint/2010/main" val="1814987020"/>
      </p:ext>
    </p:extLst>
  </p:cSld>
  <p:clrMap bg1="lt1" tx1="dk1" bg2="lt2" tx2="dk2" accent1="accent1" accent2="accent2" accent3="accent3" accent4="accent4" accent5="accent5" accent6="accent6" hlink="hlink" folHlink="folHlink"/>
  <p:notesStyle>
    <a:lvl1pPr marL="0" algn="l" defTabSz="779163" rtl="0" eaLnBrk="1" latinLnBrk="0" hangingPunct="1">
      <a:defRPr sz="1000" kern="1200">
        <a:solidFill>
          <a:schemeClr val="tx1"/>
        </a:solidFill>
        <a:latin typeface="+mn-lt"/>
        <a:ea typeface="+mn-ea"/>
        <a:cs typeface="+mn-cs"/>
      </a:defRPr>
    </a:lvl1pPr>
    <a:lvl2pPr marL="389582" algn="l" defTabSz="779163" rtl="0" eaLnBrk="1" latinLnBrk="0" hangingPunct="1">
      <a:defRPr sz="1000" kern="1200">
        <a:solidFill>
          <a:schemeClr val="tx1"/>
        </a:solidFill>
        <a:latin typeface="+mn-lt"/>
        <a:ea typeface="+mn-ea"/>
        <a:cs typeface="+mn-cs"/>
      </a:defRPr>
    </a:lvl2pPr>
    <a:lvl3pPr marL="779163" algn="l" defTabSz="779163" rtl="0" eaLnBrk="1" latinLnBrk="0" hangingPunct="1">
      <a:defRPr sz="1000" kern="1200">
        <a:solidFill>
          <a:schemeClr val="tx1"/>
        </a:solidFill>
        <a:latin typeface="+mn-lt"/>
        <a:ea typeface="+mn-ea"/>
        <a:cs typeface="+mn-cs"/>
      </a:defRPr>
    </a:lvl3pPr>
    <a:lvl4pPr marL="1168745" algn="l" defTabSz="779163" rtl="0" eaLnBrk="1" latinLnBrk="0" hangingPunct="1">
      <a:defRPr sz="1000" kern="1200">
        <a:solidFill>
          <a:schemeClr val="tx1"/>
        </a:solidFill>
        <a:latin typeface="+mn-lt"/>
        <a:ea typeface="+mn-ea"/>
        <a:cs typeface="+mn-cs"/>
      </a:defRPr>
    </a:lvl4pPr>
    <a:lvl5pPr marL="1558326" algn="l" defTabSz="779163" rtl="0" eaLnBrk="1" latinLnBrk="0" hangingPunct="1">
      <a:defRPr sz="1000" kern="1200">
        <a:solidFill>
          <a:schemeClr val="tx1"/>
        </a:solidFill>
        <a:latin typeface="+mn-lt"/>
        <a:ea typeface="+mn-ea"/>
        <a:cs typeface="+mn-cs"/>
      </a:defRPr>
    </a:lvl5pPr>
    <a:lvl6pPr marL="1947908" algn="l" defTabSz="779163" rtl="0" eaLnBrk="1" latinLnBrk="0" hangingPunct="1">
      <a:defRPr sz="1000" kern="1200">
        <a:solidFill>
          <a:schemeClr val="tx1"/>
        </a:solidFill>
        <a:latin typeface="+mn-lt"/>
        <a:ea typeface="+mn-ea"/>
        <a:cs typeface="+mn-cs"/>
      </a:defRPr>
    </a:lvl6pPr>
    <a:lvl7pPr marL="2337489" algn="l" defTabSz="779163" rtl="0" eaLnBrk="1" latinLnBrk="0" hangingPunct="1">
      <a:defRPr sz="1000" kern="1200">
        <a:solidFill>
          <a:schemeClr val="tx1"/>
        </a:solidFill>
        <a:latin typeface="+mn-lt"/>
        <a:ea typeface="+mn-ea"/>
        <a:cs typeface="+mn-cs"/>
      </a:defRPr>
    </a:lvl7pPr>
    <a:lvl8pPr marL="2727071" algn="l" defTabSz="779163" rtl="0" eaLnBrk="1" latinLnBrk="0" hangingPunct="1">
      <a:defRPr sz="1000" kern="1200">
        <a:solidFill>
          <a:schemeClr val="tx1"/>
        </a:solidFill>
        <a:latin typeface="+mn-lt"/>
        <a:ea typeface="+mn-ea"/>
        <a:cs typeface="+mn-cs"/>
      </a:defRPr>
    </a:lvl8pPr>
    <a:lvl9pPr marL="3116652" algn="l" defTabSz="77916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1</a:t>
            </a:fld>
            <a:endParaRPr lang="es-ES" dirty="0"/>
          </a:p>
        </p:txBody>
      </p:sp>
    </p:spTree>
    <p:extLst>
      <p:ext uri="{BB962C8B-B14F-4D97-AF65-F5344CB8AC3E}">
        <p14:creationId xmlns:p14="http://schemas.microsoft.com/office/powerpoint/2010/main" val="12821414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12</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26885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13</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10343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15</a:t>
            </a:fld>
            <a:endParaRPr lang="es-ES" dirty="0"/>
          </a:p>
        </p:txBody>
      </p:sp>
    </p:spTree>
    <p:extLst>
      <p:ext uri="{BB962C8B-B14F-4D97-AF65-F5344CB8AC3E}">
        <p14:creationId xmlns:p14="http://schemas.microsoft.com/office/powerpoint/2010/main" val="1322036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17</a:t>
            </a:fld>
            <a:endParaRPr lang="es-ES" dirty="0"/>
          </a:p>
        </p:txBody>
      </p:sp>
    </p:spTree>
    <p:extLst>
      <p:ext uri="{BB962C8B-B14F-4D97-AF65-F5344CB8AC3E}">
        <p14:creationId xmlns:p14="http://schemas.microsoft.com/office/powerpoint/2010/main" val="21374739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19</a:t>
            </a:fld>
            <a:endParaRPr lang="es-ES" dirty="0"/>
          </a:p>
        </p:txBody>
      </p:sp>
    </p:spTree>
    <p:extLst>
      <p:ext uri="{BB962C8B-B14F-4D97-AF65-F5344CB8AC3E}">
        <p14:creationId xmlns:p14="http://schemas.microsoft.com/office/powerpoint/2010/main" val="41968314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20</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43424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2</a:t>
            </a:fld>
            <a:endParaRPr lang="es-ES" dirty="0"/>
          </a:p>
        </p:txBody>
      </p:sp>
    </p:spTree>
    <p:extLst>
      <p:ext uri="{BB962C8B-B14F-4D97-AF65-F5344CB8AC3E}">
        <p14:creationId xmlns:p14="http://schemas.microsoft.com/office/powerpoint/2010/main" val="3589485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4</a:t>
            </a:fld>
            <a:endParaRPr lang="es-ES" dirty="0"/>
          </a:p>
        </p:txBody>
      </p:sp>
    </p:spTree>
    <p:extLst>
      <p:ext uri="{BB962C8B-B14F-4D97-AF65-F5344CB8AC3E}">
        <p14:creationId xmlns:p14="http://schemas.microsoft.com/office/powerpoint/2010/main" val="27964248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5</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64229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6</a:t>
            </a:fld>
            <a:endParaRPr lang="es-ES" dirty="0"/>
          </a:p>
        </p:txBody>
      </p:sp>
    </p:spTree>
    <p:extLst>
      <p:ext uri="{BB962C8B-B14F-4D97-AF65-F5344CB8AC3E}">
        <p14:creationId xmlns:p14="http://schemas.microsoft.com/office/powerpoint/2010/main" val="92643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7</a:t>
            </a:fld>
            <a:endParaRPr lang="es-ES" dirty="0"/>
          </a:p>
        </p:txBody>
      </p:sp>
    </p:spTree>
    <p:extLst>
      <p:ext uri="{BB962C8B-B14F-4D97-AF65-F5344CB8AC3E}">
        <p14:creationId xmlns:p14="http://schemas.microsoft.com/office/powerpoint/2010/main" val="3502827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8</a:t>
            </a:fld>
            <a:endParaRPr lang="es-ES" dirty="0"/>
          </a:p>
        </p:txBody>
      </p:sp>
    </p:spTree>
    <p:extLst>
      <p:ext uri="{BB962C8B-B14F-4D97-AF65-F5344CB8AC3E}">
        <p14:creationId xmlns:p14="http://schemas.microsoft.com/office/powerpoint/2010/main" val="708497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9</a:t>
            </a:fld>
            <a:endParaRPr lang="es-ES" dirty="0"/>
          </a:p>
        </p:txBody>
      </p:sp>
    </p:spTree>
    <p:extLst>
      <p:ext uri="{BB962C8B-B14F-4D97-AF65-F5344CB8AC3E}">
        <p14:creationId xmlns:p14="http://schemas.microsoft.com/office/powerpoint/2010/main" val="445657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11</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993341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jpeg"/><Relationship Id="rId1" Type="http://schemas.openxmlformats.org/officeDocument/2006/relationships/slideMaster" Target="../slideMasters/slideMaster1.xml"/><Relationship Id="rId6" Type="http://schemas.openxmlformats.org/officeDocument/2006/relationships/image" Target="../media/image17.svg"/><Relationship Id="rId5" Type="http://schemas.openxmlformats.org/officeDocument/2006/relationships/image" Target="../media/image16.png"/><Relationship Id="rId10" Type="http://schemas.openxmlformats.org/officeDocument/2006/relationships/image" Target="../media/image3.svg"/><Relationship Id="rId4" Type="http://schemas.openxmlformats.org/officeDocument/2006/relationships/image" Target="../media/image15.svg"/><Relationship Id="rId9"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11" Type="http://schemas.openxmlformats.org/officeDocument/2006/relationships/image" Target="../media/image3.svg"/><Relationship Id="rId5" Type="http://schemas.openxmlformats.org/officeDocument/2006/relationships/image" Target="../media/image8.svg"/><Relationship Id="rId10" Type="http://schemas.openxmlformats.org/officeDocument/2006/relationships/image" Target="../media/image2.png"/><Relationship Id="rId4" Type="http://schemas.openxmlformats.org/officeDocument/2006/relationships/image" Target="../media/image7.png"/><Relationship Id="rId9" Type="http://schemas.openxmlformats.org/officeDocument/2006/relationships/image" Target="../media/image12.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47965" y="2488223"/>
            <a:ext cx="5446835" cy="923330"/>
          </a:xfrm>
          <a:prstGeom prst="rect">
            <a:avLst/>
          </a:prstGeom>
          <a:noFill/>
        </p:spPr>
        <p:txBody>
          <a:bodyPr wrap="square" rtlCol="0">
            <a:spAutoFit/>
          </a:bodyPr>
          <a:lstStyle/>
          <a:p>
            <a:pPr marL="324000" indent="-324000">
              <a:buFont typeface="+mj-lt"/>
              <a:buAutoNum type="arabicPeriod"/>
            </a:pPr>
            <a:r>
              <a:rPr lang="es-ES" sz="1350" b="1" dirty="0">
                <a:latin typeface="Century Gothic" panose="020B0502020202020204" pitchFamily="34" charset="0"/>
              </a:rPr>
              <a:t>Elementos fijos de portada.</a:t>
            </a:r>
          </a:p>
          <a:p>
            <a:pPr marL="324000" indent="-324000">
              <a:buFont typeface="+mj-lt"/>
              <a:buAutoNum type="arabicPeriod"/>
            </a:pPr>
            <a:r>
              <a:rPr lang="es-ES" sz="1350" b="1" dirty="0">
                <a:latin typeface="Century Gothic" panose="020B0502020202020204" pitchFamily="34" charset="0"/>
              </a:rPr>
              <a:t>Uso de Fuentes en slides interiores.</a:t>
            </a:r>
          </a:p>
          <a:p>
            <a:pPr marL="324000" indent="-324000">
              <a:buFont typeface="+mj-lt"/>
              <a:buAutoNum type="arabicPeriod"/>
            </a:pPr>
            <a:r>
              <a:rPr lang="es-ES" sz="1350" b="1" dirty="0">
                <a:latin typeface="Century Gothic" panose="020B0502020202020204" pitchFamily="34" charset="0"/>
              </a:rPr>
              <a:t>Iconografía y Colores Corporativos.</a:t>
            </a:r>
          </a:p>
          <a:p>
            <a:pPr marL="324000" indent="-324000">
              <a:buFont typeface="+mj-lt"/>
              <a:buAutoNum type="arabicPeriod"/>
            </a:pPr>
            <a:r>
              <a:rPr lang="es-ES" sz="1350" b="1" dirty="0">
                <a:latin typeface="Century Gothic" panose="020B0502020202020204" pitchFamily="34" charset="0"/>
              </a:rPr>
              <a:t>Orden, Alineación y Estructura.</a:t>
            </a:r>
          </a:p>
        </p:txBody>
      </p:sp>
      <p:sp>
        <p:nvSpPr>
          <p:cNvPr id="5" name="CuadroTexto 4">
            <a:extLst>
              <a:ext uri="{FF2B5EF4-FFF2-40B4-BE49-F238E27FC236}">
                <a16:creationId xmlns:a16="http://schemas.microsoft.com/office/drawing/2014/main" id="{FA590604-1750-4B6C-814F-6428145A7136}"/>
              </a:ext>
            </a:extLst>
          </p:cNvPr>
          <p:cNvSpPr txBox="1"/>
          <p:nvPr/>
        </p:nvSpPr>
        <p:spPr>
          <a:xfrm>
            <a:off x="539897" y="1715053"/>
            <a:ext cx="4673111" cy="646331"/>
          </a:xfrm>
          <a:prstGeom prst="rect">
            <a:avLst/>
          </a:prstGeom>
          <a:noFill/>
        </p:spPr>
        <p:txBody>
          <a:bodyPr wrap="square" rtlCol="0">
            <a:spAutoFit/>
          </a:bodyPr>
          <a:lstStyle/>
          <a:p>
            <a:r>
              <a:rPr lang="es-ES" sz="1800" b="0" dirty="0">
                <a:latin typeface="Century Gothic" panose="020B0502020202020204" pitchFamily="34" charset="0"/>
              </a:rPr>
              <a:t>Guía de estilo para la construcción de presentaciones Powerpoint PROSEGUR</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24071938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ESPECIFICACIONES COMPOSICIÓN SLIDE">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027FB43C-B73E-419E-9EF1-914799BA2434}"/>
              </a:ext>
            </a:extLst>
          </p:cNvPr>
          <p:cNvSpPr/>
          <p:nvPr/>
        </p:nvSpPr>
        <p:spPr>
          <a:xfrm>
            <a:off x="5205555" y="4277499"/>
            <a:ext cx="2946486" cy="6027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b="1"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6" y="914400"/>
            <a:ext cx="3557588" cy="253916"/>
          </a:xfrm>
          <a:prstGeom prst="rect">
            <a:avLst/>
          </a:prstGeom>
          <a:noFill/>
        </p:spPr>
        <p:txBody>
          <a:bodyPr wrap="square" lIns="0" tIns="0" rIns="0" bIns="0" rtlCol="0">
            <a:spAutoFit/>
          </a:bodyPr>
          <a:lstStyle/>
          <a:p>
            <a:r>
              <a:rPr lang="es-ES" sz="1650" b="0" dirty="0">
                <a:latin typeface="Century Gothic" panose="020B0502020202020204" pitchFamily="34" charset="0"/>
              </a:rPr>
              <a:t>Títulos y encabezados</a:t>
            </a:r>
            <a:endParaRPr lang="en-GB" sz="1650" b="0" dirty="0">
              <a:latin typeface="Century Gothic" panose="020B0502020202020204" pitchFamily="34" charset="0"/>
            </a:endParaRPr>
          </a:p>
        </p:txBody>
      </p:sp>
      <p:sp>
        <p:nvSpPr>
          <p:cNvPr id="10" name="CuadroTexto 9">
            <a:extLst>
              <a:ext uri="{FF2B5EF4-FFF2-40B4-BE49-F238E27FC236}">
                <a16:creationId xmlns:a16="http://schemas.microsoft.com/office/drawing/2014/main" id="{C28FFFEA-951E-43B3-A7C0-9A465AB7D8B2}"/>
              </a:ext>
            </a:extLst>
          </p:cNvPr>
          <p:cNvSpPr txBox="1"/>
          <p:nvPr/>
        </p:nvSpPr>
        <p:spPr>
          <a:xfrm>
            <a:off x="5319097" y="4334650"/>
            <a:ext cx="2804369" cy="484748"/>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Se intentará alinear los diferentes elementos que compongan la slide de forma que queden estructuras lo más ordenadas posibles.</a:t>
            </a:r>
            <a:endParaRPr lang="en-GB" sz="1050" b="0" dirty="0">
              <a:latin typeface="Arial" panose="020B0604020202020204" pitchFamily="34" charset="0"/>
              <a:cs typeface="Arial" panose="020B0604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617785" y="1396843"/>
            <a:ext cx="3782765" cy="1650452"/>
          </a:xfrm>
          <a:prstGeom prst="rect">
            <a:avLst/>
          </a:prstGeom>
          <a:noFill/>
        </p:spPr>
        <p:txBody>
          <a:bodyPr wrap="square" lIns="0" tIns="0" rIns="0" bIns="0" rtlCol="0">
            <a:spAutoFit/>
          </a:bodyPr>
          <a:lstStyle/>
          <a:p>
            <a:r>
              <a:rPr lang="es-ES" sz="975" b="0" dirty="0">
                <a:latin typeface="Arial" panose="020B0604020202020204" pitchFamily="34" charset="0"/>
                <a:cs typeface="Arial" panose="020B0604020202020204" pitchFamily="34" charset="0"/>
              </a:rPr>
              <a:t>Cuerpos de texto. </a:t>
            </a:r>
            <a:r>
              <a:rPr lang="en-GB" sz="97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Donec diam ipsum, porta sit amet nisl quis, imperdiet laoreet diam. Pellentesque dolor quam, suscipit sit amet euismod sed, tempus a quam. Vestibulum laoreet tincidunt leo at convallis. Morbi arcu augue, pellentesque at magna eget, auctor lobortis enim. Quisque interdum, tortor et convallis tempor, orci nisl pretium turpis, quis iaculis nibh erat ut eros. </a:t>
            </a:r>
            <a:endParaRPr lang="en-GB" sz="975" b="0" dirty="0">
              <a:latin typeface="Arial" panose="020B0604020202020204" pitchFamily="34" charset="0"/>
              <a:cs typeface="Arial" panose="020B0604020202020204" pitchFamily="34" charset="0"/>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421481" y="950119"/>
            <a:ext cx="4586288"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pic>
        <p:nvPicPr>
          <p:cNvPr id="3" name="Imagen 2" descr="Imagen que contiene exterior, camioneta, amarillo, camino&#10;&#10;Descripción generada automáticamente">
            <a:extLst>
              <a:ext uri="{FF2B5EF4-FFF2-40B4-BE49-F238E27FC236}">
                <a16:creationId xmlns:a16="http://schemas.microsoft.com/office/drawing/2014/main" id="{028C68F6-40B5-4CC2-8E1B-28BEAB25332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72050" y="949006"/>
            <a:ext cx="3463251" cy="2530000"/>
          </a:xfrm>
          <a:prstGeom prst="rect">
            <a:avLst/>
          </a:prstGeom>
        </p:spPr>
      </p:pic>
      <p:cxnSp>
        <p:nvCxnSpPr>
          <p:cNvPr id="29" name="Conector recto 28">
            <a:extLst>
              <a:ext uri="{FF2B5EF4-FFF2-40B4-BE49-F238E27FC236}">
                <a16:creationId xmlns:a16="http://schemas.microsoft.com/office/drawing/2014/main" id="{CAD2862F-28AA-4549-8644-971DC8C3C1B9}"/>
              </a:ext>
            </a:extLst>
          </p:cNvPr>
          <p:cNvCxnSpPr>
            <a:cxnSpLocks/>
          </p:cNvCxnSpPr>
          <p:nvPr/>
        </p:nvCxnSpPr>
        <p:spPr>
          <a:xfrm flipV="1">
            <a:off x="617935" y="692944"/>
            <a:ext cx="1" cy="35433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629829B2-0839-47C9-91B4-258700C806A6}"/>
              </a:ext>
            </a:extLst>
          </p:cNvPr>
          <p:cNvSpPr txBox="1"/>
          <p:nvPr/>
        </p:nvSpPr>
        <p:spPr>
          <a:xfrm>
            <a:off x="4968329" y="3543858"/>
            <a:ext cx="3461296" cy="363754"/>
          </a:xfrm>
          <a:prstGeom prst="rect">
            <a:avLst/>
          </a:prstGeom>
          <a:noFill/>
        </p:spPr>
        <p:txBody>
          <a:bodyPr wrap="square" lIns="0" tIns="0" rIns="0" bIns="0" rtlCol="0">
            <a:spAutoFit/>
          </a:bodyPr>
          <a:lstStyle/>
          <a:p>
            <a:r>
              <a:rPr lang="en-GB" sz="788"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a:t>
            </a:r>
            <a:endParaRPr lang="en-GB" sz="788" b="0" dirty="0">
              <a:latin typeface="Arial" panose="020B0604020202020204" pitchFamily="34" charset="0"/>
              <a:cs typeface="Arial" panose="020B0604020202020204" pitchFamily="34" charset="0"/>
            </a:endParaRPr>
          </a:p>
        </p:txBody>
      </p:sp>
      <p:pic>
        <p:nvPicPr>
          <p:cNvPr id="34" name="Marcador de posición de imagen 17">
            <a:extLst>
              <a:ext uri="{FF2B5EF4-FFF2-40B4-BE49-F238E27FC236}">
                <a16:creationId xmlns:a16="http://schemas.microsoft.com/office/drawing/2014/main" id="{1733CF86-E1D8-470D-B810-0DCBCCFCA632}"/>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837824" y="3291621"/>
            <a:ext cx="614748" cy="685800"/>
          </a:xfrm>
          <a:prstGeom prst="rect">
            <a:avLst/>
          </a:prstGeom>
        </p:spPr>
      </p:pic>
      <p:pic>
        <p:nvPicPr>
          <p:cNvPr id="35" name="Marcador de posición de imagen 19">
            <a:extLst>
              <a:ext uri="{FF2B5EF4-FFF2-40B4-BE49-F238E27FC236}">
                <a16:creationId xmlns:a16="http://schemas.microsoft.com/office/drawing/2014/main" id="{CFA60294-7189-4176-9696-725C1BD7717F}"/>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2250831" y="3344000"/>
            <a:ext cx="496335" cy="578550"/>
          </a:xfrm>
          <a:prstGeom prst="rect">
            <a:avLst/>
          </a:prstGeom>
        </p:spPr>
      </p:pic>
      <p:pic>
        <p:nvPicPr>
          <p:cNvPr id="36" name="Marcador de posición de imagen 21">
            <a:extLst>
              <a:ext uri="{FF2B5EF4-FFF2-40B4-BE49-F238E27FC236}">
                <a16:creationId xmlns:a16="http://schemas.microsoft.com/office/drawing/2014/main" id="{18D5F230-0A2F-4687-8383-3683929D877B}"/>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3587261" y="3401617"/>
            <a:ext cx="575411" cy="465809"/>
          </a:xfrm>
          <a:prstGeom prst="rect">
            <a:avLst/>
          </a:prstGeom>
        </p:spPr>
      </p:pic>
      <p:cxnSp>
        <p:nvCxnSpPr>
          <p:cNvPr id="38" name="Conector recto 37">
            <a:extLst>
              <a:ext uri="{FF2B5EF4-FFF2-40B4-BE49-F238E27FC236}">
                <a16:creationId xmlns:a16="http://schemas.microsoft.com/office/drawing/2014/main" id="{BC03AEA0-CA81-45FE-90BB-A5B21E82604E}"/>
              </a:ext>
            </a:extLst>
          </p:cNvPr>
          <p:cNvCxnSpPr>
            <a:cxnSpLocks/>
          </p:cNvCxnSpPr>
          <p:nvPr/>
        </p:nvCxnSpPr>
        <p:spPr>
          <a:xfrm>
            <a:off x="764382" y="3641772"/>
            <a:ext cx="356473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1E1D12D5-1DB4-4DDE-BD00-64035DC80F95}"/>
              </a:ext>
            </a:extLst>
          </p:cNvPr>
          <p:cNvCxnSpPr>
            <a:cxnSpLocks/>
          </p:cNvCxnSpPr>
          <p:nvPr/>
        </p:nvCxnSpPr>
        <p:spPr>
          <a:xfrm flipV="1">
            <a:off x="4964330" y="692944"/>
            <a:ext cx="0" cy="344328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6" name="Conector recto 45">
            <a:extLst>
              <a:ext uri="{FF2B5EF4-FFF2-40B4-BE49-F238E27FC236}">
                <a16:creationId xmlns:a16="http://schemas.microsoft.com/office/drawing/2014/main" id="{099509A5-36FA-4B02-85DA-F002D12E1259}"/>
              </a:ext>
            </a:extLst>
          </p:cNvPr>
          <p:cNvCxnSpPr>
            <a:cxnSpLocks/>
          </p:cNvCxnSpPr>
          <p:nvPr/>
        </p:nvCxnSpPr>
        <p:spPr>
          <a:xfrm flipV="1">
            <a:off x="4409982" y="692944"/>
            <a:ext cx="1" cy="35433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106A602D-9901-4C53-8687-0B56D0A3AF91}"/>
              </a:ext>
            </a:extLst>
          </p:cNvPr>
          <p:cNvCxnSpPr>
            <a:cxnSpLocks/>
          </p:cNvCxnSpPr>
          <p:nvPr/>
        </p:nvCxnSpPr>
        <p:spPr>
          <a:xfrm flipH="1" flipV="1">
            <a:off x="3878479"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6468E9AE-9678-4227-B97C-F62F2F84B708}"/>
              </a:ext>
            </a:extLst>
          </p:cNvPr>
          <p:cNvCxnSpPr>
            <a:cxnSpLocks/>
          </p:cNvCxnSpPr>
          <p:nvPr/>
        </p:nvCxnSpPr>
        <p:spPr>
          <a:xfrm flipH="1" flipV="1">
            <a:off x="2498341"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9214A7D3-696C-4204-8D85-A8B10077745C}"/>
              </a:ext>
            </a:extLst>
          </p:cNvPr>
          <p:cNvCxnSpPr>
            <a:cxnSpLocks/>
          </p:cNvCxnSpPr>
          <p:nvPr/>
        </p:nvCxnSpPr>
        <p:spPr>
          <a:xfrm flipH="1" flipV="1">
            <a:off x="1148191"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12136222-1DD5-4053-943B-FA56F7224CF7}"/>
              </a:ext>
            </a:extLst>
          </p:cNvPr>
          <p:cNvSpPr txBox="1"/>
          <p:nvPr/>
        </p:nvSpPr>
        <p:spPr>
          <a:xfrm>
            <a:off x="623236"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56" name="CuadroTexto 55">
            <a:extLst>
              <a:ext uri="{FF2B5EF4-FFF2-40B4-BE49-F238E27FC236}">
                <a16:creationId xmlns:a16="http://schemas.microsoft.com/office/drawing/2014/main" id="{32900FA2-73ED-4549-A830-F7B03807CDA3}"/>
              </a:ext>
            </a:extLst>
          </p:cNvPr>
          <p:cNvSpPr txBox="1"/>
          <p:nvPr/>
        </p:nvSpPr>
        <p:spPr>
          <a:xfrm>
            <a:off x="1974019"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57" name="CuadroTexto 56">
            <a:extLst>
              <a:ext uri="{FF2B5EF4-FFF2-40B4-BE49-F238E27FC236}">
                <a16:creationId xmlns:a16="http://schemas.microsoft.com/office/drawing/2014/main" id="{C0F8B041-CC1C-4EDF-97EB-C15457FF936A}"/>
              </a:ext>
            </a:extLst>
          </p:cNvPr>
          <p:cNvSpPr txBox="1"/>
          <p:nvPr/>
        </p:nvSpPr>
        <p:spPr>
          <a:xfrm>
            <a:off x="3342457"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60" name="CuadroTexto 59">
            <a:extLst>
              <a:ext uri="{FF2B5EF4-FFF2-40B4-BE49-F238E27FC236}">
                <a16:creationId xmlns:a16="http://schemas.microsoft.com/office/drawing/2014/main" id="{6E9DCCE2-5ED7-4690-A7E4-2E10000033FF}"/>
              </a:ext>
            </a:extLst>
          </p:cNvPr>
          <p:cNvSpPr txBox="1"/>
          <p:nvPr/>
        </p:nvSpPr>
        <p:spPr>
          <a:xfrm>
            <a:off x="2076584"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ORDEN Y ESTRUCTURA</a:t>
            </a:r>
            <a:endParaRPr lang="en-GB" sz="750" b="1" dirty="0">
              <a:latin typeface="Century Gothic" panose="020B0502020202020204" pitchFamily="34" charset="0"/>
              <a:cs typeface="Arial" panose="020B0604020202020204" pitchFamily="34" charset="0"/>
            </a:endParaRPr>
          </a:p>
        </p:txBody>
      </p:sp>
      <p:grpSp>
        <p:nvGrpSpPr>
          <p:cNvPr id="65" name="Grupo 64">
            <a:extLst>
              <a:ext uri="{FF2B5EF4-FFF2-40B4-BE49-F238E27FC236}">
                <a16:creationId xmlns:a16="http://schemas.microsoft.com/office/drawing/2014/main" id="{8D27A0C6-943F-4176-AA26-2EDFAEC99012}"/>
              </a:ext>
            </a:extLst>
          </p:cNvPr>
          <p:cNvGrpSpPr/>
          <p:nvPr/>
        </p:nvGrpSpPr>
        <p:grpSpPr>
          <a:xfrm>
            <a:off x="8048605" y="4194494"/>
            <a:ext cx="196602" cy="200879"/>
            <a:chOff x="6737824" y="5895368"/>
            <a:chExt cx="278868" cy="284934"/>
          </a:xfrm>
        </p:grpSpPr>
        <p:sp>
          <p:nvSpPr>
            <p:cNvPr id="66" name="Elipse 65">
              <a:extLst>
                <a:ext uri="{FF2B5EF4-FFF2-40B4-BE49-F238E27FC236}">
                  <a16:creationId xmlns:a16="http://schemas.microsoft.com/office/drawing/2014/main" id="{95AAA528-603B-4611-9962-B68805E1F936}"/>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7" name="CuadroTexto 66">
              <a:extLst>
                <a:ext uri="{FF2B5EF4-FFF2-40B4-BE49-F238E27FC236}">
                  <a16:creationId xmlns:a16="http://schemas.microsoft.com/office/drawing/2014/main" id="{987A18BC-F3C3-4971-A493-BCA5577C1E7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2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986771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userDrawn="1"/>
        </p:nvSpPr>
        <p:spPr>
          <a:xfrm>
            <a:off x="4541520" y="-812800"/>
            <a:ext cx="184666" cy="323165"/>
          </a:xfrm>
          <a:prstGeom prst="rect">
            <a:avLst/>
          </a:prstGeom>
          <a:noFill/>
        </p:spPr>
        <p:txBody>
          <a:bodyPr wrap="none" rtlCol="0">
            <a:spAutoFit/>
          </a:bodyPr>
          <a:lstStyle/>
          <a:p>
            <a:endParaRPr lang="es-ES"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566763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1433786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88749135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8088202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1958336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userDrawn="1"/>
        </p:nvSpPr>
        <p:spPr>
          <a:xfrm>
            <a:off x="4541520" y="-812800"/>
            <a:ext cx="184666" cy="323165"/>
          </a:xfrm>
          <a:prstGeom prst="rect">
            <a:avLst/>
          </a:prstGeom>
          <a:noFill/>
        </p:spPr>
        <p:txBody>
          <a:bodyPr wrap="none" rtlCol="0">
            <a:spAutoFit/>
          </a:bodyPr>
          <a:lstStyle/>
          <a:p>
            <a:endParaRPr lang="es-ES"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6985158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074693637"/>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698515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64825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8"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Elementos fijos de portada</a:t>
            </a:r>
          </a:p>
        </p:txBody>
      </p:sp>
    </p:spTree>
    <p:extLst>
      <p:ext uri="{BB962C8B-B14F-4D97-AF65-F5344CB8AC3E}">
        <p14:creationId xmlns:p14="http://schemas.microsoft.com/office/powerpoint/2010/main" val="1759149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Uso de Fuentes en slides interiores</a:t>
            </a:r>
          </a:p>
        </p:txBody>
      </p:sp>
    </p:spTree>
    <p:extLst>
      <p:ext uri="{BB962C8B-B14F-4D97-AF65-F5344CB8AC3E}">
        <p14:creationId xmlns:p14="http://schemas.microsoft.com/office/powerpoint/2010/main" val="1822280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Iconografía y Colores Corporativos</a:t>
            </a:r>
          </a:p>
        </p:txBody>
      </p:sp>
    </p:spTree>
    <p:extLst>
      <p:ext uri="{BB962C8B-B14F-4D97-AF65-F5344CB8AC3E}">
        <p14:creationId xmlns:p14="http://schemas.microsoft.com/office/powerpoint/2010/main" val="3279969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Orden, Alineación y Estructura</a:t>
            </a:r>
          </a:p>
        </p:txBody>
      </p:sp>
    </p:spTree>
    <p:extLst>
      <p:ext uri="{BB962C8B-B14F-4D97-AF65-F5344CB8AC3E}">
        <p14:creationId xmlns:p14="http://schemas.microsoft.com/office/powerpoint/2010/main" val="2083555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SPECIFICACIONES TÍTULO">
    <p:spTree>
      <p:nvGrpSpPr>
        <p:cNvPr id="1" name=""/>
        <p:cNvGrpSpPr/>
        <p:nvPr/>
      </p:nvGrpSpPr>
      <p:grpSpPr>
        <a:xfrm>
          <a:off x="0" y="0"/>
          <a:ext cx="0" cy="0"/>
          <a:chOff x="0" y="0"/>
          <a:chExt cx="0" cy="0"/>
        </a:xfrm>
      </p:grpSpPr>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a:off x="971550" y="589113"/>
            <a:ext cx="0" cy="41344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457200" y="1807369"/>
            <a:ext cx="4071938" cy="66436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6" y="1900237"/>
            <a:ext cx="3779044" cy="415498"/>
          </a:xfrm>
          <a:prstGeom prst="rect">
            <a:avLst/>
          </a:prstGeom>
          <a:noFill/>
        </p:spPr>
        <p:txBody>
          <a:bodyPr wrap="square" lIns="0" tIns="0" rIns="0" bIns="0" rtlCol="0">
            <a:spAutoFit/>
          </a:bodyPr>
          <a:lstStyle/>
          <a:p>
            <a:r>
              <a:rPr lang="es-ES" sz="2700" b="0" dirty="0">
                <a:latin typeface="Century Gothic" panose="020B0502020202020204" pitchFamily="34" charset="0"/>
              </a:rPr>
              <a:t>Título del documento</a:t>
            </a:r>
            <a:endParaRPr lang="en-GB" sz="2700" b="0" dirty="0">
              <a:latin typeface="Century Gothic" panose="020B0502020202020204" pitchFamily="34" charset="0"/>
            </a:endParaRPr>
          </a:p>
        </p:txBody>
      </p:sp>
      <p:sp>
        <p:nvSpPr>
          <p:cNvPr id="25" name="Rectángulo 24">
            <a:extLst>
              <a:ext uri="{FF2B5EF4-FFF2-40B4-BE49-F238E27FC236}">
                <a16:creationId xmlns:a16="http://schemas.microsoft.com/office/drawing/2014/main" id="{5B7757DE-DC58-4005-929A-7A2EA07D4BD2}"/>
              </a:ext>
            </a:extLst>
          </p:cNvPr>
          <p:cNvSpPr/>
          <p:nvPr/>
        </p:nvSpPr>
        <p:spPr>
          <a:xfrm>
            <a:off x="193489" y="224782"/>
            <a:ext cx="1557338" cy="36343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6" name="Rectángulo 25">
            <a:extLst>
              <a:ext uri="{FF2B5EF4-FFF2-40B4-BE49-F238E27FC236}">
                <a16:creationId xmlns:a16="http://schemas.microsoft.com/office/drawing/2014/main" id="{7CB944FB-F56D-44D0-AFCB-F54C1B28A1A0}"/>
              </a:ext>
            </a:extLst>
          </p:cNvPr>
          <p:cNvSpPr/>
          <p:nvPr/>
        </p:nvSpPr>
        <p:spPr>
          <a:xfrm>
            <a:off x="390958" y="900602"/>
            <a:ext cx="1975241" cy="5991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451531" y="957752"/>
            <a:ext cx="1846802" cy="646331"/>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El </a:t>
            </a:r>
            <a:r>
              <a:rPr lang="es-ES" sz="1050" b="1" dirty="0">
                <a:latin typeface="Arial" panose="020B0604020202020204" pitchFamily="34" charset="0"/>
                <a:cs typeface="Arial" panose="020B0604020202020204" pitchFamily="34" charset="0"/>
              </a:rPr>
              <a:t>logotipo de PROSEGUR </a:t>
            </a:r>
            <a:r>
              <a:rPr lang="es-ES" sz="1050" b="0" dirty="0">
                <a:latin typeface="Arial" panose="020B0604020202020204" pitchFamily="34" charset="0"/>
                <a:cs typeface="Arial" panose="020B0604020202020204" pitchFamily="34" charset="0"/>
              </a:rPr>
              <a:t>deberá estar siempre presente en todas las </a:t>
            </a:r>
            <a:r>
              <a:rPr lang="es-ES" sz="1050" b="1" dirty="0">
                <a:latin typeface="Arial" panose="020B0604020202020204" pitchFamily="34" charset="0"/>
                <a:cs typeface="Arial" panose="020B0604020202020204" pitchFamily="34" charset="0"/>
              </a:rPr>
              <a:t>slides de portada</a:t>
            </a:r>
            <a:endParaRPr lang="en-GB" sz="1050" b="1" dirty="0">
              <a:latin typeface="Arial" panose="020B0604020202020204" pitchFamily="34" charset="0"/>
              <a:cs typeface="Arial" panose="020B0604020202020204" pitchFamily="34" charset="0"/>
            </a:endParaRPr>
          </a:p>
        </p:txBody>
      </p:sp>
      <p:grpSp>
        <p:nvGrpSpPr>
          <p:cNvPr id="32" name="Grupo 31">
            <a:extLst>
              <a:ext uri="{FF2B5EF4-FFF2-40B4-BE49-F238E27FC236}">
                <a16:creationId xmlns:a16="http://schemas.microsoft.com/office/drawing/2014/main" id="{1D75479F-BAA8-4183-9984-A9768F21BE24}"/>
              </a:ext>
            </a:extLst>
          </p:cNvPr>
          <p:cNvGrpSpPr/>
          <p:nvPr/>
        </p:nvGrpSpPr>
        <p:grpSpPr>
          <a:xfrm>
            <a:off x="2263118" y="813378"/>
            <a:ext cx="196602" cy="200879"/>
            <a:chOff x="6737824" y="5895368"/>
            <a:chExt cx="278868" cy="284934"/>
          </a:xfrm>
        </p:grpSpPr>
        <p:sp>
          <p:nvSpPr>
            <p:cNvPr id="33" name="Elipse 32">
              <a:extLst>
                <a:ext uri="{FF2B5EF4-FFF2-40B4-BE49-F238E27FC236}">
                  <a16:creationId xmlns:a16="http://schemas.microsoft.com/office/drawing/2014/main" id="{E046E057-DE6E-4C4B-9C24-BA23FF2B086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4" name="CuadroTexto 33">
              <a:extLst>
                <a:ext uri="{FF2B5EF4-FFF2-40B4-BE49-F238E27FC236}">
                  <a16:creationId xmlns:a16="http://schemas.microsoft.com/office/drawing/2014/main" id="{9A85C89A-F83E-4E37-859D-5F8A43047B62}"/>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cxnSp>
        <p:nvCxnSpPr>
          <p:cNvPr id="43" name="Conector recto 42">
            <a:extLst>
              <a:ext uri="{FF2B5EF4-FFF2-40B4-BE49-F238E27FC236}">
                <a16:creationId xmlns:a16="http://schemas.microsoft.com/office/drawing/2014/main" id="{10766A60-283B-4727-ACE3-6365335D140E}"/>
              </a:ext>
            </a:extLst>
          </p:cNvPr>
          <p:cNvCxnSpPr>
            <a:cxnSpLocks/>
          </p:cNvCxnSpPr>
          <p:nvPr/>
        </p:nvCxnSpPr>
        <p:spPr>
          <a:xfrm flipV="1">
            <a:off x="4520283" y="2147143"/>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49" name="Rectángulo 48">
            <a:extLst>
              <a:ext uri="{FF2B5EF4-FFF2-40B4-BE49-F238E27FC236}">
                <a16:creationId xmlns:a16="http://schemas.microsoft.com/office/drawing/2014/main" id="{F16FC626-F716-40D1-83D8-9B628E0557AE}"/>
              </a:ext>
            </a:extLst>
          </p:cNvPr>
          <p:cNvSpPr/>
          <p:nvPr/>
        </p:nvSpPr>
        <p:spPr>
          <a:xfrm>
            <a:off x="2995694" y="4486549"/>
            <a:ext cx="3508724" cy="265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0" name="CuadroTexto 49">
            <a:extLst>
              <a:ext uri="{FF2B5EF4-FFF2-40B4-BE49-F238E27FC236}">
                <a16:creationId xmlns:a16="http://schemas.microsoft.com/office/drawing/2014/main" id="{69B55882-2FF1-425A-9DDE-33072550CD55}"/>
              </a:ext>
            </a:extLst>
          </p:cNvPr>
          <p:cNvSpPr txBox="1"/>
          <p:nvPr/>
        </p:nvSpPr>
        <p:spPr>
          <a:xfrm>
            <a:off x="3056267" y="4543700"/>
            <a:ext cx="3335175"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Fecha del</a:t>
            </a:r>
            <a:r>
              <a:rPr lang="es-ES" sz="1050" b="1" baseline="0" dirty="0">
                <a:latin typeface="Arial" panose="020B0604020202020204" pitchFamily="34" charset="0"/>
                <a:cs typeface="Arial" panose="020B0604020202020204" pitchFamily="34" charset="0"/>
              </a:rPr>
              <a:t> documento</a:t>
            </a:r>
            <a:r>
              <a:rPr lang="es-ES" sz="1050" b="0"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rPr>
              <a:t>Century Gothic Negrita,</a:t>
            </a:r>
            <a:r>
              <a:rPr lang="es-ES" sz="1050" b="0" dirty="0">
                <a:latin typeface="+mn-lt"/>
              </a:rPr>
              <a:t> 16pt</a:t>
            </a:r>
            <a:endParaRPr lang="en-GB" sz="1050" b="0" dirty="0">
              <a:latin typeface="+mn-lt"/>
            </a:endParaRPr>
          </a:p>
        </p:txBody>
      </p:sp>
      <p:cxnSp>
        <p:nvCxnSpPr>
          <p:cNvPr id="51" name="Conector recto 50">
            <a:extLst>
              <a:ext uri="{FF2B5EF4-FFF2-40B4-BE49-F238E27FC236}">
                <a16:creationId xmlns:a16="http://schemas.microsoft.com/office/drawing/2014/main" id="{1C532D50-C5EA-4AB2-8A2A-5373014A907B}"/>
              </a:ext>
            </a:extLst>
          </p:cNvPr>
          <p:cNvCxnSpPr>
            <a:cxnSpLocks/>
          </p:cNvCxnSpPr>
          <p:nvPr/>
        </p:nvCxnSpPr>
        <p:spPr>
          <a:xfrm flipV="1">
            <a:off x="2108158" y="4623978"/>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grpSp>
        <p:nvGrpSpPr>
          <p:cNvPr id="52" name="Grupo 51">
            <a:extLst>
              <a:ext uri="{FF2B5EF4-FFF2-40B4-BE49-F238E27FC236}">
                <a16:creationId xmlns:a16="http://schemas.microsoft.com/office/drawing/2014/main" id="{16FC42BB-7D33-4FC6-8774-2C9E0CBB7FDC}"/>
              </a:ext>
            </a:extLst>
          </p:cNvPr>
          <p:cNvGrpSpPr/>
          <p:nvPr/>
        </p:nvGrpSpPr>
        <p:grpSpPr>
          <a:xfrm>
            <a:off x="6371814" y="4396744"/>
            <a:ext cx="196602" cy="200879"/>
            <a:chOff x="6737824" y="5895368"/>
            <a:chExt cx="278868" cy="284934"/>
          </a:xfrm>
        </p:grpSpPr>
        <p:sp>
          <p:nvSpPr>
            <p:cNvPr id="53" name="Elipse 52">
              <a:extLst>
                <a:ext uri="{FF2B5EF4-FFF2-40B4-BE49-F238E27FC236}">
                  <a16:creationId xmlns:a16="http://schemas.microsoft.com/office/drawing/2014/main" id="{56C47BB4-8145-4FB9-B264-DDD5BD04AFD7}"/>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4" name="CuadroTexto 53">
              <a:extLst>
                <a:ext uri="{FF2B5EF4-FFF2-40B4-BE49-F238E27FC236}">
                  <a16:creationId xmlns:a16="http://schemas.microsoft.com/office/drawing/2014/main" id="{1AD7B218-8B92-4B84-89E2-42E915EEF1F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6" name="CuadroTexto 5">
            <a:extLst>
              <a:ext uri="{FF2B5EF4-FFF2-40B4-BE49-F238E27FC236}">
                <a16:creationId xmlns:a16="http://schemas.microsoft.com/office/drawing/2014/main" id="{35077E32-A78E-4560-A67F-5C175B87CC13}"/>
              </a:ext>
            </a:extLst>
          </p:cNvPr>
          <p:cNvSpPr txBox="1"/>
          <p:nvPr/>
        </p:nvSpPr>
        <p:spPr>
          <a:xfrm>
            <a:off x="543839" y="4499085"/>
            <a:ext cx="3026979" cy="276999"/>
          </a:xfrm>
          <a:prstGeom prst="rect">
            <a:avLst/>
          </a:prstGeom>
          <a:noFill/>
        </p:spPr>
        <p:txBody>
          <a:bodyPr wrap="square" rtlCol="0">
            <a:spAutoFit/>
          </a:bodyPr>
          <a:lstStyle/>
          <a:p>
            <a:r>
              <a:rPr lang="es-ES" sz="1200" b="1" dirty="0">
                <a:latin typeface="Century Gothic" panose="020B0502020202020204" pitchFamily="34" charset="0"/>
              </a:rPr>
              <a:t>Día / Mes / Año</a:t>
            </a:r>
            <a:endParaRPr lang="en-GB" sz="1200" b="1" dirty="0">
              <a:latin typeface="Century Gothic" panose="020B0502020202020204" pitchFamily="34" charset="0"/>
            </a:endParaRPr>
          </a:p>
        </p:txBody>
      </p:sp>
      <p:sp>
        <p:nvSpPr>
          <p:cNvPr id="55" name="Rectángulo 54">
            <a:extLst>
              <a:ext uri="{FF2B5EF4-FFF2-40B4-BE49-F238E27FC236}">
                <a16:creationId xmlns:a16="http://schemas.microsoft.com/office/drawing/2014/main" id="{ED69CDBE-AA30-40BC-A92E-BD0BE677F024}"/>
              </a:ext>
            </a:extLst>
          </p:cNvPr>
          <p:cNvSpPr/>
          <p:nvPr/>
        </p:nvSpPr>
        <p:spPr>
          <a:xfrm>
            <a:off x="567559" y="4469525"/>
            <a:ext cx="1543050" cy="33276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5" name="Rectángulo 34">
            <a:extLst>
              <a:ext uri="{FF2B5EF4-FFF2-40B4-BE49-F238E27FC236}">
                <a16:creationId xmlns:a16="http://schemas.microsoft.com/office/drawing/2014/main" id="{BE334113-3D98-455C-8590-A9202855984D}"/>
              </a:ext>
            </a:extLst>
          </p:cNvPr>
          <p:cNvSpPr/>
          <p:nvPr/>
        </p:nvSpPr>
        <p:spPr>
          <a:xfrm>
            <a:off x="5268997" y="2009202"/>
            <a:ext cx="2779155" cy="2530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6" name="CuadroTexto 35">
            <a:extLst>
              <a:ext uri="{FF2B5EF4-FFF2-40B4-BE49-F238E27FC236}">
                <a16:creationId xmlns:a16="http://schemas.microsoft.com/office/drawing/2014/main" id="{0452155D-E03B-4B44-9B91-6F52000A5539}"/>
              </a:ext>
            </a:extLst>
          </p:cNvPr>
          <p:cNvSpPr txBox="1"/>
          <p:nvPr/>
        </p:nvSpPr>
        <p:spPr>
          <a:xfrm>
            <a:off x="5362515" y="2066353"/>
            <a:ext cx="2587336"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a:t>
            </a:r>
            <a:r>
              <a:rPr lang="es-ES" sz="1050" b="0" dirty="0">
                <a:latin typeface="Arial" panose="020B0604020202020204" pitchFamily="34" charset="0"/>
                <a:cs typeface="Arial" panose="020B0604020202020204" pitchFamily="34" charset="0"/>
              </a:rPr>
              <a:t>:</a:t>
            </a:r>
            <a:r>
              <a:rPr lang="es-ES" sz="1050" b="0"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rPr>
              <a:t>Century Gothic Regular,</a:t>
            </a:r>
            <a:r>
              <a:rPr lang="es-ES" sz="1050" b="0" baseline="0" dirty="0">
                <a:latin typeface="Century Gothic" panose="020B0502020202020204" pitchFamily="34" charset="0"/>
              </a:rPr>
              <a:t> </a:t>
            </a:r>
            <a:r>
              <a:rPr lang="es-ES" sz="1050" b="0" dirty="0">
                <a:latin typeface="+mn-lt"/>
              </a:rPr>
              <a:t>28</a:t>
            </a:r>
            <a:r>
              <a:rPr lang="es-ES" sz="1050" b="0" baseline="0" dirty="0">
                <a:latin typeface="+mn-lt"/>
              </a:rPr>
              <a:t> - </a:t>
            </a:r>
            <a:r>
              <a:rPr lang="es-ES" sz="1050" b="0" dirty="0">
                <a:latin typeface="+mn-lt"/>
              </a:rPr>
              <a:t>40 pt</a:t>
            </a:r>
            <a:endParaRPr lang="en-GB" sz="1050" b="0" dirty="0">
              <a:latin typeface="+mn-lt"/>
            </a:endParaRPr>
          </a:p>
        </p:txBody>
      </p:sp>
      <p:grpSp>
        <p:nvGrpSpPr>
          <p:cNvPr id="44" name="Grupo 43">
            <a:extLst>
              <a:ext uri="{FF2B5EF4-FFF2-40B4-BE49-F238E27FC236}">
                <a16:creationId xmlns:a16="http://schemas.microsoft.com/office/drawing/2014/main" id="{D1BE9959-B196-45AF-B12B-DD99EA8926FC}"/>
              </a:ext>
            </a:extLst>
          </p:cNvPr>
          <p:cNvGrpSpPr/>
          <p:nvPr/>
        </p:nvGrpSpPr>
        <p:grpSpPr>
          <a:xfrm>
            <a:off x="7954059" y="1937338"/>
            <a:ext cx="196602" cy="200879"/>
            <a:chOff x="6737824" y="5895368"/>
            <a:chExt cx="278868" cy="284934"/>
          </a:xfrm>
        </p:grpSpPr>
        <p:sp>
          <p:nvSpPr>
            <p:cNvPr id="45" name="Elipse 44">
              <a:extLst>
                <a:ext uri="{FF2B5EF4-FFF2-40B4-BE49-F238E27FC236}">
                  <a16:creationId xmlns:a16="http://schemas.microsoft.com/office/drawing/2014/main" id="{10AC13ED-B05D-4811-9192-C0B87F082DDA}"/>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6" name="CuadroTexto 45">
              <a:extLst>
                <a:ext uri="{FF2B5EF4-FFF2-40B4-BE49-F238E27FC236}">
                  <a16:creationId xmlns:a16="http://schemas.microsoft.com/office/drawing/2014/main" id="{95BDDFA2-96C7-4837-953D-633B863AB8F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29"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3163730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SPECIFICACIONES PORTADA">
    <p:spTree>
      <p:nvGrpSpPr>
        <p:cNvPr id="1" name=""/>
        <p:cNvGrpSpPr/>
        <p:nvPr/>
      </p:nvGrpSpPr>
      <p:grpSpPr>
        <a:xfrm>
          <a:off x="0" y="0"/>
          <a:ext cx="0" cy="0"/>
          <a:chOff x="0" y="0"/>
          <a:chExt cx="0" cy="0"/>
        </a:xfrm>
      </p:grpSpPr>
      <p:pic>
        <p:nvPicPr>
          <p:cNvPr id="13" name="Imagen 12" descr="Imagen que contiene sostener, hombre, aire&#10;&#10;Descripción generada automáticamente">
            <a:extLst>
              <a:ext uri="{FF2B5EF4-FFF2-40B4-BE49-F238E27FC236}">
                <a16:creationId xmlns:a16="http://schemas.microsoft.com/office/drawing/2014/main" id="{ADBF3F85-142B-49AB-82D3-5495804FFE2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069" y="-1"/>
            <a:ext cx="9152438" cy="5143501"/>
          </a:xfrm>
          <a:prstGeom prst="rect">
            <a:avLst/>
          </a:prstGeom>
        </p:spPr>
      </p:pic>
      <p:sp>
        <p:nvSpPr>
          <p:cNvPr id="7" name="Rectángulo 6">
            <a:extLst>
              <a:ext uri="{FF2B5EF4-FFF2-40B4-BE49-F238E27FC236}">
                <a16:creationId xmlns:a16="http://schemas.microsoft.com/office/drawing/2014/main" id="{6BC09724-535A-4518-BD9D-95581BF3FB82}"/>
              </a:ext>
            </a:extLst>
          </p:cNvPr>
          <p:cNvSpPr/>
          <p:nvPr/>
        </p:nvSpPr>
        <p:spPr>
          <a:xfrm>
            <a:off x="5667375" y="695472"/>
            <a:ext cx="3095159" cy="9410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BA1A3AA3-7968-49DD-BA60-0F0DB57D8E2A}"/>
              </a:ext>
            </a:extLst>
          </p:cNvPr>
          <p:cNvSpPr txBox="1"/>
          <p:nvPr/>
        </p:nvSpPr>
        <p:spPr>
          <a:xfrm>
            <a:off x="5751368" y="752623"/>
            <a:ext cx="2891271"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Cuando</a:t>
            </a:r>
            <a:r>
              <a:rPr lang="es-ES" sz="1050" b="0"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la imagen llegue hasta los bordes del documento, ésta deberá ser cambiada desde la vista patrón.</a:t>
            </a:r>
          </a:p>
          <a:p>
            <a:endParaRPr lang="es-ES" sz="1050" b="0" dirty="0">
              <a:latin typeface="Arial" panose="020B0604020202020204" pitchFamily="34" charset="0"/>
              <a:cs typeface="Arial" panose="020B0604020202020204" pitchFamily="34" charset="0"/>
            </a:endParaRPr>
          </a:p>
          <a:p>
            <a:r>
              <a:rPr lang="es-ES" sz="1050" b="1" dirty="0">
                <a:latin typeface="Arial" panose="020B0604020202020204" pitchFamily="34" charset="0"/>
                <a:cs typeface="Arial" panose="020B0604020202020204" pitchFamily="34" charset="0"/>
              </a:rPr>
              <a:t>Menú principal / Vista / Patrón de diapositivas</a:t>
            </a:r>
            <a:endParaRPr lang="en-GB" sz="1050" b="1" dirty="0">
              <a:latin typeface="Arial" panose="020B0604020202020204" pitchFamily="34" charset="0"/>
              <a:cs typeface="Arial" panose="020B0604020202020204" pitchFamily="34" charset="0"/>
            </a:endParaRPr>
          </a:p>
        </p:txBody>
      </p:sp>
      <p:grpSp>
        <p:nvGrpSpPr>
          <p:cNvPr id="10" name="Grupo 9">
            <a:extLst>
              <a:ext uri="{FF2B5EF4-FFF2-40B4-BE49-F238E27FC236}">
                <a16:creationId xmlns:a16="http://schemas.microsoft.com/office/drawing/2014/main" id="{03A2F7EF-0CD4-4058-958C-D3AC8B50A0BE}"/>
              </a:ext>
            </a:extLst>
          </p:cNvPr>
          <p:cNvGrpSpPr/>
          <p:nvPr/>
        </p:nvGrpSpPr>
        <p:grpSpPr>
          <a:xfrm>
            <a:off x="8653429" y="623608"/>
            <a:ext cx="196602" cy="200879"/>
            <a:chOff x="6737824" y="5895368"/>
            <a:chExt cx="278868" cy="284934"/>
          </a:xfrm>
        </p:grpSpPr>
        <p:sp>
          <p:nvSpPr>
            <p:cNvPr id="11" name="Elipse 10">
              <a:extLst>
                <a:ext uri="{FF2B5EF4-FFF2-40B4-BE49-F238E27FC236}">
                  <a16:creationId xmlns:a16="http://schemas.microsoft.com/office/drawing/2014/main" id="{61378CF4-B44C-4CFA-B022-4BAF1421A07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2" name="CuadroTexto 11">
              <a:extLst>
                <a:ext uri="{FF2B5EF4-FFF2-40B4-BE49-F238E27FC236}">
                  <a16:creationId xmlns:a16="http://schemas.microsoft.com/office/drawing/2014/main" id="{B104EC28-9A57-4B0B-9175-57475E8980E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2" name="CuadroTexto 1">
            <a:extLst>
              <a:ext uri="{FF2B5EF4-FFF2-40B4-BE49-F238E27FC236}">
                <a16:creationId xmlns:a16="http://schemas.microsoft.com/office/drawing/2014/main" id="{65CF76D5-CC9F-4723-9096-807A1610EDEC}"/>
              </a:ext>
            </a:extLst>
          </p:cNvPr>
          <p:cNvSpPr txBox="1"/>
          <p:nvPr/>
        </p:nvSpPr>
        <p:spPr>
          <a:xfrm>
            <a:off x="604445" y="1571625"/>
            <a:ext cx="4410075" cy="830997"/>
          </a:xfrm>
          <a:prstGeom prst="rect">
            <a:avLst/>
          </a:prstGeom>
          <a:noFill/>
        </p:spPr>
        <p:txBody>
          <a:bodyPr wrap="square" lIns="0" tIns="0" rIns="0" bIns="0" rtlCol="0">
            <a:spAutoFit/>
          </a:bodyPr>
          <a:lstStyle/>
          <a:p>
            <a:r>
              <a:rPr lang="es-ES" sz="2700" dirty="0">
                <a:latin typeface="Century Gothic" panose="020B0502020202020204" pitchFamily="34" charset="0"/>
              </a:rPr>
              <a:t>Lorem ipsum dolor sit amet, consectetuer</a:t>
            </a:r>
            <a:endParaRPr lang="en-GB" sz="2700" dirty="0">
              <a:latin typeface="Century Gothic" panose="020B0502020202020204" pitchFamily="34" charset="0"/>
            </a:endParaRPr>
          </a:p>
        </p:txBody>
      </p:sp>
      <p:sp>
        <p:nvSpPr>
          <p:cNvPr id="14" name="CuadroTexto 13">
            <a:extLst>
              <a:ext uri="{FF2B5EF4-FFF2-40B4-BE49-F238E27FC236}">
                <a16:creationId xmlns:a16="http://schemas.microsoft.com/office/drawing/2014/main" id="{0C1B72D0-809C-4C82-AF4C-C8A335849406}"/>
              </a:ext>
            </a:extLst>
          </p:cNvPr>
          <p:cNvSpPr txBox="1"/>
          <p:nvPr/>
        </p:nvSpPr>
        <p:spPr>
          <a:xfrm>
            <a:off x="612513" y="2842153"/>
            <a:ext cx="7848600" cy="184666"/>
          </a:xfrm>
          <a:prstGeom prst="rect">
            <a:avLst/>
          </a:prstGeom>
          <a:noFill/>
        </p:spPr>
        <p:txBody>
          <a:bodyPr wrap="square" lIns="0" tIns="0" rIns="0" bIns="0" rtlCol="0">
            <a:spAutoFit/>
          </a:bodyPr>
          <a:lstStyle/>
          <a:p>
            <a:r>
              <a:rPr lang="en-GB" sz="1200" b="1" i="0" kern="1200" dirty="0">
                <a:solidFill>
                  <a:schemeClr val="tx1"/>
                </a:solidFill>
                <a:effectLst/>
                <a:latin typeface="Century Gothic" panose="020B0502020202020204" pitchFamily="34" charset="0"/>
                <a:ea typeface="+mn-ea"/>
                <a:cs typeface="+mn-cs"/>
              </a:rPr>
              <a:t>Lorem ipsum dolor sit amet, consectetur</a:t>
            </a:r>
            <a:endParaRPr lang="en-GB" sz="2400" b="1" dirty="0">
              <a:latin typeface="Century Gothic" panose="020B0502020202020204" pitchFamily="34" charset="0"/>
            </a:endParaRPr>
          </a:p>
        </p:txBody>
      </p:sp>
      <p:sp>
        <p:nvSpPr>
          <p:cNvPr id="15" name="CuadroTexto 14">
            <a:extLst>
              <a:ext uri="{FF2B5EF4-FFF2-40B4-BE49-F238E27FC236}">
                <a16:creationId xmlns:a16="http://schemas.microsoft.com/office/drawing/2014/main" id="{30062E6D-5DB8-4467-9CD0-8630023EA3AA}"/>
              </a:ext>
            </a:extLst>
          </p:cNvPr>
          <p:cNvSpPr txBox="1"/>
          <p:nvPr/>
        </p:nvSpPr>
        <p:spPr>
          <a:xfrm>
            <a:off x="539896" y="4508585"/>
            <a:ext cx="3943351"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ES" sz="1200" b="1" dirty="0">
                <a:latin typeface="Century Gothic" panose="020B0502020202020204" pitchFamily="34" charset="0"/>
              </a:rPr>
              <a:t>Día / Mes / Año</a:t>
            </a:r>
          </a:p>
        </p:txBody>
      </p:sp>
      <p:pic>
        <p:nvPicPr>
          <p:cNvPr id="16"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2585687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ESPECIFICACIONES TEXTOS">
    <p:spTree>
      <p:nvGrpSpPr>
        <p:cNvPr id="1" name=""/>
        <p:cNvGrpSpPr/>
        <p:nvPr/>
      </p:nvGrpSpPr>
      <p:grpSpPr>
        <a:xfrm>
          <a:off x="0" y="0"/>
          <a:ext cx="0" cy="0"/>
          <a:chOff x="0" y="0"/>
          <a:chExt cx="0" cy="0"/>
        </a:xfrm>
      </p:grpSpPr>
      <p:sp>
        <p:nvSpPr>
          <p:cNvPr id="25" name="Rectángulo 24">
            <a:extLst>
              <a:ext uri="{FF2B5EF4-FFF2-40B4-BE49-F238E27FC236}">
                <a16:creationId xmlns:a16="http://schemas.microsoft.com/office/drawing/2014/main" id="{5B7757DE-DC58-4005-929A-7A2EA07D4BD2}"/>
              </a:ext>
            </a:extLst>
          </p:cNvPr>
          <p:cNvSpPr/>
          <p:nvPr/>
        </p:nvSpPr>
        <p:spPr>
          <a:xfrm>
            <a:off x="201309" y="214401"/>
            <a:ext cx="407194" cy="36343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flipV="1">
            <a:off x="608503" y="408379"/>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5EE47B29-4E04-4EC4-AF7F-BDBBF0247B1A}"/>
              </a:ext>
            </a:extLst>
          </p:cNvPr>
          <p:cNvCxnSpPr>
            <a:cxnSpLocks/>
          </p:cNvCxnSpPr>
          <p:nvPr/>
        </p:nvCxnSpPr>
        <p:spPr>
          <a:xfrm>
            <a:off x="8361871" y="512983"/>
            <a:ext cx="0" cy="43576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487713" y="869750"/>
            <a:ext cx="2480258" cy="32621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4" name="Rectángulo 13">
            <a:extLst>
              <a:ext uri="{FF2B5EF4-FFF2-40B4-BE49-F238E27FC236}">
                <a16:creationId xmlns:a16="http://schemas.microsoft.com/office/drawing/2014/main" id="{7231CA8C-8ECE-4743-B906-DB4F10319F4F}"/>
              </a:ext>
            </a:extLst>
          </p:cNvPr>
          <p:cNvSpPr/>
          <p:nvPr/>
        </p:nvSpPr>
        <p:spPr>
          <a:xfrm>
            <a:off x="484201" y="1664602"/>
            <a:ext cx="3316292" cy="205274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7" name="Rectángulo 6">
            <a:extLst>
              <a:ext uri="{FF2B5EF4-FFF2-40B4-BE49-F238E27FC236}">
                <a16:creationId xmlns:a16="http://schemas.microsoft.com/office/drawing/2014/main" id="{E8F80293-276E-41BC-A263-120D0AD7C325}"/>
              </a:ext>
            </a:extLst>
          </p:cNvPr>
          <p:cNvSpPr/>
          <p:nvPr/>
        </p:nvSpPr>
        <p:spPr>
          <a:xfrm>
            <a:off x="4234541" y="2000024"/>
            <a:ext cx="2797317" cy="271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4" y="914400"/>
            <a:ext cx="3557588" cy="253916"/>
          </a:xfrm>
          <a:prstGeom prst="rect">
            <a:avLst/>
          </a:prstGeom>
          <a:noFill/>
        </p:spPr>
        <p:txBody>
          <a:bodyPr wrap="square" lIns="0" tIns="0" rIns="0" bIns="0" rtlCol="0">
            <a:spAutoFit/>
          </a:bodyPr>
          <a:lstStyle/>
          <a:p>
            <a:r>
              <a:rPr lang="es-ES" sz="1650" b="0" dirty="0">
                <a:latin typeface="Century Gothic" panose="020B0502020202020204" pitchFamily="34" charset="0"/>
              </a:rPr>
              <a:t>Títulos y encabezados</a:t>
            </a:r>
            <a:endParaRPr lang="en-GB" sz="1650" b="0" dirty="0">
              <a:latin typeface="Century Gothic" panose="020B0502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625488" y="1792054"/>
            <a:ext cx="3106231" cy="1777410"/>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Cuerpos de texto. </a:t>
            </a:r>
            <a:r>
              <a:rPr lang="en-GB" sz="105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a:t>
            </a:r>
            <a:r>
              <a:rPr lang="en-GB" sz="1050" b="1" i="0" kern="1200" dirty="0">
                <a:solidFill>
                  <a:schemeClr val="accent6"/>
                </a:solidFill>
                <a:effectLst/>
                <a:latin typeface="Arial" panose="020B0604020202020204" pitchFamily="34" charset="0"/>
                <a:ea typeface="+mn-ea"/>
                <a:cs typeface="Arial" panose="020B0604020202020204" pitchFamily="34" charset="0"/>
              </a:rPr>
              <a:t>Morbi arcu augue, </a:t>
            </a:r>
            <a:r>
              <a:rPr lang="en-GB" sz="1050" b="0" i="0" kern="1200" dirty="0">
                <a:solidFill>
                  <a:schemeClr val="tx1"/>
                </a:solidFill>
                <a:effectLst/>
                <a:latin typeface="Arial" panose="020B0604020202020204" pitchFamily="34" charset="0"/>
                <a:ea typeface="+mn-ea"/>
                <a:cs typeface="Arial" panose="020B0604020202020204" pitchFamily="34" charset="0"/>
              </a:rPr>
              <a:t>pellentesque at magna</a:t>
            </a:r>
            <a:r>
              <a:rPr lang="en-GB" sz="1050" b="1" i="0" kern="1200" dirty="0">
                <a:solidFill>
                  <a:schemeClr val="accent6"/>
                </a:solidFill>
                <a:effectLst/>
                <a:latin typeface="Arial" panose="020B0604020202020204" pitchFamily="34" charset="0"/>
                <a:ea typeface="+mn-ea"/>
                <a:cs typeface="Arial" panose="020B0604020202020204" pitchFamily="34" charset="0"/>
              </a:rPr>
              <a:t> </a:t>
            </a:r>
            <a:r>
              <a:rPr lang="en-GB" sz="1050" b="0" i="0" kern="1200" dirty="0">
                <a:solidFill>
                  <a:schemeClr val="tx1"/>
                </a:solidFill>
                <a:effectLst/>
                <a:latin typeface="Arial" panose="020B0604020202020204" pitchFamily="34" charset="0"/>
                <a:ea typeface="+mn-ea"/>
                <a:cs typeface="Arial" panose="020B0604020202020204" pitchFamily="34" charset="0"/>
              </a:rPr>
              <a:t>eget, auctor lobortis enim. Quisque interdum, tortor et convallis tempor, orci nisl pretium turpis, quis iaculis nibh erat ut eros. Proin quam justo, efficitur eu dictum a, vulputate quis massa. </a:t>
            </a:r>
            <a:endParaRPr lang="en-GB" sz="1050" b="0" dirty="0">
              <a:latin typeface="Arial" panose="020B0604020202020204" pitchFamily="34" charset="0"/>
              <a:cs typeface="Arial" panose="020B0604020202020204" pitchFamily="34" charset="0"/>
            </a:endParaRPr>
          </a:p>
        </p:txBody>
      </p:sp>
      <p:sp>
        <p:nvSpPr>
          <p:cNvPr id="12" name="CuadroTexto 11">
            <a:extLst>
              <a:ext uri="{FF2B5EF4-FFF2-40B4-BE49-F238E27FC236}">
                <a16:creationId xmlns:a16="http://schemas.microsoft.com/office/drawing/2014/main" id="{4CFB3066-E586-4519-B8AB-500B35D75BE4}"/>
              </a:ext>
            </a:extLst>
          </p:cNvPr>
          <p:cNvSpPr txBox="1"/>
          <p:nvPr/>
        </p:nvSpPr>
        <p:spPr>
          <a:xfrm>
            <a:off x="4327039" y="2046031"/>
            <a:ext cx="2573885"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Cuerpos de texto</a:t>
            </a:r>
            <a:r>
              <a:rPr lang="es-ES" sz="1050" b="0" dirty="0">
                <a:latin typeface="Arial" panose="020B0604020202020204" pitchFamily="34" charset="0"/>
                <a:cs typeface="Arial" panose="020B0604020202020204" pitchFamily="34" charset="0"/>
              </a:rPr>
              <a:t>: Arial Regular</a:t>
            </a:r>
            <a:r>
              <a:rPr lang="es-ES" sz="1050" b="0" dirty="0">
                <a:latin typeface="+mn-lt"/>
              </a:rPr>
              <a:t>, 11 - 14pt</a:t>
            </a:r>
            <a:endParaRPr lang="en-GB" sz="1050" b="0" dirty="0">
              <a:latin typeface="+mn-lt"/>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2967971" y="1032553"/>
            <a:ext cx="1280189" cy="329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04CC66C8-2CD0-49BC-B69B-262B7DE2FEFD}"/>
              </a:ext>
            </a:extLst>
          </p:cNvPr>
          <p:cNvCxnSpPr>
            <a:cxnSpLocks/>
          </p:cNvCxnSpPr>
          <p:nvPr/>
        </p:nvCxnSpPr>
        <p:spPr>
          <a:xfrm>
            <a:off x="3800494" y="2135073"/>
            <a:ext cx="434048"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FA4E7A8E-70C9-4F5E-8708-BC8F3573B323}"/>
              </a:ext>
            </a:extLst>
          </p:cNvPr>
          <p:cNvSpPr/>
          <p:nvPr/>
        </p:nvSpPr>
        <p:spPr>
          <a:xfrm>
            <a:off x="7154142" y="764381"/>
            <a:ext cx="1808668" cy="6184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0" name="CuadroTexto 19">
            <a:extLst>
              <a:ext uri="{FF2B5EF4-FFF2-40B4-BE49-F238E27FC236}">
                <a16:creationId xmlns:a16="http://schemas.microsoft.com/office/drawing/2014/main" id="{C7D2DB1D-A4A0-4EB8-B24B-3078993A3820}"/>
              </a:ext>
            </a:extLst>
          </p:cNvPr>
          <p:cNvSpPr txBox="1"/>
          <p:nvPr/>
        </p:nvSpPr>
        <p:spPr>
          <a:xfrm>
            <a:off x="7258298" y="821531"/>
            <a:ext cx="1630390" cy="484748"/>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a:t>
            </a:r>
            <a:r>
              <a:rPr lang="es-ES" sz="1050" b="1" baseline="0" dirty="0">
                <a:latin typeface="Arial" panose="020B0604020202020204" pitchFamily="34" charset="0"/>
                <a:cs typeface="Arial" panose="020B0604020202020204" pitchFamily="34" charset="0"/>
              </a:rPr>
              <a:t> Apartado</a:t>
            </a:r>
            <a:r>
              <a:rPr lang="es-ES" sz="1050" b="0" baseline="0" dirty="0">
                <a:latin typeface="Arial" panose="020B0604020202020204" pitchFamily="34" charset="0"/>
                <a:cs typeface="Arial" panose="020B0604020202020204" pitchFamily="34" charset="0"/>
              </a:rPr>
              <a:t>: </a:t>
            </a:r>
            <a:r>
              <a:rPr lang="es-ES" sz="1050" b="1" baseline="0" dirty="0">
                <a:latin typeface="+mn-lt"/>
              </a:rPr>
              <a:t>C</a:t>
            </a:r>
            <a:r>
              <a:rPr lang="es-ES" sz="1050" b="1" dirty="0">
                <a:latin typeface="Century Gothic" panose="020B0502020202020204" pitchFamily="34" charset="0"/>
              </a:rPr>
              <a:t>entury Gothic Negrita</a:t>
            </a:r>
            <a:r>
              <a:rPr lang="es-ES" sz="1050" b="0" dirty="0">
                <a:latin typeface="Arial" panose="020B0604020202020204" pitchFamily="34" charset="0"/>
                <a:cs typeface="Arial" panose="020B0604020202020204" pitchFamily="34" charset="0"/>
              </a:rPr>
              <a:t>, siempre en tamaño de 10pt</a:t>
            </a:r>
            <a:endParaRPr lang="en-GB" sz="1050" b="0" dirty="0">
              <a:latin typeface="Arial" panose="020B0604020202020204" pitchFamily="34" charset="0"/>
              <a:cs typeface="Arial" panose="020B0604020202020204" pitchFamily="34" charset="0"/>
            </a:endParaRPr>
          </a:p>
        </p:txBody>
      </p:sp>
      <p:sp>
        <p:nvSpPr>
          <p:cNvPr id="24" name="Rectángulo 23">
            <a:extLst>
              <a:ext uri="{FF2B5EF4-FFF2-40B4-BE49-F238E27FC236}">
                <a16:creationId xmlns:a16="http://schemas.microsoft.com/office/drawing/2014/main" id="{16006673-A633-4198-87CC-7C8AB5B9A58A}"/>
              </a:ext>
            </a:extLst>
          </p:cNvPr>
          <p:cNvSpPr/>
          <p:nvPr/>
        </p:nvSpPr>
        <p:spPr>
          <a:xfrm>
            <a:off x="7652642" y="264701"/>
            <a:ext cx="1400175" cy="25542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6" name="Rectángulo 25">
            <a:extLst>
              <a:ext uri="{FF2B5EF4-FFF2-40B4-BE49-F238E27FC236}">
                <a16:creationId xmlns:a16="http://schemas.microsoft.com/office/drawing/2014/main" id="{7CB944FB-F56D-44D0-AFCB-F54C1B28A1A0}"/>
              </a:ext>
            </a:extLst>
          </p:cNvPr>
          <p:cNvSpPr/>
          <p:nvPr/>
        </p:nvSpPr>
        <p:spPr>
          <a:xfrm>
            <a:off x="1385888" y="134596"/>
            <a:ext cx="2941139" cy="4322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1446460" y="191747"/>
            <a:ext cx="2689779" cy="323165"/>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El </a:t>
            </a:r>
            <a:r>
              <a:rPr lang="es-ES" sz="1050" b="1" dirty="0">
                <a:latin typeface="Arial" panose="020B0604020202020204" pitchFamily="34" charset="0"/>
                <a:cs typeface="Arial" panose="020B0604020202020204" pitchFamily="34" charset="0"/>
              </a:rPr>
              <a:t>símbolo</a:t>
            </a:r>
            <a:r>
              <a:rPr lang="es-ES" sz="1050" b="0" dirty="0">
                <a:latin typeface="Arial" panose="020B0604020202020204" pitchFamily="34" charset="0"/>
                <a:cs typeface="Arial" panose="020B0604020202020204" pitchFamily="34" charset="0"/>
              </a:rPr>
              <a:t> del logotipo</a:t>
            </a:r>
            <a:r>
              <a:rPr lang="es-ES" sz="1050" b="0"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deberá estar siempre presente en todas las </a:t>
            </a:r>
            <a:r>
              <a:rPr lang="es-ES" sz="1050" b="1" dirty="0" err="1">
                <a:latin typeface="Arial" panose="020B0604020202020204" pitchFamily="34" charset="0"/>
                <a:cs typeface="Arial" panose="020B0604020202020204" pitchFamily="34" charset="0"/>
              </a:rPr>
              <a:t>slides</a:t>
            </a:r>
            <a:r>
              <a:rPr lang="es-ES" sz="1050" b="1" dirty="0">
                <a:latin typeface="Arial" panose="020B0604020202020204" pitchFamily="34" charset="0"/>
                <a:cs typeface="Arial" panose="020B0604020202020204" pitchFamily="34" charset="0"/>
              </a:rPr>
              <a:t> interiores</a:t>
            </a:r>
            <a:r>
              <a:rPr lang="es-ES" sz="1050" b="0" dirty="0">
                <a:latin typeface="Arial" panose="020B0604020202020204" pitchFamily="34" charset="0"/>
                <a:cs typeface="Arial" panose="020B0604020202020204" pitchFamily="34" charset="0"/>
              </a:rPr>
              <a:t>.</a:t>
            </a:r>
            <a:endParaRPr lang="en-GB" sz="1050" b="0" dirty="0">
              <a:latin typeface="Arial" panose="020B0604020202020204" pitchFamily="34" charset="0"/>
              <a:cs typeface="Arial" panose="020B0604020202020204" pitchFamily="34" charset="0"/>
            </a:endParaRPr>
          </a:p>
        </p:txBody>
      </p:sp>
      <p:sp>
        <p:nvSpPr>
          <p:cNvPr id="31" name="CuadroTexto 30">
            <a:extLst>
              <a:ext uri="{FF2B5EF4-FFF2-40B4-BE49-F238E27FC236}">
                <a16:creationId xmlns:a16="http://schemas.microsoft.com/office/drawing/2014/main" id="{6596F38C-4943-4FAB-B000-C2384D9B4CE0}"/>
              </a:ext>
            </a:extLst>
          </p:cNvPr>
          <p:cNvSpPr txBox="1"/>
          <p:nvPr/>
        </p:nvSpPr>
        <p:spPr>
          <a:xfrm>
            <a:off x="2068879"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APARTADO</a:t>
            </a:r>
            <a:endParaRPr lang="en-GB" sz="750" b="1" dirty="0">
              <a:latin typeface="Century Gothic" panose="020B0502020202020204" pitchFamily="34" charset="0"/>
              <a:cs typeface="Arial" panose="020B0604020202020204" pitchFamily="34" charset="0"/>
            </a:endParaRPr>
          </a:p>
        </p:txBody>
      </p:sp>
      <p:grpSp>
        <p:nvGrpSpPr>
          <p:cNvPr id="46" name="Grupo 45">
            <a:extLst>
              <a:ext uri="{FF2B5EF4-FFF2-40B4-BE49-F238E27FC236}">
                <a16:creationId xmlns:a16="http://schemas.microsoft.com/office/drawing/2014/main" id="{4AF5B61E-50D2-4C2D-8499-28EC15D8FE3D}"/>
              </a:ext>
            </a:extLst>
          </p:cNvPr>
          <p:cNvGrpSpPr/>
          <p:nvPr/>
        </p:nvGrpSpPr>
        <p:grpSpPr>
          <a:xfrm>
            <a:off x="6913189" y="1922587"/>
            <a:ext cx="196602" cy="200879"/>
            <a:chOff x="6737824" y="5895368"/>
            <a:chExt cx="278868" cy="284934"/>
          </a:xfrm>
        </p:grpSpPr>
        <p:sp>
          <p:nvSpPr>
            <p:cNvPr id="47" name="Elipse 46">
              <a:extLst>
                <a:ext uri="{FF2B5EF4-FFF2-40B4-BE49-F238E27FC236}">
                  <a16:creationId xmlns:a16="http://schemas.microsoft.com/office/drawing/2014/main" id="{D9A30B1D-F156-4A13-A6C2-21A92DFD82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8" name="CuadroTexto 47">
              <a:extLst>
                <a:ext uri="{FF2B5EF4-FFF2-40B4-BE49-F238E27FC236}">
                  <a16:creationId xmlns:a16="http://schemas.microsoft.com/office/drawing/2014/main" id="{EC62D3F6-A68C-49D3-849D-7F1BDADDEF0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49" name="Grupo 48">
            <a:extLst>
              <a:ext uri="{FF2B5EF4-FFF2-40B4-BE49-F238E27FC236}">
                <a16:creationId xmlns:a16="http://schemas.microsoft.com/office/drawing/2014/main" id="{1BE397A5-5BB5-4D48-AEC6-83AF9B42834C}"/>
              </a:ext>
            </a:extLst>
          </p:cNvPr>
          <p:cNvGrpSpPr/>
          <p:nvPr/>
        </p:nvGrpSpPr>
        <p:grpSpPr>
          <a:xfrm>
            <a:off x="4193804" y="42282"/>
            <a:ext cx="196602" cy="200879"/>
            <a:chOff x="6737824" y="5895368"/>
            <a:chExt cx="278868" cy="284934"/>
          </a:xfrm>
        </p:grpSpPr>
        <p:sp>
          <p:nvSpPr>
            <p:cNvPr id="50" name="Elipse 49">
              <a:extLst>
                <a:ext uri="{FF2B5EF4-FFF2-40B4-BE49-F238E27FC236}">
                  <a16:creationId xmlns:a16="http://schemas.microsoft.com/office/drawing/2014/main" id="{2B2DE840-1375-4EED-B525-E5B1DA8FFA81}"/>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1" name="CuadroTexto 50">
              <a:extLst>
                <a:ext uri="{FF2B5EF4-FFF2-40B4-BE49-F238E27FC236}">
                  <a16:creationId xmlns:a16="http://schemas.microsoft.com/office/drawing/2014/main" id="{B387FDEA-D1ED-4B02-8977-283F6DA690C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58" name="Grupo 57">
            <a:extLst>
              <a:ext uri="{FF2B5EF4-FFF2-40B4-BE49-F238E27FC236}">
                <a16:creationId xmlns:a16="http://schemas.microsoft.com/office/drawing/2014/main" id="{4ACDFAC8-F8EE-417A-82F9-D9F5B4642139}"/>
              </a:ext>
            </a:extLst>
          </p:cNvPr>
          <p:cNvGrpSpPr/>
          <p:nvPr/>
        </p:nvGrpSpPr>
        <p:grpSpPr>
          <a:xfrm>
            <a:off x="8839659" y="668871"/>
            <a:ext cx="196602" cy="200879"/>
            <a:chOff x="6737824" y="5895368"/>
            <a:chExt cx="278868" cy="284934"/>
          </a:xfrm>
        </p:grpSpPr>
        <p:sp>
          <p:nvSpPr>
            <p:cNvPr id="59" name="Elipse 58">
              <a:extLst>
                <a:ext uri="{FF2B5EF4-FFF2-40B4-BE49-F238E27FC236}">
                  <a16:creationId xmlns:a16="http://schemas.microsoft.com/office/drawing/2014/main" id="{69E6393E-8D48-492A-8353-2FDA689136EF}"/>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0" name="CuadroTexto 59">
              <a:extLst>
                <a:ext uri="{FF2B5EF4-FFF2-40B4-BE49-F238E27FC236}">
                  <a16:creationId xmlns:a16="http://schemas.microsoft.com/office/drawing/2014/main" id="{FB2295E7-1BBA-4D8E-96F6-5FC310DA4533}"/>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34" name="Rectángulo 33">
            <a:extLst>
              <a:ext uri="{FF2B5EF4-FFF2-40B4-BE49-F238E27FC236}">
                <a16:creationId xmlns:a16="http://schemas.microsoft.com/office/drawing/2014/main" id="{43E7D89D-A10B-4554-A3FD-B45DC1984776}"/>
              </a:ext>
            </a:extLst>
          </p:cNvPr>
          <p:cNvSpPr/>
          <p:nvPr/>
        </p:nvSpPr>
        <p:spPr>
          <a:xfrm>
            <a:off x="484202" y="1243013"/>
            <a:ext cx="2592875" cy="3007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6" name="CuadroTexto 35">
            <a:extLst>
              <a:ext uri="{FF2B5EF4-FFF2-40B4-BE49-F238E27FC236}">
                <a16:creationId xmlns:a16="http://schemas.microsoft.com/office/drawing/2014/main" id="{EB390D25-DE19-4E97-951A-80ECD2551D2F}"/>
              </a:ext>
            </a:extLst>
          </p:cNvPr>
          <p:cNvSpPr txBox="1"/>
          <p:nvPr/>
        </p:nvSpPr>
        <p:spPr>
          <a:xfrm>
            <a:off x="629208" y="1280680"/>
            <a:ext cx="3557588" cy="207749"/>
          </a:xfrm>
          <a:prstGeom prst="rect">
            <a:avLst/>
          </a:prstGeom>
          <a:noFill/>
        </p:spPr>
        <p:txBody>
          <a:bodyPr wrap="square" lIns="0" tIns="0" rIns="0" bIns="0" rtlCol="0">
            <a:spAutoFit/>
          </a:bodyPr>
          <a:lstStyle/>
          <a:p>
            <a:r>
              <a:rPr lang="es-ES" sz="1350" b="1" dirty="0">
                <a:latin typeface="Century Gothic" panose="020B0502020202020204" pitchFamily="34" charset="0"/>
              </a:rPr>
              <a:t>Subtítulos y encabezados</a:t>
            </a:r>
            <a:endParaRPr lang="en-GB" sz="1350" b="1" dirty="0">
              <a:latin typeface="Century Gothic" panose="020B0502020202020204" pitchFamily="34" charset="0"/>
            </a:endParaRPr>
          </a:p>
        </p:txBody>
      </p:sp>
      <p:cxnSp>
        <p:nvCxnSpPr>
          <p:cNvPr id="38" name="Conector recto 37">
            <a:extLst>
              <a:ext uri="{FF2B5EF4-FFF2-40B4-BE49-F238E27FC236}">
                <a16:creationId xmlns:a16="http://schemas.microsoft.com/office/drawing/2014/main" id="{B5972FAA-FB67-42BA-8BAE-8013FDAC1F95}"/>
              </a:ext>
            </a:extLst>
          </p:cNvPr>
          <p:cNvCxnSpPr>
            <a:cxnSpLocks/>
          </p:cNvCxnSpPr>
          <p:nvPr/>
        </p:nvCxnSpPr>
        <p:spPr>
          <a:xfrm>
            <a:off x="3077077" y="1402124"/>
            <a:ext cx="1032096" cy="282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2" name="Rectángulo 51">
            <a:extLst>
              <a:ext uri="{FF2B5EF4-FFF2-40B4-BE49-F238E27FC236}">
                <a16:creationId xmlns:a16="http://schemas.microsoft.com/office/drawing/2014/main" id="{4066D12E-0740-458F-9D83-18B33BBC5385}"/>
              </a:ext>
            </a:extLst>
          </p:cNvPr>
          <p:cNvSpPr/>
          <p:nvPr/>
        </p:nvSpPr>
        <p:spPr>
          <a:xfrm>
            <a:off x="4234542" y="2546569"/>
            <a:ext cx="2280559" cy="8079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53" name="Conector recto 52">
            <a:extLst>
              <a:ext uri="{FF2B5EF4-FFF2-40B4-BE49-F238E27FC236}">
                <a16:creationId xmlns:a16="http://schemas.microsoft.com/office/drawing/2014/main" id="{28E97C44-D81C-410A-A757-57D1AF3319DC}"/>
              </a:ext>
            </a:extLst>
          </p:cNvPr>
          <p:cNvCxnSpPr>
            <a:cxnSpLocks/>
          </p:cNvCxnSpPr>
          <p:nvPr/>
        </p:nvCxnSpPr>
        <p:spPr>
          <a:xfrm>
            <a:off x="2289089" y="2858784"/>
            <a:ext cx="195907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4" name="Rectángulo 53">
            <a:extLst>
              <a:ext uri="{FF2B5EF4-FFF2-40B4-BE49-F238E27FC236}">
                <a16:creationId xmlns:a16="http://schemas.microsoft.com/office/drawing/2014/main" id="{9AEBC5C5-5D89-4E2E-B472-C563FC9E285C}"/>
              </a:ext>
            </a:extLst>
          </p:cNvPr>
          <p:cNvSpPr/>
          <p:nvPr/>
        </p:nvSpPr>
        <p:spPr>
          <a:xfrm>
            <a:off x="1132562" y="2742159"/>
            <a:ext cx="1156527" cy="21348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highlight>
                <a:srgbClr val="FFFF00"/>
              </a:highlight>
            </a:endParaRPr>
          </a:p>
        </p:txBody>
      </p:sp>
      <p:sp>
        <p:nvSpPr>
          <p:cNvPr id="61" name="CuadroTexto 60">
            <a:extLst>
              <a:ext uri="{FF2B5EF4-FFF2-40B4-BE49-F238E27FC236}">
                <a16:creationId xmlns:a16="http://schemas.microsoft.com/office/drawing/2014/main" id="{54D426AF-6543-4644-BEA3-FD4E85BBC0D4}"/>
              </a:ext>
            </a:extLst>
          </p:cNvPr>
          <p:cNvSpPr txBox="1"/>
          <p:nvPr/>
        </p:nvSpPr>
        <p:spPr>
          <a:xfrm>
            <a:off x="4327038" y="2600371"/>
            <a:ext cx="2031966" cy="80791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Palabras destacados</a:t>
            </a:r>
            <a:r>
              <a:rPr lang="es-ES" sz="1050" b="1" baseline="0" dirty="0">
                <a:latin typeface="Arial" panose="020B0604020202020204" pitchFamily="34" charset="0"/>
                <a:cs typeface="Arial" panose="020B0604020202020204" pitchFamily="34" charset="0"/>
              </a:rPr>
              <a:t> y links</a:t>
            </a:r>
            <a:r>
              <a:rPr lang="es-ES" sz="1050" b="1" dirty="0">
                <a:latin typeface="Arial" panose="020B0604020202020204" pitchFamily="34" charset="0"/>
                <a:cs typeface="Arial" panose="020B0604020202020204" pitchFamily="34" charset="0"/>
              </a:rPr>
              <a:t>:</a:t>
            </a:r>
            <a:r>
              <a:rPr lang="es-ES" sz="1050" b="1" baseline="0" dirty="0">
                <a:latin typeface="Arial" panose="020B0604020202020204" pitchFamily="34" charset="0"/>
                <a:cs typeface="Arial" panose="020B0604020202020204" pitchFamily="34" charset="0"/>
              </a:rPr>
              <a:t>  </a:t>
            </a:r>
            <a:r>
              <a:rPr lang="es-ES" sz="1050" b="1" dirty="0">
                <a:latin typeface="Arial" panose="020B0604020202020204" pitchFamily="34" charset="0"/>
                <a:cs typeface="Arial" panose="020B0604020202020204" pitchFamily="34" charset="0"/>
              </a:rPr>
              <a:t>Arial Negrita</a:t>
            </a:r>
            <a:r>
              <a:rPr lang="es-ES" sz="1050" b="1"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en el mismo tamaño del cuerpo de texto donde se integren (entre 11pt y 14 pt).</a:t>
            </a:r>
          </a:p>
          <a:p>
            <a:endParaRPr lang="es-ES" sz="1050" b="0" dirty="0">
              <a:latin typeface="+mn-lt"/>
            </a:endParaRPr>
          </a:p>
        </p:txBody>
      </p:sp>
      <p:sp>
        <p:nvSpPr>
          <p:cNvPr id="35" name="Rectángulo 34">
            <a:extLst>
              <a:ext uri="{FF2B5EF4-FFF2-40B4-BE49-F238E27FC236}">
                <a16:creationId xmlns:a16="http://schemas.microsoft.com/office/drawing/2014/main" id="{F53F581A-6991-46DE-8F55-993B29A87957}"/>
              </a:ext>
            </a:extLst>
          </p:cNvPr>
          <p:cNvSpPr/>
          <p:nvPr/>
        </p:nvSpPr>
        <p:spPr>
          <a:xfrm>
            <a:off x="3754719" y="1269169"/>
            <a:ext cx="3110971" cy="2715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7" name="CuadroTexto 36">
            <a:extLst>
              <a:ext uri="{FF2B5EF4-FFF2-40B4-BE49-F238E27FC236}">
                <a16:creationId xmlns:a16="http://schemas.microsoft.com/office/drawing/2014/main" id="{6E676913-C5F3-4567-BA2A-B86660F72444}"/>
              </a:ext>
            </a:extLst>
          </p:cNvPr>
          <p:cNvSpPr txBox="1"/>
          <p:nvPr/>
        </p:nvSpPr>
        <p:spPr>
          <a:xfrm>
            <a:off x="3871786" y="1326320"/>
            <a:ext cx="2865169"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Subtítulos</a:t>
            </a:r>
            <a:r>
              <a:rPr lang="es-ES" sz="1050" b="0" dirty="0">
                <a:latin typeface="Arial" panose="020B0604020202020204" pitchFamily="34" charset="0"/>
                <a:cs typeface="Arial" panose="020B0604020202020204" pitchFamily="34" charset="0"/>
              </a:rPr>
              <a:t>: </a:t>
            </a:r>
            <a:r>
              <a:rPr lang="es-ES" sz="1050" b="1" dirty="0">
                <a:latin typeface="Century Gothic" panose="020B0502020202020204" pitchFamily="34" charset="0"/>
              </a:rPr>
              <a:t>Century</a:t>
            </a:r>
            <a:r>
              <a:rPr lang="es-ES" sz="1050" b="1" baseline="0" dirty="0">
                <a:latin typeface="Century Gothic" panose="020B0502020202020204" pitchFamily="34" charset="0"/>
              </a:rPr>
              <a:t> Gothic Negrita</a:t>
            </a:r>
            <a:r>
              <a:rPr lang="es-ES" sz="1050" b="0" baseline="0" dirty="0">
                <a:latin typeface="Arial" panose="020B0604020202020204" pitchFamily="34" charset="0"/>
                <a:cs typeface="Arial" panose="020B0604020202020204" pitchFamily="34" charset="0"/>
              </a:rPr>
              <a:t>, 16 - 20pt</a:t>
            </a:r>
            <a:endParaRPr lang="en-GB" sz="1050" b="0" dirty="0">
              <a:latin typeface="Arial" panose="020B0604020202020204" pitchFamily="34" charset="0"/>
              <a:cs typeface="Arial" panose="020B0604020202020204" pitchFamily="34" charset="0"/>
            </a:endParaRPr>
          </a:p>
        </p:txBody>
      </p:sp>
      <p:grpSp>
        <p:nvGrpSpPr>
          <p:cNvPr id="39" name="Grupo 38">
            <a:extLst>
              <a:ext uri="{FF2B5EF4-FFF2-40B4-BE49-F238E27FC236}">
                <a16:creationId xmlns:a16="http://schemas.microsoft.com/office/drawing/2014/main" id="{22B5AD7C-1D38-4EA8-A235-574CBA684D80}"/>
              </a:ext>
            </a:extLst>
          </p:cNvPr>
          <p:cNvGrpSpPr/>
          <p:nvPr/>
        </p:nvGrpSpPr>
        <p:grpSpPr>
          <a:xfrm>
            <a:off x="6736955" y="1197305"/>
            <a:ext cx="196602" cy="200879"/>
            <a:chOff x="6737824" y="5895368"/>
            <a:chExt cx="278868" cy="284934"/>
          </a:xfrm>
        </p:grpSpPr>
        <p:sp>
          <p:nvSpPr>
            <p:cNvPr id="40" name="Elipse 39">
              <a:extLst>
                <a:ext uri="{FF2B5EF4-FFF2-40B4-BE49-F238E27FC236}">
                  <a16:creationId xmlns:a16="http://schemas.microsoft.com/office/drawing/2014/main" id="{83064989-7D49-4292-B945-7171B4CB0A20}"/>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1" name="CuadroTexto 40">
              <a:extLst>
                <a:ext uri="{FF2B5EF4-FFF2-40B4-BE49-F238E27FC236}">
                  <a16:creationId xmlns:a16="http://schemas.microsoft.com/office/drawing/2014/main" id="{C72EB8BD-744D-491A-845A-9720161464D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8" name="Rectángulo 7">
            <a:extLst>
              <a:ext uri="{FF2B5EF4-FFF2-40B4-BE49-F238E27FC236}">
                <a16:creationId xmlns:a16="http://schemas.microsoft.com/office/drawing/2014/main" id="{027FB43C-B73E-419E-9EF1-914799BA2434}"/>
              </a:ext>
            </a:extLst>
          </p:cNvPr>
          <p:cNvSpPr/>
          <p:nvPr/>
        </p:nvSpPr>
        <p:spPr>
          <a:xfrm>
            <a:off x="3754720" y="725584"/>
            <a:ext cx="2402898" cy="4214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0" name="CuadroTexto 9">
            <a:extLst>
              <a:ext uri="{FF2B5EF4-FFF2-40B4-BE49-F238E27FC236}">
                <a16:creationId xmlns:a16="http://schemas.microsoft.com/office/drawing/2014/main" id="{C28FFFEA-951E-43B3-A7C0-9A465AB7D8B2}"/>
              </a:ext>
            </a:extLst>
          </p:cNvPr>
          <p:cNvSpPr txBox="1"/>
          <p:nvPr/>
        </p:nvSpPr>
        <p:spPr>
          <a:xfrm>
            <a:off x="3871247" y="774941"/>
            <a:ext cx="2185768" cy="323165"/>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Títulos</a:t>
            </a:r>
            <a:r>
              <a:rPr lang="es-ES" sz="1050" b="1" baseline="0" dirty="0">
                <a:latin typeface="Arial" panose="020B0604020202020204" pitchFamily="34" charset="0"/>
                <a:cs typeface="Arial" panose="020B0604020202020204" pitchFamily="34" charset="0"/>
              </a:rPr>
              <a:t> </a:t>
            </a:r>
            <a:r>
              <a:rPr lang="es-ES" sz="1050" b="1" dirty="0">
                <a:latin typeface="Arial" panose="020B0604020202020204" pitchFamily="34" charset="0"/>
                <a:cs typeface="Arial" panose="020B0604020202020204" pitchFamily="34" charset="0"/>
              </a:rPr>
              <a:t>y encabezados:</a:t>
            </a:r>
            <a:r>
              <a:rPr lang="es-ES" sz="1050" b="1" baseline="0" dirty="0">
                <a:latin typeface="Arial" panose="020B0604020202020204" pitchFamily="34" charset="0"/>
                <a:cs typeface="Arial" panose="020B0604020202020204" pitchFamily="34" charset="0"/>
              </a:rPr>
              <a:t> </a:t>
            </a:r>
            <a:r>
              <a:rPr lang="es-ES" sz="1050" b="0" baseline="0" dirty="0">
                <a:latin typeface="Century Gothic" panose="020B0502020202020204" pitchFamily="34" charset="0"/>
              </a:rPr>
              <a:t>C</a:t>
            </a:r>
            <a:r>
              <a:rPr lang="es-ES" sz="1050" b="0" dirty="0">
                <a:latin typeface="Century Gothic" panose="020B0502020202020204" pitchFamily="34" charset="0"/>
              </a:rPr>
              <a:t>entury Gothic Regular</a:t>
            </a:r>
            <a:r>
              <a:rPr lang="es-ES" sz="1050" b="0" baseline="0" dirty="0">
                <a:latin typeface="Century Gothic" panose="020B0502020202020204" pitchFamily="34" charset="0"/>
              </a:rPr>
              <a:t>, </a:t>
            </a:r>
            <a:r>
              <a:rPr lang="es-ES" sz="1050" b="0" baseline="0" dirty="0">
                <a:latin typeface="Arial" panose="020B0604020202020204" pitchFamily="34" charset="0"/>
                <a:cs typeface="Arial" panose="020B0604020202020204" pitchFamily="34" charset="0"/>
              </a:rPr>
              <a:t>22 - 24 pt</a:t>
            </a:r>
            <a:endParaRPr lang="en-GB" sz="1050" b="0" dirty="0">
              <a:latin typeface="Arial" panose="020B0604020202020204" pitchFamily="34" charset="0"/>
              <a:cs typeface="Arial" panose="020B0604020202020204" pitchFamily="34" charset="0"/>
            </a:endParaRPr>
          </a:p>
        </p:txBody>
      </p:sp>
      <p:grpSp>
        <p:nvGrpSpPr>
          <p:cNvPr id="55" name="Grupo 54">
            <a:extLst>
              <a:ext uri="{FF2B5EF4-FFF2-40B4-BE49-F238E27FC236}">
                <a16:creationId xmlns:a16="http://schemas.microsoft.com/office/drawing/2014/main" id="{31612541-B3AD-4270-B2F4-3F60B7AE5EF2}"/>
              </a:ext>
            </a:extLst>
          </p:cNvPr>
          <p:cNvGrpSpPr/>
          <p:nvPr/>
        </p:nvGrpSpPr>
        <p:grpSpPr>
          <a:xfrm>
            <a:off x="6035696" y="653719"/>
            <a:ext cx="196602" cy="200879"/>
            <a:chOff x="6737824" y="5895368"/>
            <a:chExt cx="278868" cy="284934"/>
          </a:xfrm>
        </p:grpSpPr>
        <p:sp>
          <p:nvSpPr>
            <p:cNvPr id="56" name="Elipse 55">
              <a:extLst>
                <a:ext uri="{FF2B5EF4-FFF2-40B4-BE49-F238E27FC236}">
                  <a16:creationId xmlns:a16="http://schemas.microsoft.com/office/drawing/2014/main" id="{5D7DDEA4-FD7C-48B6-A911-1BC39C8134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7" name="CuadroTexto 56">
              <a:extLst>
                <a:ext uri="{FF2B5EF4-FFF2-40B4-BE49-F238E27FC236}">
                  <a16:creationId xmlns:a16="http://schemas.microsoft.com/office/drawing/2014/main" id="{7DA7032A-889F-4967-B996-C783DF6306BA}"/>
                </a:ext>
              </a:extLst>
            </p:cNvPr>
            <p:cNvSpPr txBox="1"/>
            <p:nvPr/>
          </p:nvSpPr>
          <p:spPr>
            <a:xfrm>
              <a:off x="6838945"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62" name="Grupo 61">
            <a:extLst>
              <a:ext uri="{FF2B5EF4-FFF2-40B4-BE49-F238E27FC236}">
                <a16:creationId xmlns:a16="http://schemas.microsoft.com/office/drawing/2014/main" id="{3FEA71F6-9051-40CC-B58C-940A7B003F3C}"/>
              </a:ext>
            </a:extLst>
          </p:cNvPr>
          <p:cNvGrpSpPr/>
          <p:nvPr/>
        </p:nvGrpSpPr>
        <p:grpSpPr>
          <a:xfrm>
            <a:off x="6393929" y="2469889"/>
            <a:ext cx="196602" cy="200879"/>
            <a:chOff x="6737824" y="5895368"/>
            <a:chExt cx="278868" cy="284934"/>
          </a:xfrm>
        </p:grpSpPr>
        <p:sp>
          <p:nvSpPr>
            <p:cNvPr id="63" name="Elipse 62">
              <a:extLst>
                <a:ext uri="{FF2B5EF4-FFF2-40B4-BE49-F238E27FC236}">
                  <a16:creationId xmlns:a16="http://schemas.microsoft.com/office/drawing/2014/main" id="{A0D596A1-5D9A-476C-A7F2-38D43987ED9D}"/>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4" name="CuadroTexto 63">
              <a:extLst>
                <a:ext uri="{FF2B5EF4-FFF2-40B4-BE49-F238E27FC236}">
                  <a16:creationId xmlns:a16="http://schemas.microsoft.com/office/drawing/2014/main" id="{D98D0E84-370B-44B2-9C58-885D555ECBE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65" name="CuadroTexto 64">
            <a:extLst>
              <a:ext uri="{FF2B5EF4-FFF2-40B4-BE49-F238E27FC236}">
                <a16:creationId xmlns:a16="http://schemas.microsoft.com/office/drawing/2014/main" id="{8CFF5067-E38D-4037-A1AE-F7FE3B74AFEC}"/>
              </a:ext>
            </a:extLst>
          </p:cNvPr>
          <p:cNvSpPr txBox="1"/>
          <p:nvPr/>
        </p:nvSpPr>
        <p:spPr>
          <a:xfrm>
            <a:off x="617057" y="3927385"/>
            <a:ext cx="3106231" cy="553998"/>
          </a:xfrm>
          <a:prstGeom prst="rect">
            <a:avLst/>
          </a:prstGeom>
          <a:noFill/>
        </p:spPr>
        <p:txBody>
          <a:bodyPr wrap="square" lIns="0" tIns="0" rIns="0" bIns="0" rtlCol="0">
            <a:spAutoFit/>
          </a:bodyPr>
          <a:lstStyle/>
          <a:p>
            <a:r>
              <a:rPr lang="en-GB" sz="1800" b="0" i="0" kern="1200" dirty="0">
                <a:solidFill>
                  <a:schemeClr val="accent6"/>
                </a:solidFill>
                <a:effectLst/>
                <a:latin typeface="Century Gothic" panose="020B0502020202020204" pitchFamily="34" charset="0"/>
                <a:ea typeface="+mn-ea"/>
                <a:cs typeface="Arial" panose="020B0604020202020204" pitchFamily="34" charset="0"/>
              </a:rPr>
              <a:t>Lorem ipsum dolor sit amet, consectetur adipiscing elit. </a:t>
            </a:r>
            <a:endParaRPr lang="en-GB" sz="1800" b="0" dirty="0">
              <a:solidFill>
                <a:schemeClr val="accent6"/>
              </a:solidFill>
              <a:latin typeface="Century Gothic" panose="020B0502020202020204" pitchFamily="34" charset="0"/>
              <a:cs typeface="Arial" panose="020B0604020202020204" pitchFamily="34" charset="0"/>
            </a:endParaRPr>
          </a:p>
        </p:txBody>
      </p:sp>
      <p:sp>
        <p:nvSpPr>
          <p:cNvPr id="66" name="Rectángulo 65">
            <a:extLst>
              <a:ext uri="{FF2B5EF4-FFF2-40B4-BE49-F238E27FC236}">
                <a16:creationId xmlns:a16="http://schemas.microsoft.com/office/drawing/2014/main" id="{D3E5D0F9-F4D6-4295-9C7C-DC99C52E633B}"/>
              </a:ext>
            </a:extLst>
          </p:cNvPr>
          <p:cNvSpPr/>
          <p:nvPr/>
        </p:nvSpPr>
        <p:spPr>
          <a:xfrm>
            <a:off x="4234541" y="3890158"/>
            <a:ext cx="3270293" cy="6143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67" name="Conector recto 66">
            <a:extLst>
              <a:ext uri="{FF2B5EF4-FFF2-40B4-BE49-F238E27FC236}">
                <a16:creationId xmlns:a16="http://schemas.microsoft.com/office/drawing/2014/main" id="{75B0E6BB-9876-46A1-8C8D-829F06FBF2E3}"/>
              </a:ext>
            </a:extLst>
          </p:cNvPr>
          <p:cNvCxnSpPr>
            <a:cxnSpLocks/>
          </p:cNvCxnSpPr>
          <p:nvPr/>
        </p:nvCxnSpPr>
        <p:spPr>
          <a:xfrm>
            <a:off x="3800493" y="4204695"/>
            <a:ext cx="434049"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8" name="Rectángulo 67">
            <a:extLst>
              <a:ext uri="{FF2B5EF4-FFF2-40B4-BE49-F238E27FC236}">
                <a16:creationId xmlns:a16="http://schemas.microsoft.com/office/drawing/2014/main" id="{1D764998-DEBF-40DA-925B-2026E7CA58FF}"/>
              </a:ext>
            </a:extLst>
          </p:cNvPr>
          <p:cNvSpPr/>
          <p:nvPr/>
        </p:nvSpPr>
        <p:spPr>
          <a:xfrm>
            <a:off x="484202" y="3897460"/>
            <a:ext cx="3316291" cy="68371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highlight>
                <a:srgbClr val="FFFF00"/>
              </a:highlight>
            </a:endParaRPr>
          </a:p>
        </p:txBody>
      </p:sp>
      <p:sp>
        <p:nvSpPr>
          <p:cNvPr id="69" name="CuadroTexto 68">
            <a:extLst>
              <a:ext uri="{FF2B5EF4-FFF2-40B4-BE49-F238E27FC236}">
                <a16:creationId xmlns:a16="http://schemas.microsoft.com/office/drawing/2014/main" id="{F8936575-18F3-4C95-BC4E-059D2FA03A83}"/>
              </a:ext>
            </a:extLst>
          </p:cNvPr>
          <p:cNvSpPr txBox="1"/>
          <p:nvPr/>
        </p:nvSpPr>
        <p:spPr>
          <a:xfrm>
            <a:off x="4327038" y="3943960"/>
            <a:ext cx="3060899" cy="484748"/>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Destacados de texto:</a:t>
            </a:r>
            <a:r>
              <a:rPr lang="es-ES" sz="1050" b="1"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cs typeface="Arial" panose="020B0604020202020204" pitchFamily="34" charset="0"/>
              </a:rPr>
              <a:t>Century Gothic Regular</a:t>
            </a:r>
            <a:r>
              <a:rPr lang="es-ES" sz="1050" b="1"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para tipos de 22 – 24 pt y </a:t>
            </a:r>
            <a:r>
              <a:rPr lang="es-ES" sz="1050" b="1" dirty="0">
                <a:latin typeface="Century Gothic" panose="020B0502020202020204" pitchFamily="34" charset="0"/>
                <a:cs typeface="Arial" panose="020B0604020202020204" pitchFamily="34" charset="0"/>
              </a:rPr>
              <a:t>Century Gothic Negrita </a:t>
            </a:r>
            <a:r>
              <a:rPr lang="es-ES" sz="1050" b="0" dirty="0">
                <a:latin typeface="Arial" panose="020B0604020202020204" pitchFamily="34" charset="0"/>
                <a:cs typeface="Arial" panose="020B0604020202020204" pitchFamily="34" charset="0"/>
              </a:rPr>
              <a:t>para tipos de16 – 20pt</a:t>
            </a:r>
            <a:endParaRPr lang="es-ES" sz="1050" b="0" dirty="0">
              <a:latin typeface="+mn-lt"/>
            </a:endParaRPr>
          </a:p>
        </p:txBody>
      </p:sp>
      <p:grpSp>
        <p:nvGrpSpPr>
          <p:cNvPr id="70" name="Grupo 69">
            <a:extLst>
              <a:ext uri="{FF2B5EF4-FFF2-40B4-BE49-F238E27FC236}">
                <a16:creationId xmlns:a16="http://schemas.microsoft.com/office/drawing/2014/main" id="{916D1877-C33D-43E6-B2E8-4EA840192FE5}"/>
              </a:ext>
            </a:extLst>
          </p:cNvPr>
          <p:cNvGrpSpPr/>
          <p:nvPr/>
        </p:nvGrpSpPr>
        <p:grpSpPr>
          <a:xfrm>
            <a:off x="7400728" y="3813479"/>
            <a:ext cx="196602" cy="200879"/>
            <a:chOff x="6737824" y="5895368"/>
            <a:chExt cx="278868" cy="284934"/>
          </a:xfrm>
        </p:grpSpPr>
        <p:sp>
          <p:nvSpPr>
            <p:cNvPr id="71" name="Elipse 70">
              <a:extLst>
                <a:ext uri="{FF2B5EF4-FFF2-40B4-BE49-F238E27FC236}">
                  <a16:creationId xmlns:a16="http://schemas.microsoft.com/office/drawing/2014/main" id="{8EA043DF-C587-4CBF-B1DC-831E1B41CD2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72" name="CuadroTexto 71">
              <a:extLst>
                <a:ext uri="{FF2B5EF4-FFF2-40B4-BE49-F238E27FC236}">
                  <a16:creationId xmlns:a16="http://schemas.microsoft.com/office/drawing/2014/main" id="{F1C1DB7B-B82C-459B-80E2-FAAD5BAFFEC7}"/>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7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4051596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SPECIFICACIONES ICONOS Y COLOR">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BB58DC6-E14B-436C-8F10-C16F29066EA2}"/>
              </a:ext>
            </a:extLst>
          </p:cNvPr>
          <p:cNvSpPr txBox="1"/>
          <p:nvPr/>
        </p:nvSpPr>
        <p:spPr>
          <a:xfrm>
            <a:off x="2068879"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ICONOS Y COLOR</a:t>
            </a:r>
            <a:endParaRPr lang="en-GB" sz="750" b="1" dirty="0">
              <a:latin typeface="Century Gothic" panose="020B0502020202020204" pitchFamily="34" charset="0"/>
              <a:cs typeface="Arial" panose="020B0604020202020204" pitchFamily="34" charset="0"/>
            </a:endParaRPr>
          </a:p>
        </p:txBody>
      </p:sp>
      <p:sp>
        <p:nvSpPr>
          <p:cNvPr id="46" name="Rectángulo 45">
            <a:extLst>
              <a:ext uri="{FF2B5EF4-FFF2-40B4-BE49-F238E27FC236}">
                <a16:creationId xmlns:a16="http://schemas.microsoft.com/office/drawing/2014/main" id="{398367C1-B3F3-4BD9-8D23-A36A8D32019C}"/>
              </a:ext>
            </a:extLst>
          </p:cNvPr>
          <p:cNvSpPr/>
          <p:nvPr/>
        </p:nvSpPr>
        <p:spPr>
          <a:xfrm>
            <a:off x="683568" y="678988"/>
            <a:ext cx="4817120" cy="92154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49" name="Conector recto 48">
            <a:extLst>
              <a:ext uri="{FF2B5EF4-FFF2-40B4-BE49-F238E27FC236}">
                <a16:creationId xmlns:a16="http://schemas.microsoft.com/office/drawing/2014/main" id="{8E2256CF-B990-49E3-894D-3F727496A929}"/>
              </a:ext>
            </a:extLst>
          </p:cNvPr>
          <p:cNvCxnSpPr>
            <a:cxnSpLocks/>
          </p:cNvCxnSpPr>
          <p:nvPr/>
        </p:nvCxnSpPr>
        <p:spPr>
          <a:xfrm>
            <a:off x="5529263" y="1107613"/>
            <a:ext cx="572799"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1" name="Rectángulo 50">
            <a:extLst>
              <a:ext uri="{FF2B5EF4-FFF2-40B4-BE49-F238E27FC236}">
                <a16:creationId xmlns:a16="http://schemas.microsoft.com/office/drawing/2014/main" id="{72D8ECE9-0C05-4706-B53C-F2DA4A2091B5}"/>
              </a:ext>
            </a:extLst>
          </p:cNvPr>
          <p:cNvSpPr/>
          <p:nvPr/>
        </p:nvSpPr>
        <p:spPr>
          <a:xfrm>
            <a:off x="807244" y="2085155"/>
            <a:ext cx="564356" cy="5286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2" name="Rectángulo 51">
            <a:extLst>
              <a:ext uri="{FF2B5EF4-FFF2-40B4-BE49-F238E27FC236}">
                <a16:creationId xmlns:a16="http://schemas.microsoft.com/office/drawing/2014/main" id="{0588707F-9E54-4146-A56D-6C632C1C71DC}"/>
              </a:ext>
            </a:extLst>
          </p:cNvPr>
          <p:cNvSpPr/>
          <p:nvPr/>
        </p:nvSpPr>
        <p:spPr>
          <a:xfrm>
            <a:off x="1585672" y="2085155"/>
            <a:ext cx="564356" cy="528638"/>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4" name="Rectángulo 53">
            <a:extLst>
              <a:ext uri="{FF2B5EF4-FFF2-40B4-BE49-F238E27FC236}">
                <a16:creationId xmlns:a16="http://schemas.microsoft.com/office/drawing/2014/main" id="{0712CEB9-01EA-4654-BD39-B86552E2AFC0}"/>
              </a:ext>
            </a:extLst>
          </p:cNvPr>
          <p:cNvSpPr/>
          <p:nvPr/>
        </p:nvSpPr>
        <p:spPr>
          <a:xfrm>
            <a:off x="2621274" y="2085155"/>
            <a:ext cx="564356" cy="5286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6" name="Rectángulo 55">
            <a:extLst>
              <a:ext uri="{FF2B5EF4-FFF2-40B4-BE49-F238E27FC236}">
                <a16:creationId xmlns:a16="http://schemas.microsoft.com/office/drawing/2014/main" id="{5435A614-E700-4380-A8E2-FF77DD2727E5}"/>
              </a:ext>
            </a:extLst>
          </p:cNvPr>
          <p:cNvSpPr/>
          <p:nvPr/>
        </p:nvSpPr>
        <p:spPr>
          <a:xfrm>
            <a:off x="3388501" y="2085155"/>
            <a:ext cx="564356" cy="5286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7" name="Rectángulo 56">
            <a:extLst>
              <a:ext uri="{FF2B5EF4-FFF2-40B4-BE49-F238E27FC236}">
                <a16:creationId xmlns:a16="http://schemas.microsoft.com/office/drawing/2014/main" id="{091CCA4F-C9E3-48AD-A7E5-1EE451B908BB}"/>
              </a:ext>
            </a:extLst>
          </p:cNvPr>
          <p:cNvSpPr/>
          <p:nvPr/>
        </p:nvSpPr>
        <p:spPr>
          <a:xfrm>
            <a:off x="4166929" y="2085155"/>
            <a:ext cx="564356" cy="5286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9" name="Rectángulo 58">
            <a:extLst>
              <a:ext uri="{FF2B5EF4-FFF2-40B4-BE49-F238E27FC236}">
                <a16:creationId xmlns:a16="http://schemas.microsoft.com/office/drawing/2014/main" id="{200325CF-86A0-46F4-AAF4-70A0CF210B7B}"/>
              </a:ext>
            </a:extLst>
          </p:cNvPr>
          <p:cNvSpPr/>
          <p:nvPr/>
        </p:nvSpPr>
        <p:spPr>
          <a:xfrm>
            <a:off x="4937244" y="2085155"/>
            <a:ext cx="564356" cy="5286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0" name="Rectángulo 59">
            <a:extLst>
              <a:ext uri="{FF2B5EF4-FFF2-40B4-BE49-F238E27FC236}">
                <a16:creationId xmlns:a16="http://schemas.microsoft.com/office/drawing/2014/main" id="{D9DC91ED-E3B1-4A2E-8774-17FFB480E98B}"/>
              </a:ext>
            </a:extLst>
          </p:cNvPr>
          <p:cNvSpPr/>
          <p:nvPr/>
        </p:nvSpPr>
        <p:spPr>
          <a:xfrm>
            <a:off x="807244" y="3777614"/>
            <a:ext cx="564356" cy="528638"/>
          </a:xfrm>
          <a:prstGeom prst="rect">
            <a:avLst/>
          </a:prstGeom>
          <a:solidFill>
            <a:srgbClr val="F0A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64" name="Conector recto 63">
            <a:extLst>
              <a:ext uri="{FF2B5EF4-FFF2-40B4-BE49-F238E27FC236}">
                <a16:creationId xmlns:a16="http://schemas.microsoft.com/office/drawing/2014/main" id="{BF93BC05-4BDF-42EA-8092-09E9AEC42040}"/>
              </a:ext>
            </a:extLst>
          </p:cNvPr>
          <p:cNvCxnSpPr>
            <a:cxnSpLocks/>
          </p:cNvCxnSpPr>
          <p:nvPr/>
        </p:nvCxnSpPr>
        <p:spPr>
          <a:xfrm>
            <a:off x="5614336" y="2281410"/>
            <a:ext cx="614363"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5" name="Rectángulo 64">
            <a:extLst>
              <a:ext uri="{FF2B5EF4-FFF2-40B4-BE49-F238E27FC236}">
                <a16:creationId xmlns:a16="http://schemas.microsoft.com/office/drawing/2014/main" id="{78D5D3C3-D56D-46D4-8306-25F52D35FAEC}"/>
              </a:ext>
            </a:extLst>
          </p:cNvPr>
          <p:cNvSpPr/>
          <p:nvPr/>
        </p:nvSpPr>
        <p:spPr>
          <a:xfrm>
            <a:off x="2478881" y="1981171"/>
            <a:ext cx="3132210"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6" name="Rectángulo 65">
            <a:extLst>
              <a:ext uri="{FF2B5EF4-FFF2-40B4-BE49-F238E27FC236}">
                <a16:creationId xmlns:a16="http://schemas.microsoft.com/office/drawing/2014/main" id="{5C5F3AAD-3A14-4608-AE36-4653DE696865}"/>
              </a:ext>
            </a:extLst>
          </p:cNvPr>
          <p:cNvSpPr/>
          <p:nvPr/>
        </p:nvSpPr>
        <p:spPr>
          <a:xfrm>
            <a:off x="683568" y="1981171"/>
            <a:ext cx="1616720"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8" name="CuadroTexto 67">
            <a:extLst>
              <a:ext uri="{FF2B5EF4-FFF2-40B4-BE49-F238E27FC236}">
                <a16:creationId xmlns:a16="http://schemas.microsoft.com/office/drawing/2014/main" id="{80EDBE7E-BBF8-428D-9DDE-D1F823FE72EF}"/>
              </a:ext>
            </a:extLst>
          </p:cNvPr>
          <p:cNvSpPr txBox="1"/>
          <p:nvPr/>
        </p:nvSpPr>
        <p:spPr>
          <a:xfrm>
            <a:off x="807244" y="2673231"/>
            <a:ext cx="564357" cy="415498"/>
          </a:xfrm>
          <a:prstGeom prst="rect">
            <a:avLst/>
          </a:prstGeom>
          <a:noFill/>
        </p:spPr>
        <p:txBody>
          <a:bodyPr wrap="square" lIns="0" tIns="0" rIns="0" bIns="0" rtlCol="0">
            <a:spAutoFit/>
          </a:bodyPr>
          <a:lstStyle/>
          <a:p>
            <a:r>
              <a:rPr lang="es-ES" sz="900" b="0" dirty="0">
                <a:latin typeface="+mn-lt"/>
              </a:rPr>
              <a:t>R: 0</a:t>
            </a:r>
          </a:p>
          <a:p>
            <a:r>
              <a:rPr lang="es-ES" sz="900" b="0" dirty="0">
                <a:latin typeface="+mn-lt"/>
              </a:rPr>
              <a:t>G: 0</a:t>
            </a:r>
          </a:p>
          <a:p>
            <a:r>
              <a:rPr lang="es-ES" sz="900" b="0" dirty="0">
                <a:latin typeface="+mn-lt"/>
              </a:rPr>
              <a:t>B: 0</a:t>
            </a:r>
            <a:endParaRPr lang="en-GB" sz="900" b="0" dirty="0">
              <a:latin typeface="+mn-lt"/>
            </a:endParaRPr>
          </a:p>
        </p:txBody>
      </p:sp>
      <p:sp>
        <p:nvSpPr>
          <p:cNvPr id="69" name="CuadroTexto 68">
            <a:extLst>
              <a:ext uri="{FF2B5EF4-FFF2-40B4-BE49-F238E27FC236}">
                <a16:creationId xmlns:a16="http://schemas.microsoft.com/office/drawing/2014/main" id="{D044E84C-20BC-414B-BD35-966BBEBDA839}"/>
              </a:ext>
            </a:extLst>
          </p:cNvPr>
          <p:cNvSpPr txBox="1"/>
          <p:nvPr/>
        </p:nvSpPr>
        <p:spPr>
          <a:xfrm>
            <a:off x="1594526" y="2673231"/>
            <a:ext cx="564357" cy="415498"/>
          </a:xfrm>
          <a:prstGeom prst="rect">
            <a:avLst/>
          </a:prstGeom>
          <a:noFill/>
        </p:spPr>
        <p:txBody>
          <a:bodyPr wrap="square" lIns="0" tIns="0" rIns="0" bIns="0" rtlCol="0">
            <a:spAutoFit/>
          </a:bodyPr>
          <a:lstStyle/>
          <a:p>
            <a:r>
              <a:rPr lang="es-ES" sz="900" b="0" dirty="0">
                <a:latin typeface="+mn-lt"/>
              </a:rPr>
              <a:t>R: 255</a:t>
            </a:r>
          </a:p>
          <a:p>
            <a:r>
              <a:rPr lang="es-ES" sz="900" b="0" dirty="0">
                <a:latin typeface="+mn-lt"/>
              </a:rPr>
              <a:t>G: 211</a:t>
            </a:r>
          </a:p>
          <a:p>
            <a:r>
              <a:rPr lang="es-ES" sz="900" b="0" dirty="0">
                <a:latin typeface="+mn-lt"/>
              </a:rPr>
              <a:t>B: 0</a:t>
            </a:r>
            <a:endParaRPr lang="en-GB" sz="900" b="0" dirty="0">
              <a:latin typeface="+mn-lt"/>
            </a:endParaRPr>
          </a:p>
        </p:txBody>
      </p:sp>
      <p:sp>
        <p:nvSpPr>
          <p:cNvPr id="70" name="CuadroTexto 69">
            <a:extLst>
              <a:ext uri="{FF2B5EF4-FFF2-40B4-BE49-F238E27FC236}">
                <a16:creationId xmlns:a16="http://schemas.microsoft.com/office/drawing/2014/main" id="{67551955-5BEE-4BE1-A500-9184EB005FE8}"/>
              </a:ext>
            </a:extLst>
          </p:cNvPr>
          <p:cNvSpPr txBox="1"/>
          <p:nvPr/>
        </p:nvSpPr>
        <p:spPr>
          <a:xfrm>
            <a:off x="2631784" y="2673231"/>
            <a:ext cx="564357" cy="415498"/>
          </a:xfrm>
          <a:prstGeom prst="rect">
            <a:avLst/>
          </a:prstGeom>
          <a:noFill/>
        </p:spPr>
        <p:txBody>
          <a:bodyPr wrap="square" lIns="0" tIns="0" rIns="0" bIns="0" rtlCol="0">
            <a:spAutoFit/>
          </a:bodyPr>
          <a:lstStyle/>
          <a:p>
            <a:r>
              <a:rPr lang="es-ES" sz="900" b="0" dirty="0">
                <a:latin typeface="+mn-lt"/>
              </a:rPr>
              <a:t>R: 120</a:t>
            </a:r>
          </a:p>
          <a:p>
            <a:r>
              <a:rPr lang="es-ES" sz="900" b="0" dirty="0">
                <a:latin typeface="+mn-lt"/>
              </a:rPr>
              <a:t>G: 203</a:t>
            </a:r>
          </a:p>
          <a:p>
            <a:r>
              <a:rPr lang="es-ES" sz="900" b="0" dirty="0">
                <a:latin typeface="+mn-lt"/>
              </a:rPr>
              <a:t>B: 207</a:t>
            </a:r>
            <a:endParaRPr lang="en-GB" sz="900" b="0" dirty="0">
              <a:latin typeface="+mn-lt"/>
            </a:endParaRPr>
          </a:p>
        </p:txBody>
      </p:sp>
      <p:sp>
        <p:nvSpPr>
          <p:cNvPr id="71" name="CuadroTexto 70">
            <a:extLst>
              <a:ext uri="{FF2B5EF4-FFF2-40B4-BE49-F238E27FC236}">
                <a16:creationId xmlns:a16="http://schemas.microsoft.com/office/drawing/2014/main" id="{F0C90E39-692A-43D4-934C-9957C5DCF4BF}"/>
              </a:ext>
            </a:extLst>
          </p:cNvPr>
          <p:cNvSpPr txBox="1"/>
          <p:nvPr/>
        </p:nvSpPr>
        <p:spPr>
          <a:xfrm>
            <a:off x="3383868" y="2673231"/>
            <a:ext cx="564357" cy="415498"/>
          </a:xfrm>
          <a:prstGeom prst="rect">
            <a:avLst/>
          </a:prstGeom>
          <a:noFill/>
        </p:spPr>
        <p:txBody>
          <a:bodyPr wrap="square" lIns="0" tIns="0" rIns="0" bIns="0" rtlCol="0">
            <a:spAutoFit/>
          </a:bodyPr>
          <a:lstStyle/>
          <a:p>
            <a:r>
              <a:rPr lang="es-ES" sz="900" b="0" dirty="0">
                <a:latin typeface="+mn-lt"/>
              </a:rPr>
              <a:t>R: 99</a:t>
            </a:r>
          </a:p>
          <a:p>
            <a:r>
              <a:rPr lang="es-ES" sz="900" b="0" dirty="0">
                <a:latin typeface="+mn-lt"/>
              </a:rPr>
              <a:t>G: 122</a:t>
            </a:r>
          </a:p>
          <a:p>
            <a:r>
              <a:rPr lang="es-ES" sz="900" b="0" dirty="0">
                <a:latin typeface="+mn-lt"/>
              </a:rPr>
              <a:t>B: 124</a:t>
            </a:r>
            <a:endParaRPr lang="en-GB" sz="900" b="0" dirty="0">
              <a:latin typeface="+mn-lt"/>
            </a:endParaRPr>
          </a:p>
        </p:txBody>
      </p:sp>
      <p:sp>
        <p:nvSpPr>
          <p:cNvPr id="72" name="CuadroTexto 71">
            <a:extLst>
              <a:ext uri="{FF2B5EF4-FFF2-40B4-BE49-F238E27FC236}">
                <a16:creationId xmlns:a16="http://schemas.microsoft.com/office/drawing/2014/main" id="{FCD0CFE3-13EB-4E50-8FA0-362BBA73037A}"/>
              </a:ext>
            </a:extLst>
          </p:cNvPr>
          <p:cNvSpPr txBox="1"/>
          <p:nvPr/>
        </p:nvSpPr>
        <p:spPr>
          <a:xfrm>
            <a:off x="4179671" y="2673231"/>
            <a:ext cx="564357" cy="415498"/>
          </a:xfrm>
          <a:prstGeom prst="rect">
            <a:avLst/>
          </a:prstGeom>
          <a:noFill/>
        </p:spPr>
        <p:txBody>
          <a:bodyPr wrap="square" lIns="0" tIns="0" rIns="0" bIns="0" rtlCol="0">
            <a:spAutoFit/>
          </a:bodyPr>
          <a:lstStyle/>
          <a:p>
            <a:r>
              <a:rPr lang="es-ES" sz="900" b="0" dirty="0">
                <a:latin typeface="+mn-lt"/>
              </a:rPr>
              <a:t>R: 243</a:t>
            </a:r>
          </a:p>
          <a:p>
            <a:r>
              <a:rPr lang="es-ES" sz="900" b="0" dirty="0">
                <a:latin typeface="+mn-lt"/>
              </a:rPr>
              <a:t>G: 129</a:t>
            </a:r>
          </a:p>
          <a:p>
            <a:r>
              <a:rPr lang="es-ES" sz="900" b="0" dirty="0">
                <a:latin typeface="+mn-lt"/>
              </a:rPr>
              <a:t>B: 60</a:t>
            </a:r>
            <a:endParaRPr lang="en-GB" sz="900" b="0" dirty="0">
              <a:latin typeface="+mn-lt"/>
            </a:endParaRPr>
          </a:p>
        </p:txBody>
      </p:sp>
      <p:sp>
        <p:nvSpPr>
          <p:cNvPr id="73" name="CuadroTexto 72">
            <a:extLst>
              <a:ext uri="{FF2B5EF4-FFF2-40B4-BE49-F238E27FC236}">
                <a16:creationId xmlns:a16="http://schemas.microsoft.com/office/drawing/2014/main" id="{DD5E5A19-A812-46E3-AA2E-D659F10BB88F}"/>
              </a:ext>
            </a:extLst>
          </p:cNvPr>
          <p:cNvSpPr txBox="1"/>
          <p:nvPr/>
        </p:nvSpPr>
        <p:spPr>
          <a:xfrm>
            <a:off x="4935755" y="2673231"/>
            <a:ext cx="564357" cy="415498"/>
          </a:xfrm>
          <a:prstGeom prst="rect">
            <a:avLst/>
          </a:prstGeom>
          <a:noFill/>
        </p:spPr>
        <p:txBody>
          <a:bodyPr wrap="square" lIns="0" tIns="0" rIns="0" bIns="0" rtlCol="0">
            <a:spAutoFit/>
          </a:bodyPr>
          <a:lstStyle/>
          <a:p>
            <a:r>
              <a:rPr lang="es-ES" sz="900" b="0" dirty="0">
                <a:latin typeface="+mn-lt"/>
              </a:rPr>
              <a:t>R: 157</a:t>
            </a:r>
          </a:p>
          <a:p>
            <a:r>
              <a:rPr lang="es-ES" sz="900" b="0" dirty="0">
                <a:latin typeface="+mn-lt"/>
              </a:rPr>
              <a:t>G: 159</a:t>
            </a:r>
          </a:p>
          <a:p>
            <a:r>
              <a:rPr lang="es-ES" sz="900" b="0" dirty="0">
                <a:latin typeface="+mn-lt"/>
              </a:rPr>
              <a:t>B: 162</a:t>
            </a:r>
            <a:endParaRPr lang="en-GB" sz="900" b="0" dirty="0">
              <a:latin typeface="+mn-lt"/>
            </a:endParaRPr>
          </a:p>
        </p:txBody>
      </p:sp>
      <p:sp>
        <p:nvSpPr>
          <p:cNvPr id="74" name="CuadroTexto 73">
            <a:extLst>
              <a:ext uri="{FF2B5EF4-FFF2-40B4-BE49-F238E27FC236}">
                <a16:creationId xmlns:a16="http://schemas.microsoft.com/office/drawing/2014/main" id="{212DB250-2738-483F-8ADE-9A4E5C653582}"/>
              </a:ext>
            </a:extLst>
          </p:cNvPr>
          <p:cNvSpPr txBox="1"/>
          <p:nvPr/>
        </p:nvSpPr>
        <p:spPr>
          <a:xfrm>
            <a:off x="797699" y="4365690"/>
            <a:ext cx="564357" cy="415498"/>
          </a:xfrm>
          <a:prstGeom prst="rect">
            <a:avLst/>
          </a:prstGeom>
          <a:noFill/>
        </p:spPr>
        <p:txBody>
          <a:bodyPr wrap="square" lIns="0" tIns="0" rIns="0" bIns="0" rtlCol="0">
            <a:spAutoFit/>
          </a:bodyPr>
          <a:lstStyle/>
          <a:p>
            <a:r>
              <a:rPr lang="es-ES" sz="900" b="0" dirty="0">
                <a:latin typeface="+mn-lt"/>
              </a:rPr>
              <a:t>R: 240</a:t>
            </a:r>
          </a:p>
          <a:p>
            <a:r>
              <a:rPr lang="es-ES" sz="900" b="0" dirty="0">
                <a:latin typeface="+mn-lt"/>
              </a:rPr>
              <a:t>G: 170</a:t>
            </a:r>
          </a:p>
          <a:p>
            <a:r>
              <a:rPr lang="es-ES" sz="900" b="0" dirty="0">
                <a:latin typeface="+mn-lt"/>
              </a:rPr>
              <a:t>B: 0</a:t>
            </a:r>
            <a:endParaRPr lang="en-GB" sz="900" b="0" dirty="0">
              <a:latin typeface="+mn-lt"/>
            </a:endParaRPr>
          </a:p>
        </p:txBody>
      </p:sp>
      <p:sp>
        <p:nvSpPr>
          <p:cNvPr id="76" name="CuadroTexto 75">
            <a:extLst>
              <a:ext uri="{FF2B5EF4-FFF2-40B4-BE49-F238E27FC236}">
                <a16:creationId xmlns:a16="http://schemas.microsoft.com/office/drawing/2014/main" id="{C2348BDF-A1DF-4D0A-AD3F-DE2EA9DC3B11}"/>
              </a:ext>
            </a:extLst>
          </p:cNvPr>
          <p:cNvSpPr txBox="1"/>
          <p:nvPr/>
        </p:nvSpPr>
        <p:spPr>
          <a:xfrm>
            <a:off x="683568" y="1764291"/>
            <a:ext cx="1321594" cy="138499"/>
          </a:xfrm>
          <a:prstGeom prst="rect">
            <a:avLst/>
          </a:prstGeom>
          <a:noFill/>
        </p:spPr>
        <p:txBody>
          <a:bodyPr wrap="square" lIns="0" tIns="0" rIns="0" bIns="0" rtlCol="0">
            <a:spAutoFit/>
          </a:bodyPr>
          <a:lstStyle/>
          <a:p>
            <a:r>
              <a:rPr lang="es-ES" sz="900" b="1" dirty="0">
                <a:latin typeface="+mn-lt"/>
              </a:rPr>
              <a:t>COLORES PRINCIPALES</a:t>
            </a:r>
            <a:endParaRPr lang="en-GB" sz="900" b="1" dirty="0">
              <a:latin typeface="+mn-lt"/>
            </a:endParaRPr>
          </a:p>
        </p:txBody>
      </p:sp>
      <p:sp>
        <p:nvSpPr>
          <p:cNvPr id="77" name="CuadroTexto 76">
            <a:extLst>
              <a:ext uri="{FF2B5EF4-FFF2-40B4-BE49-F238E27FC236}">
                <a16:creationId xmlns:a16="http://schemas.microsoft.com/office/drawing/2014/main" id="{59CD1385-41CB-410B-A5F3-E30606E3C429}"/>
              </a:ext>
            </a:extLst>
          </p:cNvPr>
          <p:cNvSpPr txBox="1"/>
          <p:nvPr/>
        </p:nvSpPr>
        <p:spPr>
          <a:xfrm>
            <a:off x="2465766" y="1764291"/>
            <a:ext cx="1321594" cy="138499"/>
          </a:xfrm>
          <a:prstGeom prst="rect">
            <a:avLst/>
          </a:prstGeom>
          <a:noFill/>
        </p:spPr>
        <p:txBody>
          <a:bodyPr wrap="square" lIns="0" tIns="0" rIns="0" bIns="0" rtlCol="0">
            <a:spAutoFit/>
          </a:bodyPr>
          <a:lstStyle/>
          <a:p>
            <a:r>
              <a:rPr lang="es-ES" sz="900" b="0" dirty="0">
                <a:latin typeface="+mn-lt"/>
              </a:rPr>
              <a:t>COLORES SECUNDARIOS</a:t>
            </a:r>
            <a:endParaRPr lang="en-GB" sz="900" b="0" dirty="0">
              <a:latin typeface="+mn-lt"/>
            </a:endParaRPr>
          </a:p>
        </p:txBody>
      </p:sp>
      <p:sp>
        <p:nvSpPr>
          <p:cNvPr id="75" name="Rectángulo 74">
            <a:extLst>
              <a:ext uri="{FF2B5EF4-FFF2-40B4-BE49-F238E27FC236}">
                <a16:creationId xmlns:a16="http://schemas.microsoft.com/office/drawing/2014/main" id="{49107B30-20DE-4CD9-9082-1AC11FFBAFBF}"/>
              </a:ext>
            </a:extLst>
          </p:cNvPr>
          <p:cNvSpPr/>
          <p:nvPr/>
        </p:nvSpPr>
        <p:spPr>
          <a:xfrm>
            <a:off x="683568" y="3669292"/>
            <a:ext cx="830629"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5" name="CuadroTexto 84">
            <a:extLst>
              <a:ext uri="{FF2B5EF4-FFF2-40B4-BE49-F238E27FC236}">
                <a16:creationId xmlns:a16="http://schemas.microsoft.com/office/drawing/2014/main" id="{D0E5904D-79E4-4000-B611-5965A8D7DD2B}"/>
              </a:ext>
            </a:extLst>
          </p:cNvPr>
          <p:cNvSpPr txBox="1"/>
          <p:nvPr/>
        </p:nvSpPr>
        <p:spPr>
          <a:xfrm>
            <a:off x="683569" y="3311737"/>
            <a:ext cx="1105377" cy="276999"/>
          </a:xfrm>
          <a:prstGeom prst="rect">
            <a:avLst/>
          </a:prstGeom>
          <a:noFill/>
        </p:spPr>
        <p:txBody>
          <a:bodyPr wrap="square" lIns="0" tIns="0" rIns="0" bIns="0" rtlCol="0">
            <a:spAutoFit/>
          </a:bodyPr>
          <a:lstStyle/>
          <a:p>
            <a:r>
              <a:rPr lang="es-ES" sz="900" b="0" dirty="0">
                <a:latin typeface="+mn-lt"/>
              </a:rPr>
              <a:t>AMARILLO PARA TEXTOS DESTACADOS</a:t>
            </a:r>
            <a:endParaRPr lang="en-GB" sz="900" b="0" dirty="0">
              <a:latin typeface="+mn-lt"/>
            </a:endParaRPr>
          </a:p>
        </p:txBody>
      </p:sp>
      <p:sp>
        <p:nvSpPr>
          <p:cNvPr id="86" name="Rectángulo 85">
            <a:extLst>
              <a:ext uri="{FF2B5EF4-FFF2-40B4-BE49-F238E27FC236}">
                <a16:creationId xmlns:a16="http://schemas.microsoft.com/office/drawing/2014/main" id="{21F4BF03-2053-4010-96EE-8F8B5CC8CCC4}"/>
              </a:ext>
            </a:extLst>
          </p:cNvPr>
          <p:cNvSpPr/>
          <p:nvPr/>
        </p:nvSpPr>
        <p:spPr>
          <a:xfrm>
            <a:off x="2119293" y="3611175"/>
            <a:ext cx="2127991" cy="11015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87" name="Conector recto 86">
            <a:extLst>
              <a:ext uri="{FF2B5EF4-FFF2-40B4-BE49-F238E27FC236}">
                <a16:creationId xmlns:a16="http://schemas.microsoft.com/office/drawing/2014/main" id="{FBDC85A4-DD48-4F60-B6B5-104CC79F0A87}"/>
              </a:ext>
            </a:extLst>
          </p:cNvPr>
          <p:cNvCxnSpPr>
            <a:cxnSpLocks/>
          </p:cNvCxnSpPr>
          <p:nvPr/>
        </p:nvCxnSpPr>
        <p:spPr>
          <a:xfrm>
            <a:off x="1504930" y="3968363"/>
            <a:ext cx="614363"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88" name="CuadroTexto 87">
            <a:extLst>
              <a:ext uri="{FF2B5EF4-FFF2-40B4-BE49-F238E27FC236}">
                <a16:creationId xmlns:a16="http://schemas.microsoft.com/office/drawing/2014/main" id="{AB12436B-A163-4732-948D-5D8A83FD64EF}"/>
              </a:ext>
            </a:extLst>
          </p:cNvPr>
          <p:cNvSpPr txBox="1"/>
          <p:nvPr/>
        </p:nvSpPr>
        <p:spPr>
          <a:xfrm>
            <a:off x="2221253" y="3665182"/>
            <a:ext cx="1878998"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Este color ha sido desarrollado específicamente para su uso </a:t>
            </a:r>
            <a:r>
              <a:rPr lang="es-ES" sz="1050" b="1" dirty="0">
                <a:latin typeface="Arial" panose="020B0604020202020204" pitchFamily="34" charset="0"/>
                <a:cs typeface="Arial" panose="020B0604020202020204" pitchFamily="34" charset="0"/>
              </a:rPr>
              <a:t>en textos destacados, links y urls</a:t>
            </a:r>
            <a:r>
              <a:rPr lang="es-ES" sz="1050" b="0" dirty="0">
                <a:latin typeface="Arial" panose="020B0604020202020204" pitchFamily="34" charset="0"/>
                <a:cs typeface="Arial" panose="020B0604020202020204" pitchFamily="34" charset="0"/>
              </a:rPr>
              <a:t> por su mayor contraste con fondos blancos  frente al “amarillo principal”.</a:t>
            </a:r>
            <a:endParaRPr lang="en-GB" sz="1050" b="0" dirty="0">
              <a:latin typeface="Arial" panose="020B0604020202020204" pitchFamily="34" charset="0"/>
              <a:cs typeface="Arial" panose="020B0604020202020204" pitchFamily="34" charset="0"/>
            </a:endParaRPr>
          </a:p>
        </p:txBody>
      </p:sp>
      <p:grpSp>
        <p:nvGrpSpPr>
          <p:cNvPr id="89" name="Grupo 88">
            <a:extLst>
              <a:ext uri="{FF2B5EF4-FFF2-40B4-BE49-F238E27FC236}">
                <a16:creationId xmlns:a16="http://schemas.microsoft.com/office/drawing/2014/main" id="{D5FFC1A1-8FA8-49A1-952D-A715E085A51E}"/>
              </a:ext>
            </a:extLst>
          </p:cNvPr>
          <p:cNvGrpSpPr/>
          <p:nvPr/>
        </p:nvGrpSpPr>
        <p:grpSpPr>
          <a:xfrm>
            <a:off x="4141985" y="3522307"/>
            <a:ext cx="196602" cy="200879"/>
            <a:chOff x="6737824" y="5895368"/>
            <a:chExt cx="278868" cy="284934"/>
          </a:xfrm>
        </p:grpSpPr>
        <p:sp>
          <p:nvSpPr>
            <p:cNvPr id="90" name="Elipse 89">
              <a:extLst>
                <a:ext uri="{FF2B5EF4-FFF2-40B4-BE49-F238E27FC236}">
                  <a16:creationId xmlns:a16="http://schemas.microsoft.com/office/drawing/2014/main" id="{23023450-86AE-4674-B68F-1D3B09DB991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1" name="CuadroTexto 90">
              <a:extLst>
                <a:ext uri="{FF2B5EF4-FFF2-40B4-BE49-F238E27FC236}">
                  <a16:creationId xmlns:a16="http://schemas.microsoft.com/office/drawing/2014/main" id="{EEA46C86-7700-4C68-8E34-A85E006D34C8}"/>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3" name="Gráfico 2">
            <a:extLst>
              <a:ext uri="{FF2B5EF4-FFF2-40B4-BE49-F238E27FC236}">
                <a16:creationId xmlns:a16="http://schemas.microsoft.com/office/drawing/2014/main" id="{83CE0C02-1057-4F68-B835-B152393061CF}"/>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44178" y="737710"/>
            <a:ext cx="694247" cy="774486"/>
          </a:xfrm>
          <a:prstGeom prst="rect">
            <a:avLst/>
          </a:prstGeom>
        </p:spPr>
      </p:pic>
      <p:pic>
        <p:nvPicPr>
          <p:cNvPr id="6" name="Gráfico 5">
            <a:extLst>
              <a:ext uri="{FF2B5EF4-FFF2-40B4-BE49-F238E27FC236}">
                <a16:creationId xmlns:a16="http://schemas.microsoft.com/office/drawing/2014/main" id="{A9028F78-0E88-4FDC-BDB0-29DB46496B0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234192" y="793528"/>
            <a:ext cx="568655" cy="662849"/>
          </a:xfrm>
          <a:prstGeom prst="rect">
            <a:avLst/>
          </a:prstGeom>
        </p:spPr>
      </p:pic>
      <p:pic>
        <p:nvPicPr>
          <p:cNvPr id="8" name="Gráfico 7">
            <a:extLst>
              <a:ext uri="{FF2B5EF4-FFF2-40B4-BE49-F238E27FC236}">
                <a16:creationId xmlns:a16="http://schemas.microsoft.com/office/drawing/2014/main" id="{C0C5FEA8-72FC-4F36-AC58-227071C4F5E2}"/>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3432310" y="858069"/>
            <a:ext cx="659360" cy="533768"/>
          </a:xfrm>
          <a:prstGeom prst="rect">
            <a:avLst/>
          </a:prstGeom>
        </p:spPr>
      </p:pic>
      <p:pic>
        <p:nvPicPr>
          <p:cNvPr id="53" name="Gráfico 52">
            <a:extLst>
              <a:ext uri="{FF2B5EF4-FFF2-40B4-BE49-F238E27FC236}">
                <a16:creationId xmlns:a16="http://schemas.microsoft.com/office/drawing/2014/main" id="{B56FF75E-86AB-4199-979E-7FE18683D438}"/>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4475407" y="884234"/>
            <a:ext cx="757043" cy="481437"/>
          </a:xfrm>
          <a:prstGeom prst="rect">
            <a:avLst/>
          </a:prstGeom>
        </p:spPr>
      </p:pic>
      <p:sp>
        <p:nvSpPr>
          <p:cNvPr id="47" name="Rectángulo 46">
            <a:extLst>
              <a:ext uri="{FF2B5EF4-FFF2-40B4-BE49-F238E27FC236}">
                <a16:creationId xmlns:a16="http://schemas.microsoft.com/office/drawing/2014/main" id="{5501D967-6DC4-41A0-BA78-8B3420FF9AAE}"/>
              </a:ext>
            </a:extLst>
          </p:cNvPr>
          <p:cNvSpPr/>
          <p:nvPr/>
        </p:nvSpPr>
        <p:spPr>
          <a:xfrm>
            <a:off x="6016337" y="836150"/>
            <a:ext cx="2732010" cy="617900"/>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8" name="CuadroTexto 47">
            <a:extLst>
              <a:ext uri="{FF2B5EF4-FFF2-40B4-BE49-F238E27FC236}">
                <a16:creationId xmlns:a16="http://schemas.microsoft.com/office/drawing/2014/main" id="{D02DA0D4-5849-4FF5-B4CC-2E7320887FE7}"/>
              </a:ext>
            </a:extLst>
          </p:cNvPr>
          <p:cNvSpPr txBox="1"/>
          <p:nvPr/>
        </p:nvSpPr>
        <p:spPr>
          <a:xfrm>
            <a:off x="6126266" y="893300"/>
            <a:ext cx="2493319" cy="646331"/>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Cuando se necesite ilustrar conceptos con iconos se deberán utilizar únicamente iconos corporativos PROSEGUR.</a:t>
            </a:r>
            <a:endParaRPr lang="en-GB" sz="1050" b="0" dirty="0">
              <a:latin typeface="Arial" panose="020B0604020202020204" pitchFamily="34" charset="0"/>
              <a:cs typeface="Arial" panose="020B0604020202020204" pitchFamily="34" charset="0"/>
            </a:endParaRPr>
          </a:p>
        </p:txBody>
      </p:sp>
      <p:grpSp>
        <p:nvGrpSpPr>
          <p:cNvPr id="79" name="Grupo 78">
            <a:extLst>
              <a:ext uri="{FF2B5EF4-FFF2-40B4-BE49-F238E27FC236}">
                <a16:creationId xmlns:a16="http://schemas.microsoft.com/office/drawing/2014/main" id="{361D251F-2A50-461C-92F0-3703F8C6983E}"/>
              </a:ext>
            </a:extLst>
          </p:cNvPr>
          <p:cNvGrpSpPr/>
          <p:nvPr/>
        </p:nvGrpSpPr>
        <p:grpSpPr>
          <a:xfrm>
            <a:off x="8626225" y="726768"/>
            <a:ext cx="196602" cy="200879"/>
            <a:chOff x="6737824" y="5895368"/>
            <a:chExt cx="278868" cy="284934"/>
          </a:xfrm>
        </p:grpSpPr>
        <p:sp>
          <p:nvSpPr>
            <p:cNvPr id="80" name="Elipse 79">
              <a:extLst>
                <a:ext uri="{FF2B5EF4-FFF2-40B4-BE49-F238E27FC236}">
                  <a16:creationId xmlns:a16="http://schemas.microsoft.com/office/drawing/2014/main" id="{9BB5A628-CB50-49A4-943D-8FDAB3312E6E}"/>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1" name="CuadroTexto 80">
              <a:extLst>
                <a:ext uri="{FF2B5EF4-FFF2-40B4-BE49-F238E27FC236}">
                  <a16:creationId xmlns:a16="http://schemas.microsoft.com/office/drawing/2014/main" id="{12A130D9-F05D-4B6F-955D-23DD910CD74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92" name="Rectángulo 91">
            <a:extLst>
              <a:ext uri="{FF2B5EF4-FFF2-40B4-BE49-F238E27FC236}">
                <a16:creationId xmlns:a16="http://schemas.microsoft.com/office/drawing/2014/main" id="{D30D773F-A265-4797-8C87-2DA8FD378ABA}"/>
              </a:ext>
            </a:extLst>
          </p:cNvPr>
          <p:cNvSpPr/>
          <p:nvPr/>
        </p:nvSpPr>
        <p:spPr>
          <a:xfrm>
            <a:off x="6145161" y="1918439"/>
            <a:ext cx="1773038" cy="1078253"/>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7" name="CuadroTexto 66">
            <a:extLst>
              <a:ext uri="{FF2B5EF4-FFF2-40B4-BE49-F238E27FC236}">
                <a16:creationId xmlns:a16="http://schemas.microsoft.com/office/drawing/2014/main" id="{977E3499-FB58-448C-80EB-A6EB19825603}"/>
              </a:ext>
            </a:extLst>
          </p:cNvPr>
          <p:cNvSpPr txBox="1"/>
          <p:nvPr/>
        </p:nvSpPr>
        <p:spPr>
          <a:xfrm>
            <a:off x="6244286" y="1978229"/>
            <a:ext cx="1543049"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Los colores secundarios se usarán en casos concretos como</a:t>
            </a:r>
            <a:r>
              <a:rPr lang="es-ES" sz="1050" b="1" dirty="0">
                <a:solidFill>
                  <a:srgbClr val="FF0000"/>
                </a:solidFill>
                <a:latin typeface="Arial" panose="020B0604020202020204" pitchFamily="34" charset="0"/>
                <a:cs typeface="Arial" panose="020B0604020202020204" pitchFamily="34" charset="0"/>
              </a:rPr>
              <a:t> </a:t>
            </a:r>
            <a:r>
              <a:rPr lang="es-ES" sz="1050" b="1" dirty="0">
                <a:solidFill>
                  <a:schemeClr val="tx1"/>
                </a:solidFill>
                <a:latin typeface="Arial" panose="020B0604020202020204" pitchFamily="34" charset="0"/>
                <a:cs typeface="Arial" panose="020B0604020202020204" pitchFamily="34" charset="0"/>
              </a:rPr>
              <a:t>cifras, pequeños destacados de texto, valores en gráficos e iconos. </a:t>
            </a:r>
            <a:endParaRPr lang="en-GB" sz="1050" b="0" dirty="0">
              <a:latin typeface="Arial" panose="020B0604020202020204" pitchFamily="34" charset="0"/>
              <a:cs typeface="Arial" panose="020B0604020202020204" pitchFamily="34" charset="0"/>
            </a:endParaRPr>
          </a:p>
        </p:txBody>
      </p:sp>
      <p:grpSp>
        <p:nvGrpSpPr>
          <p:cNvPr id="82" name="Grupo 81">
            <a:extLst>
              <a:ext uri="{FF2B5EF4-FFF2-40B4-BE49-F238E27FC236}">
                <a16:creationId xmlns:a16="http://schemas.microsoft.com/office/drawing/2014/main" id="{48B03B99-3F61-40C8-B305-12765C3C1C2F}"/>
              </a:ext>
            </a:extLst>
          </p:cNvPr>
          <p:cNvGrpSpPr/>
          <p:nvPr/>
        </p:nvGrpSpPr>
        <p:grpSpPr>
          <a:xfrm>
            <a:off x="7773637" y="1835353"/>
            <a:ext cx="196602" cy="200879"/>
            <a:chOff x="6737824" y="5895368"/>
            <a:chExt cx="278868" cy="284934"/>
          </a:xfrm>
        </p:grpSpPr>
        <p:sp>
          <p:nvSpPr>
            <p:cNvPr id="83" name="Elipse 82">
              <a:extLst>
                <a:ext uri="{FF2B5EF4-FFF2-40B4-BE49-F238E27FC236}">
                  <a16:creationId xmlns:a16="http://schemas.microsoft.com/office/drawing/2014/main" id="{C38739BD-62CE-4DB4-B0D7-E95E001F392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4" name="CuadroTexto 83">
              <a:extLst>
                <a:ext uri="{FF2B5EF4-FFF2-40B4-BE49-F238E27FC236}">
                  <a16:creationId xmlns:a16="http://schemas.microsoft.com/office/drawing/2014/main" id="{69768205-8517-4020-9E3E-53363396741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55"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10" cstate="email">
            <a:extLst>
              <a:ext uri="{28A0092B-C50C-407E-A947-70E740481C1C}">
                <a14:useLocalDpi xmlns:a14="http://schemas.microsoft.com/office/drawing/2010/main"/>
              </a:ext>
              <a:ext uri="{96DAC541-7B7A-43D3-8B79-37D633B846F1}">
                <asvg:svgBlip xmlns:asvg="http://schemas.microsoft.com/office/drawing/2016/SVG/main" r:embed="rId11"/>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28134852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0BC6295-5DC2-7643-A65A-358C03830EDE}"/>
              </a:ext>
            </a:extLst>
          </p:cNvPr>
          <p:cNvPicPr>
            <a:picLocks noChangeAspect="1"/>
          </p:cNvPicPr>
          <p:nvPr userDrawn="1"/>
        </p:nvPicPr>
        <p:blipFill rotWithShape="1">
          <a:blip r:embed="rId21" cstate="email">
            <a:extLst>
              <a:ext uri="{28A0092B-C50C-407E-A947-70E740481C1C}">
                <a14:useLocalDpi xmlns:a14="http://schemas.microsoft.com/office/drawing/2010/main"/>
              </a:ext>
            </a:extLst>
          </a:blip>
          <a:srcRect/>
          <a:stretch/>
        </p:blipFill>
        <p:spPr>
          <a:xfrm>
            <a:off x="218601" y="166179"/>
            <a:ext cx="311594" cy="317041"/>
          </a:xfrm>
          <a:prstGeom prst="rect">
            <a:avLst/>
          </a:prstGeom>
          <a:solidFill>
            <a:schemeClr val="bg1"/>
          </a:solidFill>
        </p:spPr>
      </p:pic>
    </p:spTree>
    <p:extLst>
      <p:ext uri="{BB962C8B-B14F-4D97-AF65-F5344CB8AC3E}">
        <p14:creationId xmlns:p14="http://schemas.microsoft.com/office/powerpoint/2010/main" val="255423921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700" r:id="rId12"/>
    <p:sldLayoutId id="2147483701" r:id="rId13"/>
    <p:sldLayoutId id="2147483702" r:id="rId14"/>
    <p:sldLayoutId id="2147483703" r:id="rId15"/>
    <p:sldLayoutId id="2147483649" r:id="rId16"/>
    <p:sldLayoutId id="2147483679" r:id="rId17"/>
    <p:sldLayoutId id="2147483685" r:id="rId18"/>
    <p:sldLayoutId id="2147483651" r:id="rId19"/>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11.xml"/><Relationship Id="rId5" Type="http://schemas.openxmlformats.org/officeDocument/2006/relationships/image" Target="../media/image22.jpeg"/><Relationship Id="rId4" Type="http://schemas.openxmlformats.org/officeDocument/2006/relationships/image" Target="../media/image21.png"/></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image" Target="../media/image54.emf"/><Relationship Id="rId3" Type="http://schemas.openxmlformats.org/officeDocument/2006/relationships/image" Target="../media/image49.png"/><Relationship Id="rId7" Type="http://schemas.openxmlformats.org/officeDocument/2006/relationships/image" Target="../media/image53.emf"/><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52.emf"/><Relationship Id="rId5" Type="http://schemas.openxmlformats.org/officeDocument/2006/relationships/image" Target="../media/image51.emf"/><Relationship Id="rId4" Type="http://schemas.openxmlformats.org/officeDocument/2006/relationships/image" Target="../media/image50.emf"/></Relationships>
</file>

<file path=ppt/slides/_rels/slide1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56.png"/></Relationships>
</file>

<file path=ppt/slides/_rels/slide1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58.png"/></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GRxm8f44KEU&amp;t=12s" TargetMode="External"/><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59.png"/></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3.xml"/><Relationship Id="rId1" Type="http://schemas.openxmlformats.org/officeDocument/2006/relationships/slideLayout" Target="../slideLayouts/slideLayout15.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64.png"/><Relationship Id="rId4"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1.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15.xml"/><Relationship Id="rId5" Type="http://schemas.openxmlformats.org/officeDocument/2006/relationships/image" Target="../media/image26.png"/><Relationship Id="rId4" Type="http://schemas.openxmlformats.org/officeDocument/2006/relationships/image" Target="../media/image25.png"/></Relationships>
</file>

<file path=ppt/slides/_rels/slide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31.emf"/><Relationship Id="rId7" Type="http://schemas.openxmlformats.org/officeDocument/2006/relationships/image" Target="../media/image35.emf"/><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34.emf"/><Relationship Id="rId5" Type="http://schemas.openxmlformats.org/officeDocument/2006/relationships/image" Target="../media/image33.emf"/><Relationship Id="rId4" Type="http://schemas.openxmlformats.org/officeDocument/2006/relationships/image" Target="../media/image32.emf"/></Relationships>
</file>

<file path=ppt/slides/_rels/slide7.xml.rels><?xml version="1.0" encoding="UTF-8" standalone="yes"?>
<Relationships xmlns="http://schemas.openxmlformats.org/package/2006/relationships"><Relationship Id="rId8" Type="http://schemas.openxmlformats.org/officeDocument/2006/relationships/image" Target="../media/image41.emf"/><Relationship Id="rId3" Type="http://schemas.openxmlformats.org/officeDocument/2006/relationships/image" Target="../media/image36.png"/><Relationship Id="rId7" Type="http://schemas.openxmlformats.org/officeDocument/2006/relationships/image" Target="../media/image40.emf"/><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39.emf"/><Relationship Id="rId5" Type="http://schemas.openxmlformats.org/officeDocument/2006/relationships/image" Target="../media/image38.emf"/><Relationship Id="rId4" Type="http://schemas.openxmlformats.org/officeDocument/2006/relationships/image" Target="../media/image3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8" Type="http://schemas.openxmlformats.org/officeDocument/2006/relationships/image" Target="../media/image47.emf"/><Relationship Id="rId3" Type="http://schemas.openxmlformats.org/officeDocument/2006/relationships/image" Target="../media/image42.emf"/><Relationship Id="rId7" Type="http://schemas.openxmlformats.org/officeDocument/2006/relationships/image" Target="../media/image46.emf"/><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45.emf"/><Relationship Id="rId5" Type="http://schemas.openxmlformats.org/officeDocument/2006/relationships/image" Target="../media/image44.emf"/><Relationship Id="rId4" Type="http://schemas.openxmlformats.org/officeDocument/2006/relationships/image" Target="../media/image43.emf"/><Relationship Id="rId9" Type="http://schemas.openxmlformats.org/officeDocument/2006/relationships/image" Target="../media/image48.emf"/></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0B7A4148-7E3A-BB40-B055-C305D197587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024988" y="-7689481"/>
            <a:ext cx="3143539" cy="3880185"/>
          </a:xfrm>
          <a:prstGeom prst="rect">
            <a:avLst/>
          </a:prstGeom>
        </p:spPr>
      </p:pic>
      <p:pic>
        <p:nvPicPr>
          <p:cNvPr id="10" name="Imagen 9">
            <a:extLst>
              <a:ext uri="{FF2B5EF4-FFF2-40B4-BE49-F238E27FC236}">
                <a16:creationId xmlns:a16="http://schemas.microsoft.com/office/drawing/2014/main" id="{5B1F5E5D-B063-BC43-B36F-B03D11C1CDB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7807" y="392936"/>
            <a:ext cx="1629509" cy="521465"/>
          </a:xfrm>
          <a:prstGeom prst="rect">
            <a:avLst/>
          </a:prstGeom>
        </p:spPr>
      </p:pic>
      <p:sp>
        <p:nvSpPr>
          <p:cNvPr id="14" name="Título 7">
            <a:extLst>
              <a:ext uri="{FF2B5EF4-FFF2-40B4-BE49-F238E27FC236}">
                <a16:creationId xmlns:a16="http://schemas.microsoft.com/office/drawing/2014/main" id="{FCD6BE74-0A74-934A-9070-8C99EA92FF41}"/>
              </a:ext>
            </a:extLst>
          </p:cNvPr>
          <p:cNvSpPr>
            <a:spLocks noGrp="1"/>
          </p:cNvSpPr>
          <p:nvPr>
            <p:ph type="title"/>
          </p:nvPr>
        </p:nvSpPr>
        <p:spPr>
          <a:xfrm>
            <a:off x="547807" y="1734416"/>
            <a:ext cx="3795593" cy="1674668"/>
          </a:xfrm>
          <a:prstGeom prst="rect">
            <a:avLst/>
          </a:prstGeom>
        </p:spPr>
        <p:txBody>
          <a:bodyPr>
            <a:noAutofit/>
          </a:bodyPr>
          <a:lstStyle/>
          <a:p>
            <a:pPr algn="l">
              <a:lnSpc>
                <a:spcPct val="150000"/>
              </a:lnSpc>
              <a:spcAft>
                <a:spcPts val="1200"/>
              </a:spcAft>
            </a:pPr>
            <a:r>
              <a:rPr lang="es-ES" sz="2800" b="0" dirty="0">
                <a:latin typeface="Century Gothic" panose="020B0502020202020204" pitchFamily="34" charset="0"/>
              </a:rPr>
              <a:t>Digitaliza tu efectivo.</a:t>
            </a:r>
            <a:br>
              <a:rPr lang="es-ES" sz="2800" b="0" dirty="0">
                <a:latin typeface="Century Gothic" panose="020B0502020202020204" pitchFamily="34" charset="0"/>
              </a:rPr>
            </a:br>
            <a:r>
              <a:rPr lang="es-ES" sz="2000" dirty="0">
                <a:latin typeface="Century Gothic" panose="020B0502020202020204" pitchFamily="34" charset="0"/>
              </a:rPr>
              <a:t>Cash </a:t>
            </a:r>
            <a:r>
              <a:rPr lang="es-ES" sz="2000" dirty="0" err="1">
                <a:latin typeface="Century Gothic" panose="020B0502020202020204" pitchFamily="34" charset="0"/>
              </a:rPr>
              <a:t>Today</a:t>
            </a:r>
            <a:r>
              <a:rPr lang="es-ES" sz="2000" dirty="0">
                <a:latin typeface="Century Gothic" panose="020B0502020202020204" pitchFamily="34" charset="0"/>
              </a:rPr>
              <a:t>: Front Office</a:t>
            </a:r>
          </a:p>
        </p:txBody>
      </p:sp>
      <p:pic>
        <p:nvPicPr>
          <p:cNvPr id="3" name="Imagen 2">
            <a:extLst>
              <a:ext uri="{FF2B5EF4-FFF2-40B4-BE49-F238E27FC236}">
                <a16:creationId xmlns:a16="http://schemas.microsoft.com/office/drawing/2014/main" id="{CB1DB9C4-F240-7C33-C0F3-93A013B693E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572000" y="0"/>
            <a:ext cx="4572000" cy="5143500"/>
          </a:xfrm>
          <a:prstGeom prst="rect">
            <a:avLst/>
          </a:prstGeom>
        </p:spPr>
      </p:pic>
      <p:sp>
        <p:nvSpPr>
          <p:cNvPr id="2" name="Marcador de texto 16">
            <a:extLst>
              <a:ext uri="{FF2B5EF4-FFF2-40B4-BE49-F238E27FC236}">
                <a16:creationId xmlns:a16="http://schemas.microsoft.com/office/drawing/2014/main" id="{2E772A11-32B6-4A76-2637-AF107FA095E4}"/>
              </a:ext>
            </a:extLst>
          </p:cNvPr>
          <p:cNvSpPr txBox="1">
            <a:spLocks/>
          </p:cNvSpPr>
          <p:nvPr/>
        </p:nvSpPr>
        <p:spPr>
          <a:xfrm>
            <a:off x="547807" y="4558665"/>
            <a:ext cx="4514851" cy="381000"/>
          </a:xfrm>
          <a:prstGeom prst="rect">
            <a:avLst/>
          </a:prstGeom>
        </p:spPr>
        <p:txBody>
          <a:bodyPr/>
          <a:lstStyle>
            <a:lvl1pPr marL="0" indent="0" algn="l" defTabSz="389582" rtl="0" eaLnBrk="1" latinLnBrk="0" hangingPunct="1">
              <a:spcBef>
                <a:spcPct val="20000"/>
              </a:spcBef>
              <a:buFont typeface="Arial"/>
              <a:buNone/>
              <a:defRPr sz="1600" b="1" kern="1200">
                <a:solidFill>
                  <a:schemeClr val="tx1"/>
                </a:solidFill>
                <a:latin typeface="+mn-lt"/>
                <a:ea typeface="+mn-ea"/>
                <a:cs typeface="+mn-cs"/>
              </a:defRPr>
            </a:lvl1pPr>
            <a:lvl2pPr marL="633070" indent="-243488" algn="l" defTabSz="389582" rtl="0" eaLnBrk="1" latinLnBrk="0" hangingPunct="1">
              <a:spcBef>
                <a:spcPct val="20000"/>
              </a:spcBef>
              <a:buFont typeface="Arial"/>
              <a:buChar char="–"/>
              <a:defRPr sz="2400" kern="1200">
                <a:solidFill>
                  <a:schemeClr val="tx1"/>
                </a:solidFill>
                <a:latin typeface="+mn-lt"/>
                <a:ea typeface="+mn-ea"/>
                <a:cs typeface="+mn-cs"/>
              </a:defRPr>
            </a:lvl2pPr>
            <a:lvl3pPr marL="973954" indent="-194791" algn="l" defTabSz="389582" rtl="0" eaLnBrk="1" latinLnBrk="0" hangingPunct="1">
              <a:spcBef>
                <a:spcPct val="20000"/>
              </a:spcBef>
              <a:buFont typeface="Arial"/>
              <a:buChar char="•"/>
              <a:defRPr sz="2000" kern="1200">
                <a:solidFill>
                  <a:schemeClr val="tx1"/>
                </a:solidFill>
                <a:latin typeface="+mn-lt"/>
                <a:ea typeface="+mn-ea"/>
                <a:cs typeface="+mn-cs"/>
              </a:defRPr>
            </a:lvl3pPr>
            <a:lvl4pPr marL="1363534" indent="-194791" algn="l" defTabSz="389582" rtl="0" eaLnBrk="1" latinLnBrk="0" hangingPunct="1">
              <a:spcBef>
                <a:spcPct val="20000"/>
              </a:spcBef>
              <a:buFont typeface="Arial"/>
              <a:buChar char="–"/>
              <a:defRPr sz="1700" kern="1200">
                <a:solidFill>
                  <a:schemeClr val="tx1"/>
                </a:solidFill>
                <a:latin typeface="+mn-lt"/>
                <a:ea typeface="+mn-ea"/>
                <a:cs typeface="+mn-cs"/>
              </a:defRPr>
            </a:lvl4pPr>
            <a:lvl5pPr marL="1753117" indent="-194791" algn="l" defTabSz="389582" rtl="0" eaLnBrk="1" latinLnBrk="0" hangingPunct="1">
              <a:spcBef>
                <a:spcPct val="20000"/>
              </a:spcBef>
              <a:buFont typeface="Arial"/>
              <a:buChar char="»"/>
              <a:defRPr sz="1700" kern="1200">
                <a:solidFill>
                  <a:schemeClr val="tx1"/>
                </a:solidFill>
                <a:latin typeface="+mn-lt"/>
                <a:ea typeface="+mn-ea"/>
                <a:cs typeface="+mn-cs"/>
              </a:defRPr>
            </a:lvl5pPr>
            <a:lvl6pPr marL="2142698" indent="-194791" algn="l" defTabSz="389582" rtl="0" eaLnBrk="1" latinLnBrk="0" hangingPunct="1">
              <a:spcBef>
                <a:spcPct val="20000"/>
              </a:spcBef>
              <a:buFont typeface="Arial"/>
              <a:buChar char="•"/>
              <a:defRPr sz="1700" kern="1200">
                <a:solidFill>
                  <a:schemeClr val="tx1"/>
                </a:solidFill>
                <a:latin typeface="+mn-lt"/>
                <a:ea typeface="+mn-ea"/>
                <a:cs typeface="+mn-cs"/>
              </a:defRPr>
            </a:lvl6pPr>
            <a:lvl7pPr marL="2532280" indent="-194791" algn="l" defTabSz="389582" rtl="0" eaLnBrk="1" latinLnBrk="0" hangingPunct="1">
              <a:spcBef>
                <a:spcPct val="20000"/>
              </a:spcBef>
              <a:buFont typeface="Arial"/>
              <a:buChar char="•"/>
              <a:defRPr sz="1700" kern="1200">
                <a:solidFill>
                  <a:schemeClr val="tx1"/>
                </a:solidFill>
                <a:latin typeface="+mn-lt"/>
                <a:ea typeface="+mn-ea"/>
                <a:cs typeface="+mn-cs"/>
              </a:defRPr>
            </a:lvl7pPr>
            <a:lvl8pPr marL="2921861" indent="-194791" algn="l" defTabSz="389582" rtl="0" eaLnBrk="1" latinLnBrk="0" hangingPunct="1">
              <a:spcBef>
                <a:spcPct val="20000"/>
              </a:spcBef>
              <a:buFont typeface="Arial"/>
              <a:buChar char="•"/>
              <a:defRPr sz="1700" kern="1200">
                <a:solidFill>
                  <a:schemeClr val="tx1"/>
                </a:solidFill>
                <a:latin typeface="+mn-lt"/>
                <a:ea typeface="+mn-ea"/>
                <a:cs typeface="+mn-cs"/>
              </a:defRPr>
            </a:lvl8pPr>
            <a:lvl9pPr marL="3311443" indent="-194791" algn="l" defTabSz="389582" rtl="0" eaLnBrk="1" latinLnBrk="0" hangingPunct="1">
              <a:spcBef>
                <a:spcPct val="20000"/>
              </a:spcBef>
              <a:buFont typeface="Arial"/>
              <a:buChar char="•"/>
              <a:defRPr sz="1700" kern="1200">
                <a:solidFill>
                  <a:schemeClr val="tx1"/>
                </a:solidFill>
                <a:latin typeface="+mn-lt"/>
                <a:ea typeface="+mn-ea"/>
                <a:cs typeface="+mn-cs"/>
              </a:defRPr>
            </a:lvl9pPr>
          </a:lstStyle>
          <a:p>
            <a:r>
              <a:rPr lang="es-ES" sz="1200" dirty="0">
                <a:solidFill>
                  <a:srgbClr val="000000"/>
                </a:solidFill>
                <a:latin typeface="+mj-lt"/>
              </a:rPr>
              <a:t>Día / Mes / Año</a:t>
            </a:r>
            <a:endParaRPr lang="en-GB" sz="1200" dirty="0">
              <a:solidFill>
                <a:srgbClr val="000000"/>
              </a:solidFill>
              <a:latin typeface="+mj-lt"/>
            </a:endParaRPr>
          </a:p>
        </p:txBody>
      </p:sp>
    </p:spTree>
    <p:extLst>
      <p:ext uri="{BB962C8B-B14F-4D97-AF65-F5344CB8AC3E}">
        <p14:creationId xmlns:p14="http://schemas.microsoft.com/office/powerpoint/2010/main" val="2778182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3200" b="0" dirty="0">
                <a:solidFill>
                  <a:schemeClr val="tx2"/>
                </a:solidFill>
                <a:latin typeface="Century Gothic" panose="020B0502020202020204" pitchFamily="34" charset="0"/>
              </a:rPr>
              <a:t>2. Cash </a:t>
            </a:r>
            <a:r>
              <a:rPr lang="es-ES" sz="3200" b="0" dirty="0" err="1">
                <a:solidFill>
                  <a:schemeClr val="tx2"/>
                </a:solidFill>
                <a:latin typeface="Century Gothic" panose="020B0502020202020204" pitchFamily="34" charset="0"/>
              </a:rPr>
              <a:t>Today</a:t>
            </a:r>
            <a:r>
              <a:rPr lang="es-ES" sz="3200" b="0" dirty="0">
                <a:solidFill>
                  <a:schemeClr val="tx2"/>
                </a:solidFill>
                <a:latin typeface="Century Gothic" panose="020B0502020202020204" pitchFamily="34" charset="0"/>
              </a:rPr>
              <a:t>.</a:t>
            </a:r>
          </a:p>
        </p:txBody>
      </p:sp>
      <p:sp>
        <p:nvSpPr>
          <p:cNvPr id="11" name="Marcador de título 1">
            <a:extLst>
              <a:ext uri="{FF2B5EF4-FFF2-40B4-BE49-F238E27FC236}">
                <a16:creationId xmlns:a16="http://schemas.microsoft.com/office/drawing/2014/main" id="{9489A513-8AC8-2D4F-8059-1CC45BE6339E}"/>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solidFill>
                  <a:schemeClr val="tx2"/>
                </a:solidFill>
              </a:rPr>
              <a:t>Prosegur Cash </a:t>
            </a:r>
            <a:r>
              <a:rPr lang="es-ES" dirty="0" err="1">
                <a:solidFill>
                  <a:schemeClr val="tx2"/>
                </a:solidFill>
              </a:rPr>
              <a:t>Today</a:t>
            </a:r>
            <a:r>
              <a:rPr lang="es-ES" dirty="0">
                <a:solidFill>
                  <a:schemeClr val="tx2"/>
                </a:solidFill>
              </a:rPr>
              <a:t> : Front Office</a:t>
            </a:r>
          </a:p>
        </p:txBody>
      </p:sp>
      <p:pic>
        <p:nvPicPr>
          <p:cNvPr id="5" name="Imagen 4">
            <a:extLst>
              <a:ext uri="{FF2B5EF4-FFF2-40B4-BE49-F238E27FC236}">
                <a16:creationId xmlns:a16="http://schemas.microsoft.com/office/drawing/2014/main" id="{5E649AD8-B7CD-8C48-A6C9-3AF431ADC75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2740367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02. Cash </a:t>
            </a:r>
            <a:r>
              <a:rPr lang="es-ES" dirty="0" err="1">
                <a:latin typeface="Century Gothic" panose="020B0502020202020204" pitchFamily="34" charset="0"/>
              </a:rPr>
              <a:t>Today</a:t>
            </a:r>
            <a:r>
              <a:rPr lang="es-ES" dirty="0">
                <a:latin typeface="Century Gothic" panose="020B0502020202020204" pitchFamily="34" charset="0"/>
              </a:rPr>
              <a:t>. </a:t>
            </a:r>
            <a:r>
              <a:rPr lang="es-ES" b="0" dirty="0">
                <a:latin typeface="Century Gothic" panose="020B0502020202020204" pitchFamily="34" charset="0"/>
              </a:rPr>
              <a:t>Suite de máquinas.</a:t>
            </a:r>
            <a:br>
              <a:rPr lang="es-ES" dirty="0">
                <a:latin typeface="Century Gothic" panose="020B0502020202020204" pitchFamily="34" charset="0"/>
              </a:rPr>
            </a:br>
            <a:endParaRPr lang="es-ES" b="0" dirty="0">
              <a:solidFill>
                <a:srgbClr val="F1AA20"/>
              </a:solidFill>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r" defTabSz="389582" rtl="0" eaLnBrk="1" fontAlgn="auto" latinLnBrk="0" hangingPunct="1">
              <a:lnSpc>
                <a:spcPct val="10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Cash </a:t>
            </a:r>
            <a:r>
              <a:rPr kumimoji="0" lang="es-ES" sz="1200" b="1" i="0" u="none" strike="noStrike" kern="1200" cap="none" spc="0" normalizeH="0" baseline="0" noProof="0" dirty="0" err="1">
                <a:ln>
                  <a:noFill/>
                </a:ln>
                <a:solidFill>
                  <a:srgbClr val="000000"/>
                </a:solidFill>
                <a:effectLst/>
                <a:uLnTx/>
                <a:uFillTx/>
                <a:latin typeface="Century Gothic" panose="020B0502020202020204" pitchFamily="34" charset="0"/>
                <a:ea typeface="+mj-ea"/>
                <a:cs typeface="Arial" panose="020B0604020202020204" pitchFamily="34" charset="0"/>
              </a:rPr>
              <a:t>Today</a:t>
            </a: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 : Front Office</a:t>
            </a:r>
          </a:p>
        </p:txBody>
      </p:sp>
      <p:sp>
        <p:nvSpPr>
          <p:cNvPr id="37" name="CuadroTexto 36">
            <a:extLst>
              <a:ext uri="{FF2B5EF4-FFF2-40B4-BE49-F238E27FC236}">
                <a16:creationId xmlns:a16="http://schemas.microsoft.com/office/drawing/2014/main" id="{B52B64F2-9095-CD48-B983-C9A64A6A6F0A}"/>
              </a:ext>
            </a:extLst>
          </p:cNvPr>
          <p:cNvSpPr txBox="1"/>
          <p:nvPr/>
        </p:nvSpPr>
        <p:spPr>
          <a:xfrm>
            <a:off x="4572000" y="2131101"/>
            <a:ext cx="1710725" cy="1217962"/>
          </a:xfrm>
          <a:prstGeom prst="rect">
            <a:avLst/>
          </a:prstGeom>
          <a:noFill/>
        </p:spPr>
        <p:txBody>
          <a:bodyPr wrap="none" rtlCol="0">
            <a:spAutoFit/>
          </a:bodyPr>
          <a:lstStyle/>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Dimensiones:</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Peso:</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Capacidad:</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Velocidad de </a:t>
            </a:r>
            <a:r>
              <a:rPr kumimoji="0" lang="es-ES" sz="1000" b="1" i="0" u="none" strike="noStrike" kern="1200" cap="none" spc="0" normalizeH="0" baseline="0" noProof="0" dirty="0" err="1">
                <a:ln>
                  <a:noFill/>
                </a:ln>
                <a:solidFill>
                  <a:srgbClr val="000000"/>
                </a:solidFill>
                <a:effectLst/>
                <a:uLnTx/>
                <a:uFillTx/>
                <a:latin typeface="Arial"/>
                <a:ea typeface="+mn-ea"/>
                <a:cs typeface="+mn-cs"/>
              </a:rPr>
              <a:t>ingresador</a:t>
            </a:r>
            <a:r>
              <a:rPr kumimoji="0" lang="es-ES" sz="1000" b="1" i="0" u="none" strike="noStrike" kern="1200" cap="none" spc="0" normalizeH="0" baseline="0" noProof="0" dirty="0">
                <a:ln>
                  <a:noFill/>
                </a:ln>
                <a:solidFill>
                  <a:srgbClr val="000000"/>
                </a:solidFill>
                <a:effectLst/>
                <a:uLnTx/>
                <a:uFillTx/>
                <a:latin typeface="Arial"/>
                <a:ea typeface="+mn-ea"/>
                <a:cs typeface="+mn-cs"/>
              </a:rPr>
              <a:t>:</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Reciclado:</a:t>
            </a:r>
          </a:p>
        </p:txBody>
      </p:sp>
      <p:sp>
        <p:nvSpPr>
          <p:cNvPr id="38" name="CuadroTexto 37">
            <a:extLst>
              <a:ext uri="{FF2B5EF4-FFF2-40B4-BE49-F238E27FC236}">
                <a16:creationId xmlns:a16="http://schemas.microsoft.com/office/drawing/2014/main" id="{C0B11CA9-5F95-F540-B9E6-155A46FFD283}"/>
              </a:ext>
            </a:extLst>
          </p:cNvPr>
          <p:cNvSpPr txBox="1"/>
          <p:nvPr/>
        </p:nvSpPr>
        <p:spPr>
          <a:xfrm>
            <a:off x="6273624" y="1845408"/>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Módulo Billetes</a:t>
            </a:r>
          </a:p>
        </p:txBody>
      </p:sp>
      <p:sp>
        <p:nvSpPr>
          <p:cNvPr id="40" name="CuadroTexto 39">
            <a:extLst>
              <a:ext uri="{FF2B5EF4-FFF2-40B4-BE49-F238E27FC236}">
                <a16:creationId xmlns:a16="http://schemas.microsoft.com/office/drawing/2014/main" id="{08A4EB50-A8D5-E24B-8026-9ACE7EFDA495}"/>
              </a:ext>
            </a:extLst>
          </p:cNvPr>
          <p:cNvSpPr txBox="1"/>
          <p:nvPr/>
        </p:nvSpPr>
        <p:spPr>
          <a:xfrm>
            <a:off x="7488041" y="1845408"/>
            <a:ext cx="1235091"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Módulo Monedas</a:t>
            </a:r>
          </a:p>
        </p:txBody>
      </p:sp>
      <p:sp>
        <p:nvSpPr>
          <p:cNvPr id="41" name="Rectángulo 40">
            <a:extLst>
              <a:ext uri="{FF2B5EF4-FFF2-40B4-BE49-F238E27FC236}">
                <a16:creationId xmlns:a16="http://schemas.microsoft.com/office/drawing/2014/main" id="{6BCFA313-FE2F-FB4B-B4FE-81E97872E1B4}"/>
              </a:ext>
            </a:extLst>
          </p:cNvPr>
          <p:cNvSpPr/>
          <p:nvPr/>
        </p:nvSpPr>
        <p:spPr>
          <a:xfrm>
            <a:off x="4652786" y="1581384"/>
            <a:ext cx="4070345" cy="274672"/>
          </a:xfrm>
          <a:prstGeom prst="rect">
            <a:avLst/>
          </a:prstGeom>
          <a:solidFill>
            <a:srgbClr val="FFD5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FFFFFF"/>
              </a:solidFill>
              <a:effectLst/>
              <a:uLnTx/>
              <a:uFillTx/>
              <a:latin typeface="Arial"/>
              <a:ea typeface="+mn-ea"/>
              <a:cs typeface="+mn-cs"/>
            </a:endParaRPr>
          </a:p>
        </p:txBody>
      </p:sp>
      <p:sp>
        <p:nvSpPr>
          <p:cNvPr id="42" name="Rectángulo 41">
            <a:extLst>
              <a:ext uri="{FF2B5EF4-FFF2-40B4-BE49-F238E27FC236}">
                <a16:creationId xmlns:a16="http://schemas.microsoft.com/office/drawing/2014/main" id="{03E79D78-BB9C-634B-AD28-C7A4DF1DE11B}"/>
              </a:ext>
            </a:extLst>
          </p:cNvPr>
          <p:cNvSpPr/>
          <p:nvPr/>
        </p:nvSpPr>
        <p:spPr>
          <a:xfrm>
            <a:off x="4652786" y="1582187"/>
            <a:ext cx="1465664" cy="276999"/>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600"/>
              </a:spcAft>
              <a:buClr>
                <a:srgbClr val="FFD525"/>
              </a:buClr>
              <a:buSzTx/>
              <a:buFontTx/>
              <a:buNone/>
              <a:tabLst/>
              <a:defRPr/>
            </a:pPr>
            <a:r>
              <a:rPr kumimoji="0" lang="es-ES" sz="1200" b="1" i="0" u="none" strike="noStrike" kern="1200" cap="none" spc="0" normalizeH="0" baseline="0" noProof="0" dirty="0" err="1">
                <a:ln>
                  <a:noFill/>
                </a:ln>
                <a:solidFill>
                  <a:srgbClr val="000000"/>
                </a:solidFill>
                <a:effectLst/>
                <a:uLnTx/>
                <a:uFillTx/>
                <a:latin typeface="Century Gothic" panose="020B0502020202020204" pitchFamily="34" charset="0"/>
                <a:ea typeface="+mn-ea"/>
                <a:cs typeface="+mn-cs"/>
              </a:rPr>
              <a:t>Cashlogy</a:t>
            </a:r>
            <a:endParaRPr kumimoji="0" lang="es-ES" sz="12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endParaRPr>
          </a:p>
        </p:txBody>
      </p:sp>
      <p:cxnSp>
        <p:nvCxnSpPr>
          <p:cNvPr id="43" name="Conector recto 42">
            <a:extLst>
              <a:ext uri="{FF2B5EF4-FFF2-40B4-BE49-F238E27FC236}">
                <a16:creationId xmlns:a16="http://schemas.microsoft.com/office/drawing/2014/main" id="{31F1CA67-4850-5244-8942-74580CC0D5E8}"/>
              </a:ext>
            </a:extLst>
          </p:cNvPr>
          <p:cNvCxnSpPr/>
          <p:nvPr/>
        </p:nvCxnSpPr>
        <p:spPr>
          <a:xfrm>
            <a:off x="4652786" y="2186338"/>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44" name="Conector recto 43">
            <a:extLst>
              <a:ext uri="{FF2B5EF4-FFF2-40B4-BE49-F238E27FC236}">
                <a16:creationId xmlns:a16="http://schemas.microsoft.com/office/drawing/2014/main" id="{14BE6310-1768-3D45-BD46-A785FA539524}"/>
              </a:ext>
            </a:extLst>
          </p:cNvPr>
          <p:cNvCxnSpPr/>
          <p:nvPr/>
        </p:nvCxnSpPr>
        <p:spPr>
          <a:xfrm>
            <a:off x="4652786" y="2418655"/>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45" name="Conector recto 44">
            <a:extLst>
              <a:ext uri="{FF2B5EF4-FFF2-40B4-BE49-F238E27FC236}">
                <a16:creationId xmlns:a16="http://schemas.microsoft.com/office/drawing/2014/main" id="{7511296B-850D-9F47-AF1D-FDB7CD3BCB6B}"/>
              </a:ext>
            </a:extLst>
          </p:cNvPr>
          <p:cNvCxnSpPr/>
          <p:nvPr/>
        </p:nvCxnSpPr>
        <p:spPr>
          <a:xfrm>
            <a:off x="4652786" y="2650972"/>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46" name="Conector recto 45">
            <a:extLst>
              <a:ext uri="{FF2B5EF4-FFF2-40B4-BE49-F238E27FC236}">
                <a16:creationId xmlns:a16="http://schemas.microsoft.com/office/drawing/2014/main" id="{3A186F5F-C2E6-6043-BC97-CB65CC2D5973}"/>
              </a:ext>
            </a:extLst>
          </p:cNvPr>
          <p:cNvCxnSpPr/>
          <p:nvPr/>
        </p:nvCxnSpPr>
        <p:spPr>
          <a:xfrm>
            <a:off x="4645352" y="2883289"/>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47" name="Conector recto 46">
            <a:extLst>
              <a:ext uri="{FF2B5EF4-FFF2-40B4-BE49-F238E27FC236}">
                <a16:creationId xmlns:a16="http://schemas.microsoft.com/office/drawing/2014/main" id="{B45C05EE-F0E8-504D-97A9-3B8913F4FF47}"/>
              </a:ext>
            </a:extLst>
          </p:cNvPr>
          <p:cNvCxnSpPr/>
          <p:nvPr/>
        </p:nvCxnSpPr>
        <p:spPr>
          <a:xfrm>
            <a:off x="4652786" y="3115608"/>
            <a:ext cx="4068763" cy="0"/>
          </a:xfrm>
          <a:prstGeom prst="line">
            <a:avLst/>
          </a:prstGeom>
        </p:spPr>
        <p:style>
          <a:lnRef idx="1">
            <a:schemeClr val="accent6"/>
          </a:lnRef>
          <a:fillRef idx="0">
            <a:schemeClr val="accent6"/>
          </a:fillRef>
          <a:effectRef idx="0">
            <a:schemeClr val="accent6"/>
          </a:effectRef>
          <a:fontRef idx="minor">
            <a:schemeClr val="tx1"/>
          </a:fontRef>
        </p:style>
      </p:cxnSp>
      <p:sp>
        <p:nvSpPr>
          <p:cNvPr id="48" name="CuadroTexto 47">
            <a:extLst>
              <a:ext uri="{FF2B5EF4-FFF2-40B4-BE49-F238E27FC236}">
                <a16:creationId xmlns:a16="http://schemas.microsoft.com/office/drawing/2014/main" id="{C3F9A4B5-FC1E-714B-B11B-D15DAC0A3B41}"/>
              </a:ext>
            </a:extLst>
          </p:cNvPr>
          <p:cNvSpPr txBox="1"/>
          <p:nvPr/>
        </p:nvSpPr>
        <p:spPr>
          <a:xfrm>
            <a:off x="6273624" y="2365798"/>
            <a:ext cx="2440491"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 Kg</a:t>
            </a:r>
          </a:p>
        </p:txBody>
      </p:sp>
      <p:sp>
        <p:nvSpPr>
          <p:cNvPr id="50" name="CuadroTexto 49">
            <a:extLst>
              <a:ext uri="{FF2B5EF4-FFF2-40B4-BE49-F238E27FC236}">
                <a16:creationId xmlns:a16="http://schemas.microsoft.com/office/drawing/2014/main" id="{D12A6F75-7BF1-0A42-B5BD-D66C3C5B90F3}"/>
              </a:ext>
            </a:extLst>
          </p:cNvPr>
          <p:cNvSpPr txBox="1"/>
          <p:nvPr/>
        </p:nvSpPr>
        <p:spPr>
          <a:xfrm>
            <a:off x="6363511" y="2135339"/>
            <a:ext cx="2329846"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479,9 x 567 x 365,36</a:t>
            </a:r>
          </a:p>
        </p:txBody>
      </p:sp>
      <p:sp>
        <p:nvSpPr>
          <p:cNvPr id="51" name="CuadroTexto 50">
            <a:extLst>
              <a:ext uri="{FF2B5EF4-FFF2-40B4-BE49-F238E27FC236}">
                <a16:creationId xmlns:a16="http://schemas.microsoft.com/office/drawing/2014/main" id="{401BC260-940F-C74D-8A50-E32706E13E04}"/>
              </a:ext>
            </a:extLst>
          </p:cNvPr>
          <p:cNvSpPr txBox="1"/>
          <p:nvPr/>
        </p:nvSpPr>
        <p:spPr>
          <a:xfrm>
            <a:off x="6273624" y="2603691"/>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500 billetes</a:t>
            </a:r>
          </a:p>
        </p:txBody>
      </p:sp>
      <p:sp>
        <p:nvSpPr>
          <p:cNvPr id="52" name="CuadroTexto 51">
            <a:extLst>
              <a:ext uri="{FF2B5EF4-FFF2-40B4-BE49-F238E27FC236}">
                <a16:creationId xmlns:a16="http://schemas.microsoft.com/office/drawing/2014/main" id="{114C9A4F-7FEE-5849-B47C-0B98FE35298C}"/>
              </a:ext>
            </a:extLst>
          </p:cNvPr>
          <p:cNvSpPr txBox="1"/>
          <p:nvPr/>
        </p:nvSpPr>
        <p:spPr>
          <a:xfrm>
            <a:off x="7488041" y="2603691"/>
            <a:ext cx="1235091"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a:t>
            </a:r>
          </a:p>
        </p:txBody>
      </p:sp>
      <p:sp>
        <p:nvSpPr>
          <p:cNvPr id="53" name="CuadroTexto 52">
            <a:extLst>
              <a:ext uri="{FF2B5EF4-FFF2-40B4-BE49-F238E27FC236}">
                <a16:creationId xmlns:a16="http://schemas.microsoft.com/office/drawing/2014/main" id="{EB887AEC-BC0E-F746-814E-A8017234CE81}"/>
              </a:ext>
            </a:extLst>
          </p:cNvPr>
          <p:cNvSpPr txBox="1"/>
          <p:nvPr/>
        </p:nvSpPr>
        <p:spPr>
          <a:xfrm>
            <a:off x="6273624" y="2834150"/>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lang="es-ES" sz="1000" dirty="0">
                <a:solidFill>
                  <a:srgbClr val="000000"/>
                </a:solidFill>
                <a:latin typeface="Arial"/>
              </a:rPr>
              <a:t>1</a:t>
            </a:r>
            <a:r>
              <a:rPr kumimoji="0" lang="es-ES" sz="1000" b="0" i="0" u="none" strike="noStrike" kern="1200" cap="none" spc="0" normalizeH="0" baseline="0" noProof="0" dirty="0">
                <a:ln>
                  <a:noFill/>
                </a:ln>
                <a:solidFill>
                  <a:srgbClr val="000000"/>
                </a:solidFill>
                <a:effectLst/>
                <a:uLnTx/>
                <a:uFillTx/>
                <a:latin typeface="Arial"/>
                <a:ea typeface="+mn-ea"/>
                <a:cs typeface="+mn-cs"/>
              </a:rPr>
              <a:t> billetes/</a:t>
            </a:r>
            <a:r>
              <a:rPr kumimoji="0" lang="es-ES" sz="1000" b="0" i="0" u="none" strike="noStrike" kern="1200" cap="none" spc="0" normalizeH="0" baseline="0" noProof="0" dirty="0" err="1">
                <a:ln>
                  <a:noFill/>
                </a:ln>
                <a:solidFill>
                  <a:srgbClr val="000000"/>
                </a:solidFill>
                <a:effectLst/>
                <a:uLnTx/>
                <a:uFillTx/>
                <a:latin typeface="Arial"/>
                <a:ea typeface="+mn-ea"/>
                <a:cs typeface="+mn-cs"/>
              </a:rPr>
              <a:t>sec</a:t>
            </a:r>
            <a:endParaRPr kumimoji="0" lang="es-ES" sz="1000" b="0" i="0" u="none" strike="noStrike" kern="1200" cap="none" spc="0" normalizeH="0" baseline="0" noProof="0" dirty="0">
              <a:ln>
                <a:noFill/>
              </a:ln>
              <a:solidFill>
                <a:srgbClr val="000000"/>
              </a:solidFill>
              <a:effectLst/>
              <a:uLnTx/>
              <a:uFillTx/>
              <a:latin typeface="Arial"/>
              <a:ea typeface="+mn-ea"/>
              <a:cs typeface="+mn-cs"/>
            </a:endParaRPr>
          </a:p>
        </p:txBody>
      </p:sp>
      <p:sp>
        <p:nvSpPr>
          <p:cNvPr id="54" name="CuadroTexto 53">
            <a:extLst>
              <a:ext uri="{FF2B5EF4-FFF2-40B4-BE49-F238E27FC236}">
                <a16:creationId xmlns:a16="http://schemas.microsoft.com/office/drawing/2014/main" id="{104E9894-A2A0-C442-879C-52B038D87483}"/>
              </a:ext>
            </a:extLst>
          </p:cNvPr>
          <p:cNvSpPr txBox="1"/>
          <p:nvPr/>
        </p:nvSpPr>
        <p:spPr>
          <a:xfrm>
            <a:off x="7488041" y="2834150"/>
            <a:ext cx="1235091" cy="300788"/>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3,5 monedas/</a:t>
            </a:r>
            <a:r>
              <a:rPr kumimoji="0" lang="es-ES" sz="1000" b="0" i="0" u="none" strike="noStrike" kern="1200" cap="none" spc="0" normalizeH="0" baseline="0" noProof="0" dirty="0" err="1">
                <a:ln>
                  <a:noFill/>
                </a:ln>
                <a:solidFill>
                  <a:srgbClr val="000000"/>
                </a:solidFill>
                <a:effectLst/>
                <a:uLnTx/>
                <a:uFillTx/>
                <a:latin typeface="Arial"/>
                <a:ea typeface="+mn-ea"/>
                <a:cs typeface="+mn-cs"/>
              </a:rPr>
              <a:t>sec</a:t>
            </a:r>
            <a:endParaRPr kumimoji="0" lang="es-ES" sz="1000" b="0" i="0" u="none" strike="noStrike" kern="1200" cap="none" spc="0" normalizeH="0" baseline="0" noProof="0" dirty="0">
              <a:ln>
                <a:noFill/>
              </a:ln>
              <a:solidFill>
                <a:srgbClr val="000000"/>
              </a:solidFill>
              <a:effectLst/>
              <a:uLnTx/>
              <a:uFillTx/>
              <a:latin typeface="Arial"/>
              <a:ea typeface="+mn-ea"/>
              <a:cs typeface="+mn-cs"/>
            </a:endParaRPr>
          </a:p>
        </p:txBody>
      </p:sp>
      <p:sp>
        <p:nvSpPr>
          <p:cNvPr id="56" name="CuadroTexto 55">
            <a:extLst>
              <a:ext uri="{FF2B5EF4-FFF2-40B4-BE49-F238E27FC236}">
                <a16:creationId xmlns:a16="http://schemas.microsoft.com/office/drawing/2014/main" id="{DD3A241E-7907-4719-8A11-839B23A1B294}"/>
              </a:ext>
            </a:extLst>
          </p:cNvPr>
          <p:cNvSpPr txBox="1"/>
          <p:nvPr/>
        </p:nvSpPr>
        <p:spPr>
          <a:xfrm>
            <a:off x="6282725" y="3083756"/>
            <a:ext cx="1205316" cy="294632"/>
          </a:xfrm>
          <a:prstGeom prst="rect">
            <a:avLst/>
          </a:prstGeom>
          <a:noFill/>
        </p:spPr>
        <p:txBody>
          <a:bodyPr wrap="square" rtlCol="0">
            <a:spAutoFit/>
          </a:bodyPr>
          <a:lstStyle/>
          <a:p>
            <a:pPr algn="ctr">
              <a:lnSpc>
                <a:spcPct val="150000"/>
              </a:lnSpc>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150 (3x rodillos)</a:t>
            </a:r>
          </a:p>
        </p:txBody>
      </p:sp>
      <p:sp>
        <p:nvSpPr>
          <p:cNvPr id="57" name="CuadroTexto 56">
            <a:extLst>
              <a:ext uri="{FF2B5EF4-FFF2-40B4-BE49-F238E27FC236}">
                <a16:creationId xmlns:a16="http://schemas.microsoft.com/office/drawing/2014/main" id="{F290F83B-BBD5-4975-9EB3-B324F91EC849}"/>
              </a:ext>
            </a:extLst>
          </p:cNvPr>
          <p:cNvSpPr txBox="1"/>
          <p:nvPr/>
        </p:nvSpPr>
        <p:spPr>
          <a:xfrm>
            <a:off x="7488042" y="3077600"/>
            <a:ext cx="1205315" cy="300788"/>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3.200 (8x Hopper)</a:t>
            </a:r>
          </a:p>
        </p:txBody>
      </p:sp>
      <p:sp>
        <p:nvSpPr>
          <p:cNvPr id="9" name="Elipse 8">
            <a:extLst>
              <a:ext uri="{FF2B5EF4-FFF2-40B4-BE49-F238E27FC236}">
                <a16:creationId xmlns:a16="http://schemas.microsoft.com/office/drawing/2014/main" id="{254E0A4C-5DB9-028C-2E5E-D78228FF6036}"/>
              </a:ext>
            </a:extLst>
          </p:cNvPr>
          <p:cNvSpPr/>
          <p:nvPr/>
        </p:nvSpPr>
        <p:spPr>
          <a:xfrm>
            <a:off x="728830" y="736762"/>
            <a:ext cx="1867171" cy="18671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7" name="Imagen 6">
            <a:extLst>
              <a:ext uri="{FF2B5EF4-FFF2-40B4-BE49-F238E27FC236}">
                <a16:creationId xmlns:a16="http://schemas.microsoft.com/office/drawing/2014/main" id="{A0C35E52-F448-9693-0D1C-25A2D3855A5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85926" y="369032"/>
            <a:ext cx="3020150" cy="3379488"/>
          </a:xfrm>
          <a:prstGeom prst="rect">
            <a:avLst/>
          </a:prstGeom>
        </p:spPr>
      </p:pic>
      <p:sp>
        <p:nvSpPr>
          <p:cNvPr id="3" name="Rectángulo 2">
            <a:extLst>
              <a:ext uri="{FF2B5EF4-FFF2-40B4-BE49-F238E27FC236}">
                <a16:creationId xmlns:a16="http://schemas.microsoft.com/office/drawing/2014/main" id="{CD18D073-C152-4B1F-0E04-6223DA0EA9F9}"/>
              </a:ext>
            </a:extLst>
          </p:cNvPr>
          <p:cNvSpPr/>
          <p:nvPr/>
        </p:nvSpPr>
        <p:spPr>
          <a:xfrm>
            <a:off x="946598" y="1230083"/>
            <a:ext cx="1476790" cy="523220"/>
          </a:xfrm>
          <a:prstGeom prst="rect">
            <a:avLst/>
          </a:prstGeom>
        </p:spPr>
        <p:txBody>
          <a:bodyPr wrap="square">
            <a:spAutoFit/>
          </a:bodyPr>
          <a:lstStyle/>
          <a:p>
            <a:r>
              <a:rPr lang="es-ES" sz="1400" b="1" dirty="0">
                <a:solidFill>
                  <a:schemeClr val="bg2"/>
                </a:solidFill>
                <a:latin typeface="Century Gothic" panose="020B0502020202020204" pitchFamily="34" charset="0"/>
              </a:rPr>
              <a:t>NOVEDAD:</a:t>
            </a:r>
          </a:p>
          <a:p>
            <a:r>
              <a:rPr lang="es-ES" sz="1400" b="1" dirty="0">
                <a:solidFill>
                  <a:schemeClr val="bg2"/>
                </a:solidFill>
                <a:latin typeface="Century Gothic" panose="020B0502020202020204" pitchFamily="34" charset="0"/>
              </a:rPr>
              <a:t>Front Office 2.0</a:t>
            </a:r>
          </a:p>
        </p:txBody>
      </p:sp>
      <p:sp>
        <p:nvSpPr>
          <p:cNvPr id="10" name="CuadroTexto 9">
            <a:extLst>
              <a:ext uri="{FF2B5EF4-FFF2-40B4-BE49-F238E27FC236}">
                <a16:creationId xmlns:a16="http://schemas.microsoft.com/office/drawing/2014/main" id="{DB036827-D58C-7BE8-6BD3-E5D8DC726CDD}"/>
              </a:ext>
            </a:extLst>
          </p:cNvPr>
          <p:cNvSpPr txBox="1"/>
          <p:nvPr/>
        </p:nvSpPr>
        <p:spPr>
          <a:xfrm>
            <a:off x="168346" y="4251140"/>
            <a:ext cx="1427348" cy="523220"/>
          </a:xfrm>
          <a:prstGeom prst="rect">
            <a:avLst/>
          </a:prstGeom>
          <a:noFill/>
        </p:spPr>
        <p:txBody>
          <a:bodyPr wrap="square" rtlCol="0">
            <a:spAutoFit/>
          </a:bodyPr>
          <a:lstStyle/>
          <a:p>
            <a:r>
              <a:rPr lang="es-ES" sz="1400" dirty="0"/>
              <a:t>Alquiler + mantenimiento.</a:t>
            </a:r>
          </a:p>
        </p:txBody>
      </p:sp>
      <p:sp>
        <p:nvSpPr>
          <p:cNvPr id="11" name="CuadroTexto 10">
            <a:extLst>
              <a:ext uri="{FF2B5EF4-FFF2-40B4-BE49-F238E27FC236}">
                <a16:creationId xmlns:a16="http://schemas.microsoft.com/office/drawing/2014/main" id="{EB78B972-723A-95E4-2C28-91A0BD55F525}"/>
              </a:ext>
            </a:extLst>
          </p:cNvPr>
          <p:cNvSpPr txBox="1"/>
          <p:nvPr/>
        </p:nvSpPr>
        <p:spPr>
          <a:xfrm>
            <a:off x="1936344" y="4251140"/>
            <a:ext cx="1427349" cy="523220"/>
          </a:xfrm>
          <a:prstGeom prst="rect">
            <a:avLst/>
          </a:prstGeom>
          <a:noFill/>
        </p:spPr>
        <p:txBody>
          <a:bodyPr wrap="square" rtlCol="0">
            <a:spAutoFit/>
          </a:bodyPr>
          <a:lstStyle/>
          <a:p>
            <a:r>
              <a:rPr lang="es-ES" sz="1400" dirty="0"/>
              <a:t>Manipulado de 20.000€</a:t>
            </a:r>
          </a:p>
        </p:txBody>
      </p:sp>
      <p:sp>
        <p:nvSpPr>
          <p:cNvPr id="12" name="CuadroTexto 11">
            <a:extLst>
              <a:ext uri="{FF2B5EF4-FFF2-40B4-BE49-F238E27FC236}">
                <a16:creationId xmlns:a16="http://schemas.microsoft.com/office/drawing/2014/main" id="{CC17730B-A56E-3157-F07D-EBFCDEDC70EF}"/>
              </a:ext>
            </a:extLst>
          </p:cNvPr>
          <p:cNvSpPr txBox="1"/>
          <p:nvPr/>
        </p:nvSpPr>
        <p:spPr>
          <a:xfrm>
            <a:off x="3704342" y="4251140"/>
            <a:ext cx="1686681" cy="523220"/>
          </a:xfrm>
          <a:prstGeom prst="rect">
            <a:avLst/>
          </a:prstGeom>
          <a:noFill/>
        </p:spPr>
        <p:txBody>
          <a:bodyPr wrap="square" rtlCol="0">
            <a:spAutoFit/>
          </a:bodyPr>
          <a:lstStyle/>
          <a:p>
            <a:r>
              <a:rPr lang="es-ES" sz="1400" dirty="0"/>
              <a:t>Ingreso inmediato en cuenta bancaria.</a:t>
            </a:r>
          </a:p>
        </p:txBody>
      </p:sp>
      <p:sp>
        <p:nvSpPr>
          <p:cNvPr id="13" name="CuadroTexto 12">
            <a:extLst>
              <a:ext uri="{FF2B5EF4-FFF2-40B4-BE49-F238E27FC236}">
                <a16:creationId xmlns:a16="http://schemas.microsoft.com/office/drawing/2014/main" id="{E9022A50-E7CA-B3D3-65B8-8F5229AAB6B0}"/>
              </a:ext>
            </a:extLst>
          </p:cNvPr>
          <p:cNvSpPr txBox="1"/>
          <p:nvPr/>
        </p:nvSpPr>
        <p:spPr>
          <a:xfrm>
            <a:off x="5731672" y="4251140"/>
            <a:ext cx="1054265" cy="523220"/>
          </a:xfrm>
          <a:prstGeom prst="rect">
            <a:avLst/>
          </a:prstGeom>
          <a:noFill/>
        </p:spPr>
        <p:txBody>
          <a:bodyPr wrap="square" rtlCol="0">
            <a:spAutoFit/>
          </a:bodyPr>
          <a:lstStyle/>
          <a:p>
            <a:r>
              <a:rPr lang="es-ES" sz="1400" dirty="0"/>
              <a:t>1xrecogida al mes.</a:t>
            </a:r>
          </a:p>
        </p:txBody>
      </p:sp>
      <p:sp>
        <p:nvSpPr>
          <p:cNvPr id="14" name="CuadroTexto 13">
            <a:extLst>
              <a:ext uri="{FF2B5EF4-FFF2-40B4-BE49-F238E27FC236}">
                <a16:creationId xmlns:a16="http://schemas.microsoft.com/office/drawing/2014/main" id="{C38629DF-7701-B000-9942-CCE902398FD2}"/>
              </a:ext>
            </a:extLst>
          </p:cNvPr>
          <p:cNvSpPr txBox="1"/>
          <p:nvPr/>
        </p:nvSpPr>
        <p:spPr>
          <a:xfrm>
            <a:off x="7126587" y="4251140"/>
            <a:ext cx="1836871" cy="523220"/>
          </a:xfrm>
          <a:prstGeom prst="rect">
            <a:avLst/>
          </a:prstGeom>
          <a:noFill/>
        </p:spPr>
        <p:txBody>
          <a:bodyPr wrap="square" rtlCol="0">
            <a:spAutoFit/>
          </a:bodyPr>
          <a:lstStyle/>
          <a:p>
            <a:r>
              <a:rPr lang="es-ES" sz="1400" dirty="0"/>
              <a:t>Entrega de cambios en parada coincidente.</a:t>
            </a:r>
          </a:p>
        </p:txBody>
      </p:sp>
      <p:pic>
        <p:nvPicPr>
          <p:cNvPr id="15" name="Imagen 14">
            <a:extLst>
              <a:ext uri="{FF2B5EF4-FFF2-40B4-BE49-F238E27FC236}">
                <a16:creationId xmlns:a16="http://schemas.microsoft.com/office/drawing/2014/main" id="{69013582-54AB-D063-87F8-2A3054874B9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0825" y="3696008"/>
            <a:ext cx="329599" cy="523220"/>
          </a:xfrm>
          <a:prstGeom prst="rect">
            <a:avLst/>
          </a:prstGeom>
        </p:spPr>
      </p:pic>
      <p:pic>
        <p:nvPicPr>
          <p:cNvPr id="16" name="Imagen 15">
            <a:extLst>
              <a:ext uri="{FF2B5EF4-FFF2-40B4-BE49-F238E27FC236}">
                <a16:creationId xmlns:a16="http://schemas.microsoft.com/office/drawing/2014/main" id="{094FA0A2-5328-D326-C498-0239E9F0965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52519" y="3867611"/>
            <a:ext cx="508492" cy="351617"/>
          </a:xfrm>
          <a:prstGeom prst="rect">
            <a:avLst/>
          </a:prstGeom>
        </p:spPr>
      </p:pic>
      <p:pic>
        <p:nvPicPr>
          <p:cNvPr id="19" name="Imagen 18">
            <a:extLst>
              <a:ext uri="{FF2B5EF4-FFF2-40B4-BE49-F238E27FC236}">
                <a16:creationId xmlns:a16="http://schemas.microsoft.com/office/drawing/2014/main" id="{A2029FA8-6C7E-64BC-A3B0-1B1FC905A30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802056" y="3765948"/>
            <a:ext cx="462099" cy="453280"/>
          </a:xfrm>
          <a:prstGeom prst="rect">
            <a:avLst/>
          </a:prstGeom>
        </p:spPr>
      </p:pic>
      <p:pic>
        <p:nvPicPr>
          <p:cNvPr id="20" name="Imagen 19">
            <a:extLst>
              <a:ext uri="{FF2B5EF4-FFF2-40B4-BE49-F238E27FC236}">
                <a16:creationId xmlns:a16="http://schemas.microsoft.com/office/drawing/2014/main" id="{C40FB393-6E24-ACC0-64F8-D50ED5C4906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23849" y="3894924"/>
            <a:ext cx="533278" cy="324304"/>
          </a:xfrm>
          <a:prstGeom prst="rect">
            <a:avLst/>
          </a:prstGeom>
        </p:spPr>
      </p:pic>
      <p:pic>
        <p:nvPicPr>
          <p:cNvPr id="21" name="Imagen 20">
            <a:extLst>
              <a:ext uri="{FF2B5EF4-FFF2-40B4-BE49-F238E27FC236}">
                <a16:creationId xmlns:a16="http://schemas.microsoft.com/office/drawing/2014/main" id="{B00366A9-07E3-FB57-8177-6D759A6D31D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280402" y="3779587"/>
            <a:ext cx="415278" cy="439641"/>
          </a:xfrm>
          <a:prstGeom prst="rect">
            <a:avLst/>
          </a:prstGeom>
        </p:spPr>
      </p:pic>
    </p:spTree>
    <p:extLst>
      <p:ext uri="{BB962C8B-B14F-4D97-AF65-F5344CB8AC3E}">
        <p14:creationId xmlns:p14="http://schemas.microsoft.com/office/powerpoint/2010/main" val="41298199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02. Cash </a:t>
            </a:r>
            <a:r>
              <a:rPr lang="es-ES" dirty="0" err="1">
                <a:latin typeface="Century Gothic" panose="020B0502020202020204" pitchFamily="34" charset="0"/>
              </a:rPr>
              <a:t>Today</a:t>
            </a:r>
            <a:r>
              <a:rPr lang="es-ES" dirty="0">
                <a:latin typeface="Century Gothic" panose="020B0502020202020204" pitchFamily="34" charset="0"/>
              </a:rPr>
              <a:t>. </a:t>
            </a:r>
            <a:r>
              <a:rPr lang="es-ES" b="0" dirty="0">
                <a:latin typeface="Century Gothic" panose="020B0502020202020204" pitchFamily="34" charset="0"/>
              </a:rPr>
              <a:t>Suite de máquinas.</a:t>
            </a:r>
            <a:br>
              <a:rPr lang="es-ES" dirty="0">
                <a:latin typeface="Century Gothic" panose="020B0502020202020204" pitchFamily="34" charset="0"/>
              </a:rPr>
            </a:br>
            <a:endParaRPr lang="es-ES" b="0" dirty="0">
              <a:solidFill>
                <a:srgbClr val="F1AA20"/>
              </a:solidFill>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r" defTabSz="389582" rtl="0" eaLnBrk="1" fontAlgn="auto" latinLnBrk="0" hangingPunct="1">
              <a:lnSpc>
                <a:spcPct val="10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Cash </a:t>
            </a:r>
            <a:r>
              <a:rPr kumimoji="0" lang="es-ES" sz="1200" b="1" i="0" u="none" strike="noStrike" kern="1200" cap="none" spc="0" normalizeH="0" baseline="0" noProof="0" dirty="0" err="1">
                <a:ln>
                  <a:noFill/>
                </a:ln>
                <a:solidFill>
                  <a:srgbClr val="000000"/>
                </a:solidFill>
                <a:effectLst/>
                <a:uLnTx/>
                <a:uFillTx/>
                <a:latin typeface="Century Gothic" panose="020B0502020202020204" pitchFamily="34" charset="0"/>
                <a:ea typeface="+mj-ea"/>
                <a:cs typeface="Arial" panose="020B0604020202020204" pitchFamily="34" charset="0"/>
              </a:rPr>
              <a:t>Today</a:t>
            </a: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 : Front Office</a:t>
            </a:r>
          </a:p>
        </p:txBody>
      </p:sp>
      <p:pic>
        <p:nvPicPr>
          <p:cNvPr id="71" name="Imagen 70">
            <a:extLst>
              <a:ext uri="{FF2B5EF4-FFF2-40B4-BE49-F238E27FC236}">
                <a16:creationId xmlns:a16="http://schemas.microsoft.com/office/drawing/2014/main" id="{5E43392B-B734-9140-874A-C85CD505CED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95" r="-325"/>
          <a:stretch/>
        </p:blipFill>
        <p:spPr>
          <a:xfrm>
            <a:off x="915900" y="1176453"/>
            <a:ext cx="2206711" cy="1645769"/>
          </a:xfrm>
          <a:prstGeom prst="rect">
            <a:avLst/>
          </a:prstGeom>
        </p:spPr>
      </p:pic>
      <p:cxnSp>
        <p:nvCxnSpPr>
          <p:cNvPr id="24" name="Conector recto 23">
            <a:extLst>
              <a:ext uri="{FF2B5EF4-FFF2-40B4-BE49-F238E27FC236}">
                <a16:creationId xmlns:a16="http://schemas.microsoft.com/office/drawing/2014/main" id="{781036E6-B5F2-BA4A-9698-1A476A4504F4}"/>
              </a:ext>
            </a:extLst>
          </p:cNvPr>
          <p:cNvCxnSpPr>
            <a:cxnSpLocks/>
          </p:cNvCxnSpPr>
          <p:nvPr/>
        </p:nvCxnSpPr>
        <p:spPr>
          <a:xfrm>
            <a:off x="4572000" y="3010572"/>
            <a:ext cx="0" cy="1649750"/>
          </a:xfrm>
          <a:prstGeom prst="line">
            <a:avLst/>
          </a:prstGeom>
          <a:ln w="12700">
            <a:solidFill>
              <a:schemeClr val="tx2"/>
            </a:solidFill>
          </a:ln>
        </p:spPr>
        <p:style>
          <a:lnRef idx="1">
            <a:schemeClr val="accent6"/>
          </a:lnRef>
          <a:fillRef idx="0">
            <a:schemeClr val="accent6"/>
          </a:fillRef>
          <a:effectRef idx="0">
            <a:schemeClr val="accent6"/>
          </a:effectRef>
          <a:fontRef idx="minor">
            <a:schemeClr val="tx1"/>
          </a:fontRef>
        </p:style>
      </p:cxnSp>
      <p:pic>
        <p:nvPicPr>
          <p:cNvPr id="25" name="Imagen 24">
            <a:extLst>
              <a:ext uri="{FF2B5EF4-FFF2-40B4-BE49-F238E27FC236}">
                <a16:creationId xmlns:a16="http://schemas.microsoft.com/office/drawing/2014/main" id="{12897242-7AB2-4746-A7C5-FCD9D267FE8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028185" y="519454"/>
            <a:ext cx="1579394" cy="2498377"/>
          </a:xfrm>
          <a:prstGeom prst="rect">
            <a:avLst/>
          </a:prstGeom>
        </p:spPr>
      </p:pic>
      <p:sp>
        <p:nvSpPr>
          <p:cNvPr id="2" name="CuadroTexto 1">
            <a:extLst>
              <a:ext uri="{FF2B5EF4-FFF2-40B4-BE49-F238E27FC236}">
                <a16:creationId xmlns:a16="http://schemas.microsoft.com/office/drawing/2014/main" id="{350D86E3-E752-784D-8FBF-7FD3EB77B31C}"/>
              </a:ext>
            </a:extLst>
          </p:cNvPr>
          <p:cNvSpPr txBox="1"/>
          <p:nvPr/>
        </p:nvSpPr>
        <p:spPr>
          <a:xfrm>
            <a:off x="170039" y="3603567"/>
            <a:ext cx="1709569" cy="1910459"/>
          </a:xfrm>
          <a:prstGeom prst="rect">
            <a:avLst/>
          </a:prstGeom>
          <a:noFill/>
        </p:spPr>
        <p:txBody>
          <a:bodyPr wrap="square" rtlCol="0">
            <a:spAutoFit/>
          </a:bodyPr>
          <a:lstStyle/>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Dimensiones:</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Peso:</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Capacidad:</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Velocidad de </a:t>
            </a:r>
            <a:r>
              <a:rPr kumimoji="0" lang="es-ES" sz="1000" b="1" i="0" u="none" strike="noStrike" kern="1200" cap="none" spc="0" normalizeH="0" baseline="0" noProof="0" dirty="0" err="1">
                <a:ln>
                  <a:noFill/>
                </a:ln>
                <a:solidFill>
                  <a:srgbClr val="000000"/>
                </a:solidFill>
                <a:effectLst/>
                <a:uLnTx/>
                <a:uFillTx/>
                <a:latin typeface="Arial"/>
                <a:ea typeface="+mn-ea"/>
                <a:cs typeface="+mn-cs"/>
              </a:rPr>
              <a:t>ingresador</a:t>
            </a:r>
            <a:r>
              <a:rPr kumimoji="0" lang="es-ES" sz="1000" b="1" i="0" u="none" strike="noStrike" kern="1200" cap="none" spc="0" normalizeH="0" baseline="0" noProof="0" dirty="0">
                <a:ln>
                  <a:noFill/>
                </a:ln>
                <a:solidFill>
                  <a:srgbClr val="000000"/>
                </a:solidFill>
                <a:effectLst/>
                <a:uLnTx/>
                <a:uFillTx/>
                <a:latin typeface="Arial"/>
                <a:ea typeface="+mn-ea"/>
                <a:cs typeface="+mn-cs"/>
              </a:rPr>
              <a:t>:</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Reciclado			</a:t>
            </a:r>
          </a:p>
          <a:p>
            <a:pPr marL="0" marR="0" lvl="0" indent="0" algn="l" defTabSz="389582" rtl="0" eaLnBrk="1" fontAlgn="auto" latinLnBrk="0" hangingPunct="1">
              <a:lnSpc>
                <a:spcPct val="150000"/>
              </a:lnSpc>
              <a:spcBef>
                <a:spcPts val="0"/>
              </a:spcBef>
              <a:spcAft>
                <a:spcPts val="0"/>
              </a:spcAft>
              <a:buClrTx/>
              <a:buSzTx/>
              <a:buFontTx/>
              <a:buNone/>
              <a:tabLst/>
              <a:defRPr/>
            </a:pPr>
            <a:endParaRPr kumimoji="0" lang="es-ES" sz="100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389582" rtl="0" eaLnBrk="1" fontAlgn="auto" latinLnBrk="0" hangingPunct="1">
              <a:lnSpc>
                <a:spcPct val="150000"/>
              </a:lnSpc>
              <a:spcBef>
                <a:spcPts val="0"/>
              </a:spcBef>
              <a:spcAft>
                <a:spcPts val="0"/>
              </a:spcAft>
              <a:buClrTx/>
              <a:buSzTx/>
              <a:buFontTx/>
              <a:buNone/>
              <a:tabLst/>
              <a:defRPr/>
            </a:pPr>
            <a:endParaRPr kumimoji="0" lang="es-ES" sz="1000" b="1" i="0" u="none" strike="noStrike" kern="1200" cap="none" spc="0" normalizeH="0" baseline="0" noProof="0" dirty="0">
              <a:ln>
                <a:noFill/>
              </a:ln>
              <a:solidFill>
                <a:srgbClr val="000000"/>
              </a:solidFill>
              <a:effectLst/>
              <a:uLnTx/>
              <a:uFillTx/>
              <a:latin typeface="Arial"/>
              <a:ea typeface="+mn-ea"/>
              <a:cs typeface="+mn-cs"/>
            </a:endParaRPr>
          </a:p>
        </p:txBody>
      </p:sp>
      <p:sp>
        <p:nvSpPr>
          <p:cNvPr id="4" name="CuadroTexto 3">
            <a:extLst>
              <a:ext uri="{FF2B5EF4-FFF2-40B4-BE49-F238E27FC236}">
                <a16:creationId xmlns:a16="http://schemas.microsoft.com/office/drawing/2014/main" id="{6D6B70EA-8CA0-BC44-AAA2-D87B54B98164}"/>
              </a:ext>
            </a:extLst>
          </p:cNvPr>
          <p:cNvSpPr txBox="1"/>
          <p:nvPr/>
        </p:nvSpPr>
        <p:spPr>
          <a:xfrm>
            <a:off x="1871663" y="3317875"/>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Módulo Billetes</a:t>
            </a:r>
          </a:p>
        </p:txBody>
      </p:sp>
      <p:sp>
        <p:nvSpPr>
          <p:cNvPr id="17" name="CuadroTexto 16">
            <a:extLst>
              <a:ext uri="{FF2B5EF4-FFF2-40B4-BE49-F238E27FC236}">
                <a16:creationId xmlns:a16="http://schemas.microsoft.com/office/drawing/2014/main" id="{C85ACE82-9E19-1A43-8B50-7FABF1D61A80}"/>
              </a:ext>
            </a:extLst>
          </p:cNvPr>
          <p:cNvSpPr txBox="1"/>
          <p:nvPr/>
        </p:nvSpPr>
        <p:spPr>
          <a:xfrm>
            <a:off x="3086080" y="3317875"/>
            <a:ext cx="1235091"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Módulo Monedas</a:t>
            </a:r>
          </a:p>
        </p:txBody>
      </p:sp>
      <p:sp>
        <p:nvSpPr>
          <p:cNvPr id="18" name="Rectángulo 17">
            <a:extLst>
              <a:ext uri="{FF2B5EF4-FFF2-40B4-BE49-F238E27FC236}">
                <a16:creationId xmlns:a16="http://schemas.microsoft.com/office/drawing/2014/main" id="{30E875DB-0D31-5649-A09C-BC4341DD0F96}"/>
              </a:ext>
            </a:extLst>
          </p:cNvPr>
          <p:cNvSpPr/>
          <p:nvPr/>
        </p:nvSpPr>
        <p:spPr>
          <a:xfrm>
            <a:off x="250825" y="3053851"/>
            <a:ext cx="4070345" cy="274672"/>
          </a:xfrm>
          <a:prstGeom prst="rect">
            <a:avLst/>
          </a:prstGeom>
          <a:solidFill>
            <a:srgbClr val="FFD5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FFFFFF"/>
              </a:solidFill>
              <a:effectLst/>
              <a:uLnTx/>
              <a:uFillTx/>
              <a:latin typeface="Arial"/>
              <a:ea typeface="+mn-ea"/>
              <a:cs typeface="+mn-cs"/>
            </a:endParaRPr>
          </a:p>
        </p:txBody>
      </p:sp>
      <p:sp>
        <p:nvSpPr>
          <p:cNvPr id="72" name="Rectángulo 71">
            <a:extLst>
              <a:ext uri="{FF2B5EF4-FFF2-40B4-BE49-F238E27FC236}">
                <a16:creationId xmlns:a16="http://schemas.microsoft.com/office/drawing/2014/main" id="{BA60BBF9-EF80-6D4C-9DAB-61330DAA5102}"/>
              </a:ext>
            </a:extLst>
          </p:cNvPr>
          <p:cNvSpPr/>
          <p:nvPr/>
        </p:nvSpPr>
        <p:spPr>
          <a:xfrm>
            <a:off x="250825" y="3054654"/>
            <a:ext cx="1880483" cy="276999"/>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600"/>
              </a:spcAft>
              <a:buClr>
                <a:srgbClr val="FFD525"/>
              </a:buClr>
              <a:buSzTx/>
              <a:buFontTx/>
              <a:buNone/>
              <a:tabLst/>
              <a:defRPr/>
            </a:pPr>
            <a:r>
              <a:rPr kumimoji="0" lang="es-ES" sz="12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InLane300 Desktop</a:t>
            </a:r>
          </a:p>
        </p:txBody>
      </p:sp>
      <p:cxnSp>
        <p:nvCxnSpPr>
          <p:cNvPr id="8" name="Conector recto 7">
            <a:extLst>
              <a:ext uri="{FF2B5EF4-FFF2-40B4-BE49-F238E27FC236}">
                <a16:creationId xmlns:a16="http://schemas.microsoft.com/office/drawing/2014/main" id="{57565D01-2872-5A46-BDEE-F07FC5B9F481}"/>
              </a:ext>
            </a:extLst>
          </p:cNvPr>
          <p:cNvCxnSpPr/>
          <p:nvPr/>
        </p:nvCxnSpPr>
        <p:spPr>
          <a:xfrm>
            <a:off x="250825" y="3658805"/>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26" name="Conector recto 25">
            <a:extLst>
              <a:ext uri="{FF2B5EF4-FFF2-40B4-BE49-F238E27FC236}">
                <a16:creationId xmlns:a16="http://schemas.microsoft.com/office/drawing/2014/main" id="{D1A67E57-7F16-144B-B5BD-8AE29B6BB883}"/>
              </a:ext>
            </a:extLst>
          </p:cNvPr>
          <p:cNvCxnSpPr/>
          <p:nvPr/>
        </p:nvCxnSpPr>
        <p:spPr>
          <a:xfrm>
            <a:off x="250825" y="3891122"/>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27" name="Conector recto 26">
            <a:extLst>
              <a:ext uri="{FF2B5EF4-FFF2-40B4-BE49-F238E27FC236}">
                <a16:creationId xmlns:a16="http://schemas.microsoft.com/office/drawing/2014/main" id="{1E8A6CEA-31DD-D84D-9C48-4AAFF8E0B18E}"/>
              </a:ext>
            </a:extLst>
          </p:cNvPr>
          <p:cNvCxnSpPr/>
          <p:nvPr/>
        </p:nvCxnSpPr>
        <p:spPr>
          <a:xfrm>
            <a:off x="250825" y="4123439"/>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28" name="Conector recto 27">
            <a:extLst>
              <a:ext uri="{FF2B5EF4-FFF2-40B4-BE49-F238E27FC236}">
                <a16:creationId xmlns:a16="http://schemas.microsoft.com/office/drawing/2014/main" id="{059EE87D-4AD0-E349-B18F-650EF10F2169}"/>
              </a:ext>
            </a:extLst>
          </p:cNvPr>
          <p:cNvCxnSpPr/>
          <p:nvPr/>
        </p:nvCxnSpPr>
        <p:spPr>
          <a:xfrm>
            <a:off x="243391" y="4355756"/>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29" name="Conector recto 28">
            <a:extLst>
              <a:ext uri="{FF2B5EF4-FFF2-40B4-BE49-F238E27FC236}">
                <a16:creationId xmlns:a16="http://schemas.microsoft.com/office/drawing/2014/main" id="{1D65BC1E-988D-4844-B400-DD96D79FA66A}"/>
              </a:ext>
            </a:extLst>
          </p:cNvPr>
          <p:cNvCxnSpPr/>
          <p:nvPr/>
        </p:nvCxnSpPr>
        <p:spPr>
          <a:xfrm>
            <a:off x="250825" y="4588075"/>
            <a:ext cx="4068763" cy="0"/>
          </a:xfrm>
          <a:prstGeom prst="line">
            <a:avLst/>
          </a:prstGeom>
        </p:spPr>
        <p:style>
          <a:lnRef idx="1">
            <a:schemeClr val="accent6"/>
          </a:lnRef>
          <a:fillRef idx="0">
            <a:schemeClr val="accent6"/>
          </a:fillRef>
          <a:effectRef idx="0">
            <a:schemeClr val="accent6"/>
          </a:effectRef>
          <a:fontRef idx="minor">
            <a:schemeClr val="tx1"/>
          </a:fontRef>
        </p:style>
      </p:cxnSp>
      <p:sp>
        <p:nvSpPr>
          <p:cNvPr id="30" name="CuadroTexto 29">
            <a:extLst>
              <a:ext uri="{FF2B5EF4-FFF2-40B4-BE49-F238E27FC236}">
                <a16:creationId xmlns:a16="http://schemas.microsoft.com/office/drawing/2014/main" id="{ACA16DA7-20B0-ED43-B807-E73D97BBCCDE}"/>
              </a:ext>
            </a:extLst>
          </p:cNvPr>
          <p:cNvSpPr txBox="1"/>
          <p:nvPr/>
        </p:nvSpPr>
        <p:spPr>
          <a:xfrm>
            <a:off x="1871663" y="3838265"/>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30 Kg</a:t>
            </a:r>
          </a:p>
        </p:txBody>
      </p:sp>
      <p:sp>
        <p:nvSpPr>
          <p:cNvPr id="31" name="CuadroTexto 30">
            <a:extLst>
              <a:ext uri="{FF2B5EF4-FFF2-40B4-BE49-F238E27FC236}">
                <a16:creationId xmlns:a16="http://schemas.microsoft.com/office/drawing/2014/main" id="{93ACA5AF-E248-454F-872B-CFC5BB748376}"/>
              </a:ext>
            </a:extLst>
          </p:cNvPr>
          <p:cNvSpPr txBox="1"/>
          <p:nvPr/>
        </p:nvSpPr>
        <p:spPr>
          <a:xfrm>
            <a:off x="3086080" y="3838265"/>
            <a:ext cx="1235091"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35 Kg</a:t>
            </a:r>
          </a:p>
        </p:txBody>
      </p:sp>
      <p:sp>
        <p:nvSpPr>
          <p:cNvPr id="32" name="CuadroTexto 31">
            <a:extLst>
              <a:ext uri="{FF2B5EF4-FFF2-40B4-BE49-F238E27FC236}">
                <a16:creationId xmlns:a16="http://schemas.microsoft.com/office/drawing/2014/main" id="{4D76AF7D-3E15-354C-90E7-9D7B553685E0}"/>
              </a:ext>
            </a:extLst>
          </p:cNvPr>
          <p:cNvSpPr txBox="1"/>
          <p:nvPr/>
        </p:nvSpPr>
        <p:spPr>
          <a:xfrm>
            <a:off x="2488697" y="3607806"/>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520 x 550 x 335</a:t>
            </a:r>
          </a:p>
        </p:txBody>
      </p:sp>
      <p:sp>
        <p:nvSpPr>
          <p:cNvPr id="33" name="CuadroTexto 32">
            <a:extLst>
              <a:ext uri="{FF2B5EF4-FFF2-40B4-BE49-F238E27FC236}">
                <a16:creationId xmlns:a16="http://schemas.microsoft.com/office/drawing/2014/main" id="{BCED3D91-B34F-CF45-9D59-FC9DC7948644}"/>
              </a:ext>
            </a:extLst>
          </p:cNvPr>
          <p:cNvSpPr txBox="1"/>
          <p:nvPr/>
        </p:nvSpPr>
        <p:spPr>
          <a:xfrm>
            <a:off x="1871663" y="4076158"/>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350 billetes</a:t>
            </a:r>
          </a:p>
        </p:txBody>
      </p:sp>
      <p:sp>
        <p:nvSpPr>
          <p:cNvPr id="34" name="CuadroTexto 33">
            <a:extLst>
              <a:ext uri="{FF2B5EF4-FFF2-40B4-BE49-F238E27FC236}">
                <a16:creationId xmlns:a16="http://schemas.microsoft.com/office/drawing/2014/main" id="{202D173D-BC29-FE4C-B98A-B52A26CF045B}"/>
              </a:ext>
            </a:extLst>
          </p:cNvPr>
          <p:cNvSpPr txBox="1"/>
          <p:nvPr/>
        </p:nvSpPr>
        <p:spPr>
          <a:xfrm>
            <a:off x="3086080" y="4076158"/>
            <a:ext cx="1235091"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a:t>
            </a:r>
          </a:p>
        </p:txBody>
      </p:sp>
      <p:sp>
        <p:nvSpPr>
          <p:cNvPr id="35" name="CuadroTexto 34">
            <a:extLst>
              <a:ext uri="{FF2B5EF4-FFF2-40B4-BE49-F238E27FC236}">
                <a16:creationId xmlns:a16="http://schemas.microsoft.com/office/drawing/2014/main" id="{D9A059A6-AAA9-2E49-AC3E-2C10DA7E3E05}"/>
              </a:ext>
            </a:extLst>
          </p:cNvPr>
          <p:cNvSpPr txBox="1"/>
          <p:nvPr/>
        </p:nvSpPr>
        <p:spPr>
          <a:xfrm>
            <a:off x="1871663" y="4306617"/>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2 billetes/</a:t>
            </a:r>
            <a:r>
              <a:rPr kumimoji="0" lang="es-ES" sz="1000" b="0" i="0" u="none" strike="noStrike" kern="1200" cap="none" spc="0" normalizeH="0" baseline="0" noProof="0" dirty="0" err="1">
                <a:ln>
                  <a:noFill/>
                </a:ln>
                <a:solidFill>
                  <a:srgbClr val="000000"/>
                </a:solidFill>
                <a:effectLst/>
                <a:uLnTx/>
                <a:uFillTx/>
                <a:latin typeface="Arial"/>
                <a:ea typeface="+mn-ea"/>
                <a:cs typeface="+mn-cs"/>
              </a:rPr>
              <a:t>sec</a:t>
            </a:r>
            <a:endParaRPr kumimoji="0" lang="es-ES" sz="1000" b="0" i="0" u="none" strike="noStrike" kern="1200" cap="none" spc="0" normalizeH="0" baseline="0" noProof="0" dirty="0">
              <a:ln>
                <a:noFill/>
              </a:ln>
              <a:solidFill>
                <a:srgbClr val="000000"/>
              </a:solidFill>
              <a:effectLst/>
              <a:uLnTx/>
              <a:uFillTx/>
              <a:latin typeface="Arial"/>
              <a:ea typeface="+mn-ea"/>
              <a:cs typeface="+mn-cs"/>
            </a:endParaRPr>
          </a:p>
        </p:txBody>
      </p:sp>
      <p:sp>
        <p:nvSpPr>
          <p:cNvPr id="36" name="CuadroTexto 35">
            <a:extLst>
              <a:ext uri="{FF2B5EF4-FFF2-40B4-BE49-F238E27FC236}">
                <a16:creationId xmlns:a16="http://schemas.microsoft.com/office/drawing/2014/main" id="{18849471-CE85-1448-BFAB-798167039714}"/>
              </a:ext>
            </a:extLst>
          </p:cNvPr>
          <p:cNvSpPr txBox="1"/>
          <p:nvPr/>
        </p:nvSpPr>
        <p:spPr>
          <a:xfrm>
            <a:off x="3086080" y="4306617"/>
            <a:ext cx="1235091" cy="300788"/>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10 monedas/</a:t>
            </a:r>
            <a:r>
              <a:rPr kumimoji="0" lang="es-ES" sz="1000" b="0" i="0" u="none" strike="noStrike" kern="1200" cap="none" spc="0" normalizeH="0" baseline="0" noProof="0" dirty="0" err="1">
                <a:ln>
                  <a:noFill/>
                </a:ln>
                <a:solidFill>
                  <a:srgbClr val="000000"/>
                </a:solidFill>
                <a:effectLst/>
                <a:uLnTx/>
                <a:uFillTx/>
                <a:latin typeface="Arial"/>
                <a:ea typeface="+mn-ea"/>
                <a:cs typeface="+mn-cs"/>
              </a:rPr>
              <a:t>sec</a:t>
            </a:r>
            <a:endParaRPr kumimoji="0" lang="es-ES" sz="1000" b="0" i="0" u="none" strike="noStrike" kern="1200" cap="none" spc="0" normalizeH="0" baseline="0" noProof="0" dirty="0">
              <a:ln>
                <a:noFill/>
              </a:ln>
              <a:solidFill>
                <a:srgbClr val="000000"/>
              </a:solidFill>
              <a:effectLst/>
              <a:uLnTx/>
              <a:uFillTx/>
              <a:latin typeface="Arial"/>
              <a:ea typeface="+mn-ea"/>
              <a:cs typeface="+mn-cs"/>
            </a:endParaRPr>
          </a:p>
        </p:txBody>
      </p:sp>
      <p:sp>
        <p:nvSpPr>
          <p:cNvPr id="37" name="CuadroTexto 36">
            <a:extLst>
              <a:ext uri="{FF2B5EF4-FFF2-40B4-BE49-F238E27FC236}">
                <a16:creationId xmlns:a16="http://schemas.microsoft.com/office/drawing/2014/main" id="{B52B64F2-9095-CD48-B983-C9A64A6A6F0A}"/>
              </a:ext>
            </a:extLst>
          </p:cNvPr>
          <p:cNvSpPr txBox="1"/>
          <p:nvPr/>
        </p:nvSpPr>
        <p:spPr>
          <a:xfrm>
            <a:off x="4727170" y="3603568"/>
            <a:ext cx="1710725" cy="1217962"/>
          </a:xfrm>
          <a:prstGeom prst="rect">
            <a:avLst/>
          </a:prstGeom>
          <a:noFill/>
        </p:spPr>
        <p:txBody>
          <a:bodyPr wrap="none" rtlCol="0">
            <a:spAutoFit/>
          </a:bodyPr>
          <a:lstStyle/>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Dimensiones:</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Peso:</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Capacidad:</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Velocidad de </a:t>
            </a:r>
            <a:r>
              <a:rPr kumimoji="0" lang="es-ES" sz="1000" b="1" i="0" u="none" strike="noStrike" kern="1200" cap="none" spc="0" normalizeH="0" baseline="0" noProof="0" dirty="0" err="1">
                <a:ln>
                  <a:noFill/>
                </a:ln>
                <a:solidFill>
                  <a:srgbClr val="000000"/>
                </a:solidFill>
                <a:effectLst/>
                <a:uLnTx/>
                <a:uFillTx/>
                <a:latin typeface="Arial"/>
                <a:ea typeface="+mn-ea"/>
                <a:cs typeface="+mn-cs"/>
              </a:rPr>
              <a:t>ingresador</a:t>
            </a:r>
            <a:r>
              <a:rPr kumimoji="0" lang="es-ES" sz="1000" b="1" i="0" u="none" strike="noStrike" kern="1200" cap="none" spc="0" normalizeH="0" baseline="0" noProof="0" dirty="0">
                <a:ln>
                  <a:noFill/>
                </a:ln>
                <a:solidFill>
                  <a:srgbClr val="000000"/>
                </a:solidFill>
                <a:effectLst/>
                <a:uLnTx/>
                <a:uFillTx/>
                <a:latin typeface="Arial"/>
                <a:ea typeface="+mn-ea"/>
                <a:cs typeface="+mn-cs"/>
              </a:rPr>
              <a:t>:</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Reciclado:</a:t>
            </a:r>
          </a:p>
        </p:txBody>
      </p:sp>
      <p:sp>
        <p:nvSpPr>
          <p:cNvPr id="38" name="CuadroTexto 37">
            <a:extLst>
              <a:ext uri="{FF2B5EF4-FFF2-40B4-BE49-F238E27FC236}">
                <a16:creationId xmlns:a16="http://schemas.microsoft.com/office/drawing/2014/main" id="{C0B11CA9-5F95-F540-B9E6-155A46FFD283}"/>
              </a:ext>
            </a:extLst>
          </p:cNvPr>
          <p:cNvSpPr txBox="1"/>
          <p:nvPr/>
        </p:nvSpPr>
        <p:spPr>
          <a:xfrm>
            <a:off x="6428794" y="3317875"/>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Módulo Billetes</a:t>
            </a:r>
          </a:p>
        </p:txBody>
      </p:sp>
      <p:sp>
        <p:nvSpPr>
          <p:cNvPr id="40" name="CuadroTexto 39">
            <a:extLst>
              <a:ext uri="{FF2B5EF4-FFF2-40B4-BE49-F238E27FC236}">
                <a16:creationId xmlns:a16="http://schemas.microsoft.com/office/drawing/2014/main" id="{08A4EB50-A8D5-E24B-8026-9ACE7EFDA495}"/>
              </a:ext>
            </a:extLst>
          </p:cNvPr>
          <p:cNvSpPr txBox="1"/>
          <p:nvPr/>
        </p:nvSpPr>
        <p:spPr>
          <a:xfrm>
            <a:off x="7643211" y="3317875"/>
            <a:ext cx="1235091"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Módulo Monedas</a:t>
            </a:r>
          </a:p>
        </p:txBody>
      </p:sp>
      <p:sp>
        <p:nvSpPr>
          <p:cNvPr id="41" name="Rectángulo 40">
            <a:extLst>
              <a:ext uri="{FF2B5EF4-FFF2-40B4-BE49-F238E27FC236}">
                <a16:creationId xmlns:a16="http://schemas.microsoft.com/office/drawing/2014/main" id="{6BCFA313-FE2F-FB4B-B4FE-81E97872E1B4}"/>
              </a:ext>
            </a:extLst>
          </p:cNvPr>
          <p:cNvSpPr/>
          <p:nvPr/>
        </p:nvSpPr>
        <p:spPr>
          <a:xfrm>
            <a:off x="4807956" y="3053851"/>
            <a:ext cx="4070345" cy="274672"/>
          </a:xfrm>
          <a:prstGeom prst="rect">
            <a:avLst/>
          </a:prstGeom>
          <a:solidFill>
            <a:srgbClr val="FFD5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FFFFFF"/>
              </a:solidFill>
              <a:effectLst/>
              <a:uLnTx/>
              <a:uFillTx/>
              <a:latin typeface="Arial"/>
              <a:ea typeface="+mn-ea"/>
              <a:cs typeface="+mn-cs"/>
            </a:endParaRPr>
          </a:p>
        </p:txBody>
      </p:sp>
      <p:sp>
        <p:nvSpPr>
          <p:cNvPr id="42" name="Rectángulo 41">
            <a:extLst>
              <a:ext uri="{FF2B5EF4-FFF2-40B4-BE49-F238E27FC236}">
                <a16:creationId xmlns:a16="http://schemas.microsoft.com/office/drawing/2014/main" id="{03E79D78-BB9C-634B-AD28-C7A4DF1DE11B}"/>
              </a:ext>
            </a:extLst>
          </p:cNvPr>
          <p:cNvSpPr/>
          <p:nvPr/>
        </p:nvSpPr>
        <p:spPr>
          <a:xfrm>
            <a:off x="4807956" y="3054654"/>
            <a:ext cx="1465664" cy="276999"/>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600"/>
              </a:spcAft>
              <a:buClr>
                <a:srgbClr val="FFD525"/>
              </a:buClr>
              <a:buSzTx/>
              <a:buFontTx/>
              <a:buNone/>
              <a:tabLst/>
              <a:defRPr/>
            </a:pPr>
            <a:r>
              <a:rPr kumimoji="0" lang="es-ES" sz="12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InLane300Depo</a:t>
            </a:r>
          </a:p>
        </p:txBody>
      </p:sp>
      <p:cxnSp>
        <p:nvCxnSpPr>
          <p:cNvPr id="43" name="Conector recto 42">
            <a:extLst>
              <a:ext uri="{FF2B5EF4-FFF2-40B4-BE49-F238E27FC236}">
                <a16:creationId xmlns:a16="http://schemas.microsoft.com/office/drawing/2014/main" id="{31F1CA67-4850-5244-8942-74580CC0D5E8}"/>
              </a:ext>
            </a:extLst>
          </p:cNvPr>
          <p:cNvCxnSpPr/>
          <p:nvPr/>
        </p:nvCxnSpPr>
        <p:spPr>
          <a:xfrm>
            <a:off x="4807956" y="3658805"/>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44" name="Conector recto 43">
            <a:extLst>
              <a:ext uri="{FF2B5EF4-FFF2-40B4-BE49-F238E27FC236}">
                <a16:creationId xmlns:a16="http://schemas.microsoft.com/office/drawing/2014/main" id="{14BE6310-1768-3D45-BD46-A785FA539524}"/>
              </a:ext>
            </a:extLst>
          </p:cNvPr>
          <p:cNvCxnSpPr/>
          <p:nvPr/>
        </p:nvCxnSpPr>
        <p:spPr>
          <a:xfrm>
            <a:off x="4807956" y="3891122"/>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45" name="Conector recto 44">
            <a:extLst>
              <a:ext uri="{FF2B5EF4-FFF2-40B4-BE49-F238E27FC236}">
                <a16:creationId xmlns:a16="http://schemas.microsoft.com/office/drawing/2014/main" id="{7511296B-850D-9F47-AF1D-FDB7CD3BCB6B}"/>
              </a:ext>
            </a:extLst>
          </p:cNvPr>
          <p:cNvCxnSpPr/>
          <p:nvPr/>
        </p:nvCxnSpPr>
        <p:spPr>
          <a:xfrm>
            <a:off x="4807956" y="4123439"/>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46" name="Conector recto 45">
            <a:extLst>
              <a:ext uri="{FF2B5EF4-FFF2-40B4-BE49-F238E27FC236}">
                <a16:creationId xmlns:a16="http://schemas.microsoft.com/office/drawing/2014/main" id="{3A186F5F-C2E6-6043-BC97-CB65CC2D5973}"/>
              </a:ext>
            </a:extLst>
          </p:cNvPr>
          <p:cNvCxnSpPr/>
          <p:nvPr/>
        </p:nvCxnSpPr>
        <p:spPr>
          <a:xfrm>
            <a:off x="4800522" y="4355756"/>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47" name="Conector recto 46">
            <a:extLst>
              <a:ext uri="{FF2B5EF4-FFF2-40B4-BE49-F238E27FC236}">
                <a16:creationId xmlns:a16="http://schemas.microsoft.com/office/drawing/2014/main" id="{B45C05EE-F0E8-504D-97A9-3B8913F4FF47}"/>
              </a:ext>
            </a:extLst>
          </p:cNvPr>
          <p:cNvCxnSpPr/>
          <p:nvPr/>
        </p:nvCxnSpPr>
        <p:spPr>
          <a:xfrm>
            <a:off x="4807956" y="4588075"/>
            <a:ext cx="4068763" cy="0"/>
          </a:xfrm>
          <a:prstGeom prst="line">
            <a:avLst/>
          </a:prstGeom>
        </p:spPr>
        <p:style>
          <a:lnRef idx="1">
            <a:schemeClr val="accent6"/>
          </a:lnRef>
          <a:fillRef idx="0">
            <a:schemeClr val="accent6"/>
          </a:fillRef>
          <a:effectRef idx="0">
            <a:schemeClr val="accent6"/>
          </a:effectRef>
          <a:fontRef idx="minor">
            <a:schemeClr val="tx1"/>
          </a:fontRef>
        </p:style>
      </p:cxnSp>
      <p:sp>
        <p:nvSpPr>
          <p:cNvPr id="48" name="CuadroTexto 47">
            <a:extLst>
              <a:ext uri="{FF2B5EF4-FFF2-40B4-BE49-F238E27FC236}">
                <a16:creationId xmlns:a16="http://schemas.microsoft.com/office/drawing/2014/main" id="{C3F9A4B5-FC1E-714B-B11B-D15DAC0A3B41}"/>
              </a:ext>
            </a:extLst>
          </p:cNvPr>
          <p:cNvSpPr txBox="1"/>
          <p:nvPr/>
        </p:nvSpPr>
        <p:spPr>
          <a:xfrm>
            <a:off x="6428794" y="3838265"/>
            <a:ext cx="2440491"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175 Kg</a:t>
            </a:r>
          </a:p>
        </p:txBody>
      </p:sp>
      <p:sp>
        <p:nvSpPr>
          <p:cNvPr id="50" name="CuadroTexto 49">
            <a:extLst>
              <a:ext uri="{FF2B5EF4-FFF2-40B4-BE49-F238E27FC236}">
                <a16:creationId xmlns:a16="http://schemas.microsoft.com/office/drawing/2014/main" id="{D12A6F75-7BF1-0A42-B5BD-D66C3C5B90F3}"/>
              </a:ext>
            </a:extLst>
          </p:cNvPr>
          <p:cNvSpPr txBox="1"/>
          <p:nvPr/>
        </p:nvSpPr>
        <p:spPr>
          <a:xfrm>
            <a:off x="7045828" y="3607806"/>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520 x 550 x 820</a:t>
            </a:r>
          </a:p>
        </p:txBody>
      </p:sp>
      <p:sp>
        <p:nvSpPr>
          <p:cNvPr id="51" name="CuadroTexto 50">
            <a:extLst>
              <a:ext uri="{FF2B5EF4-FFF2-40B4-BE49-F238E27FC236}">
                <a16:creationId xmlns:a16="http://schemas.microsoft.com/office/drawing/2014/main" id="{401BC260-940F-C74D-8A50-E32706E13E04}"/>
              </a:ext>
            </a:extLst>
          </p:cNvPr>
          <p:cNvSpPr txBox="1"/>
          <p:nvPr/>
        </p:nvSpPr>
        <p:spPr>
          <a:xfrm>
            <a:off x="6428794" y="4076158"/>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1.500 billetes</a:t>
            </a:r>
          </a:p>
        </p:txBody>
      </p:sp>
      <p:sp>
        <p:nvSpPr>
          <p:cNvPr id="52" name="CuadroTexto 51">
            <a:extLst>
              <a:ext uri="{FF2B5EF4-FFF2-40B4-BE49-F238E27FC236}">
                <a16:creationId xmlns:a16="http://schemas.microsoft.com/office/drawing/2014/main" id="{114C9A4F-7FEE-5849-B47C-0B98FE35298C}"/>
              </a:ext>
            </a:extLst>
          </p:cNvPr>
          <p:cNvSpPr txBox="1"/>
          <p:nvPr/>
        </p:nvSpPr>
        <p:spPr>
          <a:xfrm>
            <a:off x="7643211" y="4076158"/>
            <a:ext cx="1235091"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1.500 monedas</a:t>
            </a:r>
          </a:p>
        </p:txBody>
      </p:sp>
      <p:sp>
        <p:nvSpPr>
          <p:cNvPr id="53" name="CuadroTexto 52">
            <a:extLst>
              <a:ext uri="{FF2B5EF4-FFF2-40B4-BE49-F238E27FC236}">
                <a16:creationId xmlns:a16="http://schemas.microsoft.com/office/drawing/2014/main" id="{EB887AEC-BC0E-F746-814E-A8017234CE81}"/>
              </a:ext>
            </a:extLst>
          </p:cNvPr>
          <p:cNvSpPr txBox="1"/>
          <p:nvPr/>
        </p:nvSpPr>
        <p:spPr>
          <a:xfrm>
            <a:off x="6428794" y="4306617"/>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2 billetes/</a:t>
            </a:r>
            <a:r>
              <a:rPr kumimoji="0" lang="es-ES" sz="1000" b="0" i="0" u="none" strike="noStrike" kern="1200" cap="none" spc="0" normalizeH="0" baseline="0" noProof="0" dirty="0" err="1">
                <a:ln>
                  <a:noFill/>
                </a:ln>
                <a:solidFill>
                  <a:srgbClr val="000000"/>
                </a:solidFill>
                <a:effectLst/>
                <a:uLnTx/>
                <a:uFillTx/>
                <a:latin typeface="Arial"/>
                <a:ea typeface="+mn-ea"/>
                <a:cs typeface="+mn-cs"/>
              </a:rPr>
              <a:t>sec</a:t>
            </a:r>
            <a:endParaRPr kumimoji="0" lang="es-ES" sz="1000" b="0" i="0" u="none" strike="noStrike" kern="1200" cap="none" spc="0" normalizeH="0" baseline="0" noProof="0" dirty="0">
              <a:ln>
                <a:noFill/>
              </a:ln>
              <a:solidFill>
                <a:srgbClr val="000000"/>
              </a:solidFill>
              <a:effectLst/>
              <a:uLnTx/>
              <a:uFillTx/>
              <a:latin typeface="Arial"/>
              <a:ea typeface="+mn-ea"/>
              <a:cs typeface="+mn-cs"/>
            </a:endParaRPr>
          </a:p>
        </p:txBody>
      </p:sp>
      <p:sp>
        <p:nvSpPr>
          <p:cNvPr id="54" name="CuadroTexto 53">
            <a:extLst>
              <a:ext uri="{FF2B5EF4-FFF2-40B4-BE49-F238E27FC236}">
                <a16:creationId xmlns:a16="http://schemas.microsoft.com/office/drawing/2014/main" id="{104E9894-A2A0-C442-879C-52B038D87483}"/>
              </a:ext>
            </a:extLst>
          </p:cNvPr>
          <p:cNvSpPr txBox="1"/>
          <p:nvPr/>
        </p:nvSpPr>
        <p:spPr>
          <a:xfrm>
            <a:off x="7643211" y="4306617"/>
            <a:ext cx="1235091" cy="300788"/>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10 monedas/</a:t>
            </a:r>
            <a:r>
              <a:rPr kumimoji="0" lang="es-ES" sz="1000" b="0" i="0" u="none" strike="noStrike" kern="1200" cap="none" spc="0" normalizeH="0" baseline="0" noProof="0" dirty="0" err="1">
                <a:ln>
                  <a:noFill/>
                </a:ln>
                <a:solidFill>
                  <a:srgbClr val="000000"/>
                </a:solidFill>
                <a:effectLst/>
                <a:uLnTx/>
                <a:uFillTx/>
                <a:latin typeface="Arial"/>
                <a:ea typeface="+mn-ea"/>
                <a:cs typeface="+mn-cs"/>
              </a:rPr>
              <a:t>sec</a:t>
            </a:r>
            <a:endParaRPr kumimoji="0" lang="es-ES" sz="1000" b="0" i="0" u="none" strike="noStrike" kern="1200" cap="none" spc="0" normalizeH="0" baseline="0" noProof="0" dirty="0">
              <a:ln>
                <a:noFill/>
              </a:ln>
              <a:solidFill>
                <a:srgbClr val="000000"/>
              </a:solidFill>
              <a:effectLst/>
              <a:uLnTx/>
              <a:uFillTx/>
              <a:latin typeface="Arial"/>
              <a:ea typeface="+mn-ea"/>
              <a:cs typeface="+mn-cs"/>
            </a:endParaRPr>
          </a:p>
        </p:txBody>
      </p:sp>
      <p:sp>
        <p:nvSpPr>
          <p:cNvPr id="49" name="CuadroTexto 48">
            <a:extLst>
              <a:ext uri="{FF2B5EF4-FFF2-40B4-BE49-F238E27FC236}">
                <a16:creationId xmlns:a16="http://schemas.microsoft.com/office/drawing/2014/main" id="{58B7965D-A0C2-4A05-8E43-57469337477C}"/>
              </a:ext>
            </a:extLst>
          </p:cNvPr>
          <p:cNvSpPr txBox="1"/>
          <p:nvPr/>
        </p:nvSpPr>
        <p:spPr>
          <a:xfrm>
            <a:off x="1870080" y="4516529"/>
            <a:ext cx="1335964"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300 </a:t>
            </a:r>
            <a:r>
              <a:rPr kumimoji="0" lang="es-ES" sz="1000" b="0" i="0" u="none" strike="noStrike" kern="1200" cap="none" spc="0" normalizeH="0" baseline="0" noProof="0" dirty="0" err="1">
                <a:ln>
                  <a:noFill/>
                </a:ln>
                <a:solidFill>
                  <a:srgbClr val="000000"/>
                </a:solidFill>
                <a:effectLst/>
                <a:uLnTx/>
                <a:uFillTx/>
                <a:latin typeface="Arial"/>
                <a:ea typeface="+mn-ea"/>
                <a:cs typeface="+mn-cs"/>
              </a:rPr>
              <a:t>uds</a:t>
            </a:r>
            <a:r>
              <a:rPr kumimoji="0" lang="es-ES" sz="1000" b="0" i="0" u="none" strike="noStrike" kern="1200" cap="none" spc="0" normalizeH="0" baseline="0" noProof="0" dirty="0">
                <a:ln>
                  <a:noFill/>
                </a:ln>
                <a:solidFill>
                  <a:srgbClr val="000000"/>
                </a:solidFill>
                <a:effectLst/>
                <a:uLnTx/>
                <a:uFillTx/>
                <a:latin typeface="Arial"/>
                <a:ea typeface="+mn-ea"/>
                <a:cs typeface="+mn-cs"/>
              </a:rPr>
              <a:t> (3x rodillos)</a:t>
            </a:r>
          </a:p>
        </p:txBody>
      </p:sp>
      <p:sp>
        <p:nvSpPr>
          <p:cNvPr id="55" name="CuadroTexto 54">
            <a:extLst>
              <a:ext uri="{FF2B5EF4-FFF2-40B4-BE49-F238E27FC236}">
                <a16:creationId xmlns:a16="http://schemas.microsoft.com/office/drawing/2014/main" id="{D9792B70-00A4-47B6-BE80-491E2C21B49E}"/>
              </a:ext>
            </a:extLst>
          </p:cNvPr>
          <p:cNvSpPr txBox="1"/>
          <p:nvPr/>
        </p:nvSpPr>
        <p:spPr>
          <a:xfrm>
            <a:off x="3084497" y="4516529"/>
            <a:ext cx="1235091" cy="300788"/>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3.200 (8x Hopper)</a:t>
            </a:r>
          </a:p>
        </p:txBody>
      </p:sp>
      <p:sp>
        <p:nvSpPr>
          <p:cNvPr id="56" name="CuadroTexto 55">
            <a:extLst>
              <a:ext uri="{FF2B5EF4-FFF2-40B4-BE49-F238E27FC236}">
                <a16:creationId xmlns:a16="http://schemas.microsoft.com/office/drawing/2014/main" id="{DD3A241E-7907-4719-8A11-839B23A1B294}"/>
              </a:ext>
            </a:extLst>
          </p:cNvPr>
          <p:cNvSpPr txBox="1"/>
          <p:nvPr/>
        </p:nvSpPr>
        <p:spPr>
          <a:xfrm>
            <a:off x="6524453" y="4514243"/>
            <a:ext cx="1335964"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300 </a:t>
            </a:r>
            <a:r>
              <a:rPr kumimoji="0" lang="es-ES" sz="1000" b="0" i="0" u="none" strike="noStrike" kern="1200" cap="none" spc="0" normalizeH="0" baseline="0" noProof="0" dirty="0" err="1">
                <a:ln>
                  <a:noFill/>
                </a:ln>
                <a:solidFill>
                  <a:srgbClr val="000000"/>
                </a:solidFill>
                <a:effectLst/>
                <a:uLnTx/>
                <a:uFillTx/>
                <a:latin typeface="Arial"/>
                <a:ea typeface="+mn-ea"/>
                <a:cs typeface="+mn-cs"/>
              </a:rPr>
              <a:t>uds</a:t>
            </a:r>
            <a:r>
              <a:rPr kumimoji="0" lang="es-ES" sz="1000" b="0" i="0" u="none" strike="noStrike" kern="1200" cap="none" spc="0" normalizeH="0" baseline="0" noProof="0" dirty="0">
                <a:ln>
                  <a:noFill/>
                </a:ln>
                <a:solidFill>
                  <a:srgbClr val="000000"/>
                </a:solidFill>
                <a:effectLst/>
                <a:uLnTx/>
                <a:uFillTx/>
                <a:latin typeface="Arial"/>
                <a:ea typeface="+mn-ea"/>
                <a:cs typeface="+mn-cs"/>
              </a:rPr>
              <a:t> (3x rodillos)</a:t>
            </a:r>
          </a:p>
        </p:txBody>
      </p:sp>
      <p:sp>
        <p:nvSpPr>
          <p:cNvPr id="57" name="CuadroTexto 56">
            <a:extLst>
              <a:ext uri="{FF2B5EF4-FFF2-40B4-BE49-F238E27FC236}">
                <a16:creationId xmlns:a16="http://schemas.microsoft.com/office/drawing/2014/main" id="{F290F83B-BBD5-4975-9EB3-B324F91EC849}"/>
              </a:ext>
            </a:extLst>
          </p:cNvPr>
          <p:cNvSpPr txBox="1"/>
          <p:nvPr/>
        </p:nvSpPr>
        <p:spPr>
          <a:xfrm>
            <a:off x="7738870" y="4514243"/>
            <a:ext cx="1235091" cy="300788"/>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3.200 (8x Hopper)</a:t>
            </a:r>
          </a:p>
        </p:txBody>
      </p:sp>
      <p:sp>
        <p:nvSpPr>
          <p:cNvPr id="3" name="CuadroTexto 2">
            <a:extLst>
              <a:ext uri="{FF2B5EF4-FFF2-40B4-BE49-F238E27FC236}">
                <a16:creationId xmlns:a16="http://schemas.microsoft.com/office/drawing/2014/main" id="{6D76BE40-504F-5716-3C84-E5400E16BF96}"/>
              </a:ext>
            </a:extLst>
          </p:cNvPr>
          <p:cNvSpPr txBox="1"/>
          <p:nvPr/>
        </p:nvSpPr>
        <p:spPr>
          <a:xfrm>
            <a:off x="603816" y="548462"/>
            <a:ext cx="2367956" cy="261610"/>
          </a:xfrm>
          <a:prstGeom prst="rect">
            <a:avLst/>
          </a:prstGeom>
          <a:solidFill>
            <a:schemeClr val="accent2"/>
          </a:solidFill>
        </p:spPr>
        <p:txBody>
          <a:bodyPr wrap="none" rtlCol="0">
            <a:spAutoFit/>
          </a:bodyPr>
          <a:lstStyle/>
          <a:p>
            <a:r>
              <a:rPr lang="es-ES" sz="1100" b="1" dirty="0">
                <a:solidFill>
                  <a:schemeClr val="bg2"/>
                </a:solidFill>
                <a:latin typeface="Century Gothic" panose="020B0502020202020204" pitchFamily="34" charset="0"/>
              </a:rPr>
              <a:t>Resto de productos de la gama</a:t>
            </a:r>
          </a:p>
        </p:txBody>
      </p:sp>
    </p:spTree>
    <p:extLst>
      <p:ext uri="{BB962C8B-B14F-4D97-AF65-F5344CB8AC3E}">
        <p14:creationId xmlns:p14="http://schemas.microsoft.com/office/powerpoint/2010/main" val="3610171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02. Cash </a:t>
            </a:r>
            <a:r>
              <a:rPr lang="es-ES" dirty="0" err="1">
                <a:latin typeface="Century Gothic" panose="020B0502020202020204" pitchFamily="34" charset="0"/>
              </a:rPr>
              <a:t>Today</a:t>
            </a:r>
            <a:r>
              <a:rPr lang="es-ES" dirty="0">
                <a:latin typeface="Century Gothic" panose="020B0502020202020204" pitchFamily="34" charset="0"/>
              </a:rPr>
              <a:t>. </a:t>
            </a:r>
            <a:r>
              <a:rPr lang="es-ES" b="0" dirty="0">
                <a:latin typeface="Century Gothic" panose="020B0502020202020204" pitchFamily="34" charset="0"/>
              </a:rPr>
              <a:t>Suite de máquinas.</a:t>
            </a:r>
            <a:br>
              <a:rPr lang="es-ES" dirty="0">
                <a:latin typeface="Century Gothic" panose="020B0502020202020204" pitchFamily="34" charset="0"/>
              </a:rPr>
            </a:br>
            <a:endParaRPr lang="es-ES" b="0" dirty="0">
              <a:solidFill>
                <a:srgbClr val="F1AA20"/>
              </a:solidFill>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r" defTabSz="389582" rtl="0" eaLnBrk="1" fontAlgn="auto" latinLnBrk="0" hangingPunct="1">
              <a:lnSpc>
                <a:spcPct val="10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Cash </a:t>
            </a:r>
            <a:r>
              <a:rPr kumimoji="0" lang="es-ES" sz="1200" b="1" i="0" u="none" strike="noStrike" kern="1200" cap="none" spc="0" normalizeH="0" baseline="0" noProof="0" dirty="0" err="1">
                <a:ln>
                  <a:noFill/>
                </a:ln>
                <a:solidFill>
                  <a:srgbClr val="000000"/>
                </a:solidFill>
                <a:effectLst/>
                <a:uLnTx/>
                <a:uFillTx/>
                <a:latin typeface="Century Gothic" panose="020B0502020202020204" pitchFamily="34" charset="0"/>
                <a:ea typeface="+mj-ea"/>
                <a:cs typeface="Arial" panose="020B0604020202020204" pitchFamily="34" charset="0"/>
              </a:rPr>
              <a:t>Today</a:t>
            </a: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 : Front Office</a:t>
            </a:r>
          </a:p>
        </p:txBody>
      </p:sp>
      <p:cxnSp>
        <p:nvCxnSpPr>
          <p:cNvPr id="24" name="Conector recto 23">
            <a:extLst>
              <a:ext uri="{FF2B5EF4-FFF2-40B4-BE49-F238E27FC236}">
                <a16:creationId xmlns:a16="http://schemas.microsoft.com/office/drawing/2014/main" id="{781036E6-B5F2-BA4A-9698-1A476A4504F4}"/>
              </a:ext>
            </a:extLst>
          </p:cNvPr>
          <p:cNvCxnSpPr>
            <a:cxnSpLocks/>
          </p:cNvCxnSpPr>
          <p:nvPr/>
        </p:nvCxnSpPr>
        <p:spPr>
          <a:xfrm>
            <a:off x="4572000" y="3258930"/>
            <a:ext cx="0" cy="1649750"/>
          </a:xfrm>
          <a:prstGeom prst="line">
            <a:avLst/>
          </a:prstGeom>
          <a:ln w="12700"/>
        </p:spPr>
        <p:style>
          <a:lnRef idx="1">
            <a:schemeClr val="dk1"/>
          </a:lnRef>
          <a:fillRef idx="0">
            <a:schemeClr val="dk1"/>
          </a:fillRef>
          <a:effectRef idx="0">
            <a:schemeClr val="dk1"/>
          </a:effectRef>
          <a:fontRef idx="minor">
            <a:schemeClr val="tx1"/>
          </a:fontRef>
        </p:style>
      </p:cxnSp>
      <p:sp>
        <p:nvSpPr>
          <p:cNvPr id="2" name="CuadroTexto 1">
            <a:extLst>
              <a:ext uri="{FF2B5EF4-FFF2-40B4-BE49-F238E27FC236}">
                <a16:creationId xmlns:a16="http://schemas.microsoft.com/office/drawing/2014/main" id="{350D86E3-E752-784D-8FBF-7FD3EB77B31C}"/>
              </a:ext>
            </a:extLst>
          </p:cNvPr>
          <p:cNvSpPr txBox="1"/>
          <p:nvPr/>
        </p:nvSpPr>
        <p:spPr>
          <a:xfrm>
            <a:off x="170039" y="3851926"/>
            <a:ext cx="1710725" cy="1217962"/>
          </a:xfrm>
          <a:prstGeom prst="rect">
            <a:avLst/>
          </a:prstGeom>
          <a:noFill/>
        </p:spPr>
        <p:txBody>
          <a:bodyPr wrap="none" rtlCol="0">
            <a:spAutoFit/>
          </a:bodyPr>
          <a:lstStyle/>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Dimensiones:</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Peso:</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Capacidad:</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Velocidad de </a:t>
            </a:r>
            <a:r>
              <a:rPr kumimoji="0" lang="es-ES" sz="1000" b="1" i="0" u="none" strike="noStrike" kern="1200" cap="none" spc="0" normalizeH="0" baseline="0" noProof="0" dirty="0" err="1">
                <a:ln>
                  <a:noFill/>
                </a:ln>
                <a:solidFill>
                  <a:srgbClr val="000000"/>
                </a:solidFill>
                <a:effectLst/>
                <a:uLnTx/>
                <a:uFillTx/>
                <a:latin typeface="Arial"/>
                <a:ea typeface="+mn-ea"/>
                <a:cs typeface="+mn-cs"/>
              </a:rPr>
              <a:t>ingresador</a:t>
            </a:r>
            <a:r>
              <a:rPr kumimoji="0" lang="es-ES" sz="1000" b="1" i="0" u="none" strike="noStrike" kern="1200" cap="none" spc="0" normalizeH="0" baseline="0" noProof="0" dirty="0">
                <a:ln>
                  <a:noFill/>
                </a:ln>
                <a:solidFill>
                  <a:srgbClr val="000000"/>
                </a:solidFill>
                <a:effectLst/>
                <a:uLnTx/>
                <a:uFillTx/>
                <a:latin typeface="Arial"/>
                <a:ea typeface="+mn-ea"/>
                <a:cs typeface="+mn-cs"/>
              </a:rPr>
              <a:t>:</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Reciclado</a:t>
            </a:r>
          </a:p>
        </p:txBody>
      </p:sp>
      <p:sp>
        <p:nvSpPr>
          <p:cNvPr id="4" name="CuadroTexto 3">
            <a:extLst>
              <a:ext uri="{FF2B5EF4-FFF2-40B4-BE49-F238E27FC236}">
                <a16:creationId xmlns:a16="http://schemas.microsoft.com/office/drawing/2014/main" id="{6D6B70EA-8CA0-BC44-AAA2-D87B54B98164}"/>
              </a:ext>
            </a:extLst>
          </p:cNvPr>
          <p:cNvSpPr txBox="1"/>
          <p:nvPr/>
        </p:nvSpPr>
        <p:spPr>
          <a:xfrm>
            <a:off x="1871663" y="3566233"/>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Módulo Billetes</a:t>
            </a:r>
          </a:p>
        </p:txBody>
      </p:sp>
      <p:sp>
        <p:nvSpPr>
          <p:cNvPr id="17" name="CuadroTexto 16">
            <a:extLst>
              <a:ext uri="{FF2B5EF4-FFF2-40B4-BE49-F238E27FC236}">
                <a16:creationId xmlns:a16="http://schemas.microsoft.com/office/drawing/2014/main" id="{C85ACE82-9E19-1A43-8B50-7FABF1D61A80}"/>
              </a:ext>
            </a:extLst>
          </p:cNvPr>
          <p:cNvSpPr txBox="1"/>
          <p:nvPr/>
        </p:nvSpPr>
        <p:spPr>
          <a:xfrm>
            <a:off x="3086080" y="3566233"/>
            <a:ext cx="1235091"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Módulo Monedas</a:t>
            </a:r>
          </a:p>
        </p:txBody>
      </p:sp>
      <p:sp>
        <p:nvSpPr>
          <p:cNvPr id="18" name="Rectángulo 17">
            <a:extLst>
              <a:ext uri="{FF2B5EF4-FFF2-40B4-BE49-F238E27FC236}">
                <a16:creationId xmlns:a16="http://schemas.microsoft.com/office/drawing/2014/main" id="{30E875DB-0D31-5649-A09C-BC4341DD0F96}"/>
              </a:ext>
            </a:extLst>
          </p:cNvPr>
          <p:cNvSpPr/>
          <p:nvPr/>
        </p:nvSpPr>
        <p:spPr>
          <a:xfrm>
            <a:off x="250825" y="3302209"/>
            <a:ext cx="4070345" cy="274672"/>
          </a:xfrm>
          <a:prstGeom prst="rect">
            <a:avLst/>
          </a:prstGeom>
          <a:solidFill>
            <a:srgbClr val="FFD5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FFFFFF"/>
              </a:solidFill>
              <a:effectLst/>
              <a:uLnTx/>
              <a:uFillTx/>
              <a:latin typeface="Arial"/>
              <a:ea typeface="+mn-ea"/>
              <a:cs typeface="+mn-cs"/>
            </a:endParaRPr>
          </a:p>
        </p:txBody>
      </p:sp>
      <p:sp>
        <p:nvSpPr>
          <p:cNvPr id="72" name="Rectángulo 71">
            <a:extLst>
              <a:ext uri="{FF2B5EF4-FFF2-40B4-BE49-F238E27FC236}">
                <a16:creationId xmlns:a16="http://schemas.microsoft.com/office/drawing/2014/main" id="{BA60BBF9-EF80-6D4C-9DAB-61330DAA5102}"/>
              </a:ext>
            </a:extLst>
          </p:cNvPr>
          <p:cNvSpPr/>
          <p:nvPr/>
        </p:nvSpPr>
        <p:spPr>
          <a:xfrm>
            <a:off x="250825" y="3303012"/>
            <a:ext cx="2001917" cy="276999"/>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600"/>
              </a:spcAft>
              <a:buClr>
                <a:srgbClr val="FFD525"/>
              </a:buClr>
              <a:buSzTx/>
              <a:buFontTx/>
              <a:buNone/>
              <a:tabLst/>
              <a:defRPr/>
            </a:pPr>
            <a:r>
              <a:rPr kumimoji="0" lang="es-ES" sz="12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InLane300Depo / CEN IV</a:t>
            </a:r>
          </a:p>
        </p:txBody>
      </p:sp>
      <p:cxnSp>
        <p:nvCxnSpPr>
          <p:cNvPr id="8" name="Conector recto 7">
            <a:extLst>
              <a:ext uri="{FF2B5EF4-FFF2-40B4-BE49-F238E27FC236}">
                <a16:creationId xmlns:a16="http://schemas.microsoft.com/office/drawing/2014/main" id="{57565D01-2872-5A46-BDEE-F07FC5B9F481}"/>
              </a:ext>
            </a:extLst>
          </p:cNvPr>
          <p:cNvCxnSpPr/>
          <p:nvPr/>
        </p:nvCxnSpPr>
        <p:spPr>
          <a:xfrm>
            <a:off x="250825" y="3907163"/>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26" name="Conector recto 25">
            <a:extLst>
              <a:ext uri="{FF2B5EF4-FFF2-40B4-BE49-F238E27FC236}">
                <a16:creationId xmlns:a16="http://schemas.microsoft.com/office/drawing/2014/main" id="{D1A67E57-7F16-144B-B5BD-8AE29B6BB883}"/>
              </a:ext>
            </a:extLst>
          </p:cNvPr>
          <p:cNvCxnSpPr/>
          <p:nvPr/>
        </p:nvCxnSpPr>
        <p:spPr>
          <a:xfrm>
            <a:off x="250825" y="4139480"/>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27" name="Conector recto 26">
            <a:extLst>
              <a:ext uri="{FF2B5EF4-FFF2-40B4-BE49-F238E27FC236}">
                <a16:creationId xmlns:a16="http://schemas.microsoft.com/office/drawing/2014/main" id="{1E8A6CEA-31DD-D84D-9C48-4AAFF8E0B18E}"/>
              </a:ext>
            </a:extLst>
          </p:cNvPr>
          <p:cNvCxnSpPr/>
          <p:nvPr/>
        </p:nvCxnSpPr>
        <p:spPr>
          <a:xfrm>
            <a:off x="250825" y="4371797"/>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28" name="Conector recto 27">
            <a:extLst>
              <a:ext uri="{FF2B5EF4-FFF2-40B4-BE49-F238E27FC236}">
                <a16:creationId xmlns:a16="http://schemas.microsoft.com/office/drawing/2014/main" id="{059EE87D-4AD0-E349-B18F-650EF10F2169}"/>
              </a:ext>
            </a:extLst>
          </p:cNvPr>
          <p:cNvCxnSpPr/>
          <p:nvPr/>
        </p:nvCxnSpPr>
        <p:spPr>
          <a:xfrm>
            <a:off x="243391" y="4604114"/>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29" name="Conector recto 28">
            <a:extLst>
              <a:ext uri="{FF2B5EF4-FFF2-40B4-BE49-F238E27FC236}">
                <a16:creationId xmlns:a16="http://schemas.microsoft.com/office/drawing/2014/main" id="{1D65BC1E-988D-4844-B400-DD96D79FA66A}"/>
              </a:ext>
            </a:extLst>
          </p:cNvPr>
          <p:cNvCxnSpPr/>
          <p:nvPr/>
        </p:nvCxnSpPr>
        <p:spPr>
          <a:xfrm>
            <a:off x="250825" y="4836433"/>
            <a:ext cx="4068763" cy="0"/>
          </a:xfrm>
          <a:prstGeom prst="line">
            <a:avLst/>
          </a:prstGeom>
        </p:spPr>
        <p:style>
          <a:lnRef idx="1">
            <a:schemeClr val="accent6"/>
          </a:lnRef>
          <a:fillRef idx="0">
            <a:schemeClr val="accent6"/>
          </a:fillRef>
          <a:effectRef idx="0">
            <a:schemeClr val="accent6"/>
          </a:effectRef>
          <a:fontRef idx="minor">
            <a:schemeClr val="tx1"/>
          </a:fontRef>
        </p:style>
      </p:cxnSp>
      <p:sp>
        <p:nvSpPr>
          <p:cNvPr id="30" name="CuadroTexto 29">
            <a:extLst>
              <a:ext uri="{FF2B5EF4-FFF2-40B4-BE49-F238E27FC236}">
                <a16:creationId xmlns:a16="http://schemas.microsoft.com/office/drawing/2014/main" id="{ACA16DA7-20B0-ED43-B807-E73D97BBCCDE}"/>
              </a:ext>
            </a:extLst>
          </p:cNvPr>
          <p:cNvSpPr txBox="1"/>
          <p:nvPr/>
        </p:nvSpPr>
        <p:spPr>
          <a:xfrm>
            <a:off x="1871663" y="4086623"/>
            <a:ext cx="2440490"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330 Kg</a:t>
            </a:r>
          </a:p>
        </p:txBody>
      </p:sp>
      <p:sp>
        <p:nvSpPr>
          <p:cNvPr id="32" name="CuadroTexto 31">
            <a:extLst>
              <a:ext uri="{FF2B5EF4-FFF2-40B4-BE49-F238E27FC236}">
                <a16:creationId xmlns:a16="http://schemas.microsoft.com/office/drawing/2014/main" id="{4D76AF7D-3E15-354C-90E7-9D7B553685E0}"/>
              </a:ext>
            </a:extLst>
          </p:cNvPr>
          <p:cNvSpPr txBox="1"/>
          <p:nvPr/>
        </p:nvSpPr>
        <p:spPr>
          <a:xfrm>
            <a:off x="2488697" y="3856164"/>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590 x 640 x 890</a:t>
            </a:r>
          </a:p>
        </p:txBody>
      </p:sp>
      <p:sp>
        <p:nvSpPr>
          <p:cNvPr id="33" name="CuadroTexto 32">
            <a:extLst>
              <a:ext uri="{FF2B5EF4-FFF2-40B4-BE49-F238E27FC236}">
                <a16:creationId xmlns:a16="http://schemas.microsoft.com/office/drawing/2014/main" id="{BCED3D91-B34F-CF45-9D59-FC9DC7948644}"/>
              </a:ext>
            </a:extLst>
          </p:cNvPr>
          <p:cNvSpPr txBox="1"/>
          <p:nvPr/>
        </p:nvSpPr>
        <p:spPr>
          <a:xfrm>
            <a:off x="1871663" y="4324516"/>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1.500 billetes</a:t>
            </a:r>
          </a:p>
        </p:txBody>
      </p:sp>
      <p:sp>
        <p:nvSpPr>
          <p:cNvPr id="34" name="CuadroTexto 33">
            <a:extLst>
              <a:ext uri="{FF2B5EF4-FFF2-40B4-BE49-F238E27FC236}">
                <a16:creationId xmlns:a16="http://schemas.microsoft.com/office/drawing/2014/main" id="{202D173D-BC29-FE4C-B98A-B52A26CF045B}"/>
              </a:ext>
            </a:extLst>
          </p:cNvPr>
          <p:cNvSpPr txBox="1"/>
          <p:nvPr/>
        </p:nvSpPr>
        <p:spPr>
          <a:xfrm>
            <a:off x="3086080" y="4324516"/>
            <a:ext cx="1235091"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1.500 monedas</a:t>
            </a:r>
          </a:p>
        </p:txBody>
      </p:sp>
      <p:sp>
        <p:nvSpPr>
          <p:cNvPr id="35" name="CuadroTexto 34">
            <a:extLst>
              <a:ext uri="{FF2B5EF4-FFF2-40B4-BE49-F238E27FC236}">
                <a16:creationId xmlns:a16="http://schemas.microsoft.com/office/drawing/2014/main" id="{D9A059A6-AAA9-2E49-AC3E-2C10DA7E3E05}"/>
              </a:ext>
            </a:extLst>
          </p:cNvPr>
          <p:cNvSpPr txBox="1"/>
          <p:nvPr/>
        </p:nvSpPr>
        <p:spPr>
          <a:xfrm>
            <a:off x="1871663" y="4554975"/>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2 billetes/</a:t>
            </a:r>
            <a:r>
              <a:rPr kumimoji="0" lang="es-ES" sz="1000" b="0" i="0" u="none" strike="noStrike" kern="1200" cap="none" spc="0" normalizeH="0" baseline="0" noProof="0" dirty="0" err="1">
                <a:ln>
                  <a:noFill/>
                </a:ln>
                <a:solidFill>
                  <a:srgbClr val="000000"/>
                </a:solidFill>
                <a:effectLst/>
                <a:uLnTx/>
                <a:uFillTx/>
                <a:latin typeface="Arial"/>
                <a:ea typeface="+mn-ea"/>
                <a:cs typeface="+mn-cs"/>
              </a:rPr>
              <a:t>sec</a:t>
            </a:r>
            <a:endParaRPr kumimoji="0" lang="es-ES" sz="1000" b="0" i="0" u="none" strike="noStrike" kern="1200" cap="none" spc="0" normalizeH="0" baseline="0" noProof="0" dirty="0">
              <a:ln>
                <a:noFill/>
              </a:ln>
              <a:solidFill>
                <a:srgbClr val="000000"/>
              </a:solidFill>
              <a:effectLst/>
              <a:uLnTx/>
              <a:uFillTx/>
              <a:latin typeface="Arial"/>
              <a:ea typeface="+mn-ea"/>
              <a:cs typeface="+mn-cs"/>
            </a:endParaRPr>
          </a:p>
        </p:txBody>
      </p:sp>
      <p:sp>
        <p:nvSpPr>
          <p:cNvPr id="36" name="CuadroTexto 35">
            <a:extLst>
              <a:ext uri="{FF2B5EF4-FFF2-40B4-BE49-F238E27FC236}">
                <a16:creationId xmlns:a16="http://schemas.microsoft.com/office/drawing/2014/main" id="{18849471-CE85-1448-BFAB-798167039714}"/>
              </a:ext>
            </a:extLst>
          </p:cNvPr>
          <p:cNvSpPr txBox="1"/>
          <p:nvPr/>
        </p:nvSpPr>
        <p:spPr>
          <a:xfrm>
            <a:off x="3086080" y="4554975"/>
            <a:ext cx="1235091" cy="300788"/>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10 monedas/</a:t>
            </a:r>
            <a:r>
              <a:rPr kumimoji="0" lang="es-ES" sz="1000" b="0" i="0" u="none" strike="noStrike" kern="1200" cap="none" spc="0" normalizeH="0" baseline="0" noProof="0" dirty="0" err="1">
                <a:ln>
                  <a:noFill/>
                </a:ln>
                <a:solidFill>
                  <a:srgbClr val="000000"/>
                </a:solidFill>
                <a:effectLst/>
                <a:uLnTx/>
                <a:uFillTx/>
                <a:latin typeface="Arial"/>
                <a:ea typeface="+mn-ea"/>
                <a:cs typeface="+mn-cs"/>
              </a:rPr>
              <a:t>sec</a:t>
            </a:r>
            <a:endParaRPr kumimoji="0" lang="es-ES" sz="1000" b="0" i="0" u="none" strike="noStrike" kern="1200" cap="none" spc="0" normalizeH="0" baseline="0" noProof="0" dirty="0">
              <a:ln>
                <a:noFill/>
              </a:ln>
              <a:solidFill>
                <a:srgbClr val="000000"/>
              </a:solidFill>
              <a:effectLst/>
              <a:uLnTx/>
              <a:uFillTx/>
              <a:latin typeface="Arial"/>
              <a:ea typeface="+mn-ea"/>
              <a:cs typeface="+mn-cs"/>
            </a:endParaRPr>
          </a:p>
        </p:txBody>
      </p:sp>
      <p:sp>
        <p:nvSpPr>
          <p:cNvPr id="37" name="CuadroTexto 36">
            <a:extLst>
              <a:ext uri="{FF2B5EF4-FFF2-40B4-BE49-F238E27FC236}">
                <a16:creationId xmlns:a16="http://schemas.microsoft.com/office/drawing/2014/main" id="{B52B64F2-9095-CD48-B983-C9A64A6A6F0A}"/>
              </a:ext>
            </a:extLst>
          </p:cNvPr>
          <p:cNvSpPr txBox="1"/>
          <p:nvPr/>
        </p:nvSpPr>
        <p:spPr>
          <a:xfrm>
            <a:off x="4727170" y="3851926"/>
            <a:ext cx="1710725" cy="1217962"/>
          </a:xfrm>
          <a:prstGeom prst="rect">
            <a:avLst/>
          </a:prstGeom>
          <a:noFill/>
        </p:spPr>
        <p:txBody>
          <a:bodyPr wrap="none" rtlCol="0">
            <a:spAutoFit/>
          </a:bodyPr>
          <a:lstStyle/>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Dimensiones:</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Peso:</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Capacidad:</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Velocidad de </a:t>
            </a:r>
            <a:r>
              <a:rPr kumimoji="0" lang="es-ES" sz="1000" b="1" i="0" u="none" strike="noStrike" kern="1200" cap="none" spc="0" normalizeH="0" baseline="0" noProof="0" dirty="0" err="1">
                <a:ln>
                  <a:noFill/>
                </a:ln>
                <a:solidFill>
                  <a:srgbClr val="000000"/>
                </a:solidFill>
                <a:effectLst/>
                <a:uLnTx/>
                <a:uFillTx/>
                <a:latin typeface="Arial"/>
                <a:ea typeface="+mn-ea"/>
                <a:cs typeface="+mn-cs"/>
              </a:rPr>
              <a:t>ingresador</a:t>
            </a:r>
            <a:r>
              <a:rPr kumimoji="0" lang="es-ES" sz="1000" b="1" i="0" u="none" strike="noStrike" kern="1200" cap="none" spc="0" normalizeH="0" baseline="0" noProof="0" dirty="0">
                <a:ln>
                  <a:noFill/>
                </a:ln>
                <a:solidFill>
                  <a:srgbClr val="000000"/>
                </a:solidFill>
                <a:effectLst/>
                <a:uLnTx/>
                <a:uFillTx/>
                <a:latin typeface="Arial"/>
                <a:ea typeface="+mn-ea"/>
                <a:cs typeface="+mn-cs"/>
              </a:rPr>
              <a:t>:</a:t>
            </a:r>
          </a:p>
          <a:p>
            <a:pPr marL="0" marR="0" lvl="0" indent="0" algn="l"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Reciclado:</a:t>
            </a:r>
          </a:p>
        </p:txBody>
      </p:sp>
      <p:sp>
        <p:nvSpPr>
          <p:cNvPr id="38" name="CuadroTexto 37">
            <a:extLst>
              <a:ext uri="{FF2B5EF4-FFF2-40B4-BE49-F238E27FC236}">
                <a16:creationId xmlns:a16="http://schemas.microsoft.com/office/drawing/2014/main" id="{C0B11CA9-5F95-F540-B9E6-155A46FFD283}"/>
              </a:ext>
            </a:extLst>
          </p:cNvPr>
          <p:cNvSpPr txBox="1"/>
          <p:nvPr/>
        </p:nvSpPr>
        <p:spPr>
          <a:xfrm>
            <a:off x="6428794" y="3566233"/>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Módulo Billetes</a:t>
            </a:r>
          </a:p>
        </p:txBody>
      </p:sp>
      <p:sp>
        <p:nvSpPr>
          <p:cNvPr id="40" name="CuadroTexto 39">
            <a:extLst>
              <a:ext uri="{FF2B5EF4-FFF2-40B4-BE49-F238E27FC236}">
                <a16:creationId xmlns:a16="http://schemas.microsoft.com/office/drawing/2014/main" id="{08A4EB50-A8D5-E24B-8026-9ACE7EFDA495}"/>
              </a:ext>
            </a:extLst>
          </p:cNvPr>
          <p:cNvSpPr txBox="1"/>
          <p:nvPr/>
        </p:nvSpPr>
        <p:spPr>
          <a:xfrm>
            <a:off x="7643211" y="3566233"/>
            <a:ext cx="1235091"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1" i="0" u="none" strike="noStrike" kern="1200" cap="none" spc="0" normalizeH="0" baseline="0" noProof="0" dirty="0">
                <a:ln>
                  <a:noFill/>
                </a:ln>
                <a:solidFill>
                  <a:srgbClr val="000000"/>
                </a:solidFill>
                <a:effectLst/>
                <a:uLnTx/>
                <a:uFillTx/>
                <a:latin typeface="Arial"/>
                <a:ea typeface="+mn-ea"/>
                <a:cs typeface="+mn-cs"/>
              </a:rPr>
              <a:t>Módulo Monedas</a:t>
            </a:r>
          </a:p>
        </p:txBody>
      </p:sp>
      <p:sp>
        <p:nvSpPr>
          <p:cNvPr id="41" name="Rectángulo 40">
            <a:extLst>
              <a:ext uri="{FF2B5EF4-FFF2-40B4-BE49-F238E27FC236}">
                <a16:creationId xmlns:a16="http://schemas.microsoft.com/office/drawing/2014/main" id="{6BCFA313-FE2F-FB4B-B4FE-81E97872E1B4}"/>
              </a:ext>
            </a:extLst>
          </p:cNvPr>
          <p:cNvSpPr/>
          <p:nvPr/>
        </p:nvSpPr>
        <p:spPr>
          <a:xfrm>
            <a:off x="4807956" y="3302209"/>
            <a:ext cx="4070345" cy="274672"/>
          </a:xfrm>
          <a:prstGeom prst="rect">
            <a:avLst/>
          </a:prstGeom>
          <a:solidFill>
            <a:srgbClr val="FFD5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FFFFFF"/>
              </a:solidFill>
              <a:effectLst/>
              <a:uLnTx/>
              <a:uFillTx/>
              <a:latin typeface="Arial"/>
              <a:ea typeface="+mn-ea"/>
              <a:cs typeface="+mn-cs"/>
            </a:endParaRPr>
          </a:p>
        </p:txBody>
      </p:sp>
      <p:sp>
        <p:nvSpPr>
          <p:cNvPr id="42" name="Rectángulo 41">
            <a:extLst>
              <a:ext uri="{FF2B5EF4-FFF2-40B4-BE49-F238E27FC236}">
                <a16:creationId xmlns:a16="http://schemas.microsoft.com/office/drawing/2014/main" id="{03E79D78-BB9C-634B-AD28-C7A4DF1DE11B}"/>
              </a:ext>
            </a:extLst>
          </p:cNvPr>
          <p:cNvSpPr/>
          <p:nvPr/>
        </p:nvSpPr>
        <p:spPr>
          <a:xfrm>
            <a:off x="4807955" y="3303012"/>
            <a:ext cx="2983863" cy="276999"/>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600"/>
              </a:spcAft>
              <a:buClr>
                <a:srgbClr val="FFD525"/>
              </a:buClr>
              <a:buSzTx/>
              <a:buFontTx/>
              <a:buNone/>
              <a:tabLst/>
              <a:defRPr/>
            </a:pPr>
            <a:r>
              <a:rPr kumimoji="0" lang="es-ES" sz="12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InLane300Depo / CEN IV / REAR</a:t>
            </a:r>
          </a:p>
        </p:txBody>
      </p:sp>
      <p:cxnSp>
        <p:nvCxnSpPr>
          <p:cNvPr id="43" name="Conector recto 42">
            <a:extLst>
              <a:ext uri="{FF2B5EF4-FFF2-40B4-BE49-F238E27FC236}">
                <a16:creationId xmlns:a16="http://schemas.microsoft.com/office/drawing/2014/main" id="{31F1CA67-4850-5244-8942-74580CC0D5E8}"/>
              </a:ext>
            </a:extLst>
          </p:cNvPr>
          <p:cNvCxnSpPr/>
          <p:nvPr/>
        </p:nvCxnSpPr>
        <p:spPr>
          <a:xfrm>
            <a:off x="4807956" y="3907163"/>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44" name="Conector recto 43">
            <a:extLst>
              <a:ext uri="{FF2B5EF4-FFF2-40B4-BE49-F238E27FC236}">
                <a16:creationId xmlns:a16="http://schemas.microsoft.com/office/drawing/2014/main" id="{14BE6310-1768-3D45-BD46-A785FA539524}"/>
              </a:ext>
            </a:extLst>
          </p:cNvPr>
          <p:cNvCxnSpPr/>
          <p:nvPr/>
        </p:nvCxnSpPr>
        <p:spPr>
          <a:xfrm>
            <a:off x="4807956" y="4139480"/>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45" name="Conector recto 44">
            <a:extLst>
              <a:ext uri="{FF2B5EF4-FFF2-40B4-BE49-F238E27FC236}">
                <a16:creationId xmlns:a16="http://schemas.microsoft.com/office/drawing/2014/main" id="{7511296B-850D-9F47-AF1D-FDB7CD3BCB6B}"/>
              </a:ext>
            </a:extLst>
          </p:cNvPr>
          <p:cNvCxnSpPr/>
          <p:nvPr/>
        </p:nvCxnSpPr>
        <p:spPr>
          <a:xfrm>
            <a:off x="4807956" y="4371797"/>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46" name="Conector recto 45">
            <a:extLst>
              <a:ext uri="{FF2B5EF4-FFF2-40B4-BE49-F238E27FC236}">
                <a16:creationId xmlns:a16="http://schemas.microsoft.com/office/drawing/2014/main" id="{3A186F5F-C2E6-6043-BC97-CB65CC2D5973}"/>
              </a:ext>
            </a:extLst>
          </p:cNvPr>
          <p:cNvCxnSpPr/>
          <p:nvPr/>
        </p:nvCxnSpPr>
        <p:spPr>
          <a:xfrm>
            <a:off x="4800522" y="4604114"/>
            <a:ext cx="406876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47" name="Conector recto 46">
            <a:extLst>
              <a:ext uri="{FF2B5EF4-FFF2-40B4-BE49-F238E27FC236}">
                <a16:creationId xmlns:a16="http://schemas.microsoft.com/office/drawing/2014/main" id="{B45C05EE-F0E8-504D-97A9-3B8913F4FF47}"/>
              </a:ext>
            </a:extLst>
          </p:cNvPr>
          <p:cNvCxnSpPr/>
          <p:nvPr/>
        </p:nvCxnSpPr>
        <p:spPr>
          <a:xfrm>
            <a:off x="4807956" y="4836433"/>
            <a:ext cx="4068763" cy="0"/>
          </a:xfrm>
          <a:prstGeom prst="line">
            <a:avLst/>
          </a:prstGeom>
        </p:spPr>
        <p:style>
          <a:lnRef idx="1">
            <a:schemeClr val="accent6"/>
          </a:lnRef>
          <a:fillRef idx="0">
            <a:schemeClr val="accent6"/>
          </a:fillRef>
          <a:effectRef idx="0">
            <a:schemeClr val="accent6"/>
          </a:effectRef>
          <a:fontRef idx="minor">
            <a:schemeClr val="tx1"/>
          </a:fontRef>
        </p:style>
      </p:cxnSp>
      <p:sp>
        <p:nvSpPr>
          <p:cNvPr id="48" name="CuadroTexto 47">
            <a:extLst>
              <a:ext uri="{FF2B5EF4-FFF2-40B4-BE49-F238E27FC236}">
                <a16:creationId xmlns:a16="http://schemas.microsoft.com/office/drawing/2014/main" id="{C3F9A4B5-FC1E-714B-B11B-D15DAC0A3B41}"/>
              </a:ext>
            </a:extLst>
          </p:cNvPr>
          <p:cNvSpPr txBox="1"/>
          <p:nvPr/>
        </p:nvSpPr>
        <p:spPr>
          <a:xfrm>
            <a:off x="6428794" y="4086623"/>
            <a:ext cx="2440491"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345 Kg</a:t>
            </a:r>
          </a:p>
        </p:txBody>
      </p:sp>
      <p:sp>
        <p:nvSpPr>
          <p:cNvPr id="50" name="CuadroTexto 49">
            <a:extLst>
              <a:ext uri="{FF2B5EF4-FFF2-40B4-BE49-F238E27FC236}">
                <a16:creationId xmlns:a16="http://schemas.microsoft.com/office/drawing/2014/main" id="{D12A6F75-7BF1-0A42-B5BD-D66C3C5B90F3}"/>
              </a:ext>
            </a:extLst>
          </p:cNvPr>
          <p:cNvSpPr txBox="1"/>
          <p:nvPr/>
        </p:nvSpPr>
        <p:spPr>
          <a:xfrm>
            <a:off x="7045828" y="3856164"/>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590 x 690 x 890</a:t>
            </a:r>
          </a:p>
        </p:txBody>
      </p:sp>
      <p:sp>
        <p:nvSpPr>
          <p:cNvPr id="51" name="CuadroTexto 50">
            <a:extLst>
              <a:ext uri="{FF2B5EF4-FFF2-40B4-BE49-F238E27FC236}">
                <a16:creationId xmlns:a16="http://schemas.microsoft.com/office/drawing/2014/main" id="{401BC260-940F-C74D-8A50-E32706E13E04}"/>
              </a:ext>
            </a:extLst>
          </p:cNvPr>
          <p:cNvSpPr txBox="1"/>
          <p:nvPr/>
        </p:nvSpPr>
        <p:spPr>
          <a:xfrm>
            <a:off x="6428794" y="4324516"/>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1.500 billetes</a:t>
            </a:r>
          </a:p>
        </p:txBody>
      </p:sp>
      <p:sp>
        <p:nvSpPr>
          <p:cNvPr id="52" name="CuadroTexto 51">
            <a:extLst>
              <a:ext uri="{FF2B5EF4-FFF2-40B4-BE49-F238E27FC236}">
                <a16:creationId xmlns:a16="http://schemas.microsoft.com/office/drawing/2014/main" id="{114C9A4F-7FEE-5849-B47C-0B98FE35298C}"/>
              </a:ext>
            </a:extLst>
          </p:cNvPr>
          <p:cNvSpPr txBox="1"/>
          <p:nvPr/>
        </p:nvSpPr>
        <p:spPr>
          <a:xfrm>
            <a:off x="7643211" y="4324516"/>
            <a:ext cx="1235091"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1.500 monedas</a:t>
            </a:r>
          </a:p>
        </p:txBody>
      </p:sp>
      <p:sp>
        <p:nvSpPr>
          <p:cNvPr id="53" name="CuadroTexto 52">
            <a:extLst>
              <a:ext uri="{FF2B5EF4-FFF2-40B4-BE49-F238E27FC236}">
                <a16:creationId xmlns:a16="http://schemas.microsoft.com/office/drawing/2014/main" id="{EB887AEC-BC0E-F746-814E-A8017234CE81}"/>
              </a:ext>
            </a:extLst>
          </p:cNvPr>
          <p:cNvSpPr txBox="1"/>
          <p:nvPr/>
        </p:nvSpPr>
        <p:spPr>
          <a:xfrm>
            <a:off x="6428794" y="4554975"/>
            <a:ext cx="1214417"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2 billetes/</a:t>
            </a:r>
            <a:r>
              <a:rPr kumimoji="0" lang="es-ES" sz="1000" b="0" i="0" u="none" strike="noStrike" kern="1200" cap="none" spc="0" normalizeH="0" baseline="0" noProof="0" dirty="0" err="1">
                <a:ln>
                  <a:noFill/>
                </a:ln>
                <a:solidFill>
                  <a:srgbClr val="000000"/>
                </a:solidFill>
                <a:effectLst/>
                <a:uLnTx/>
                <a:uFillTx/>
                <a:latin typeface="Arial"/>
                <a:ea typeface="+mn-ea"/>
                <a:cs typeface="+mn-cs"/>
              </a:rPr>
              <a:t>sec</a:t>
            </a:r>
            <a:endParaRPr kumimoji="0" lang="es-ES" sz="1000" b="0" i="0" u="none" strike="noStrike" kern="1200" cap="none" spc="0" normalizeH="0" baseline="0" noProof="0" dirty="0">
              <a:ln>
                <a:noFill/>
              </a:ln>
              <a:solidFill>
                <a:srgbClr val="000000"/>
              </a:solidFill>
              <a:effectLst/>
              <a:uLnTx/>
              <a:uFillTx/>
              <a:latin typeface="Arial"/>
              <a:ea typeface="+mn-ea"/>
              <a:cs typeface="+mn-cs"/>
            </a:endParaRPr>
          </a:p>
        </p:txBody>
      </p:sp>
      <p:sp>
        <p:nvSpPr>
          <p:cNvPr id="54" name="CuadroTexto 53">
            <a:extLst>
              <a:ext uri="{FF2B5EF4-FFF2-40B4-BE49-F238E27FC236}">
                <a16:creationId xmlns:a16="http://schemas.microsoft.com/office/drawing/2014/main" id="{104E9894-A2A0-C442-879C-52B038D87483}"/>
              </a:ext>
            </a:extLst>
          </p:cNvPr>
          <p:cNvSpPr txBox="1"/>
          <p:nvPr/>
        </p:nvSpPr>
        <p:spPr>
          <a:xfrm>
            <a:off x="7643211" y="4554975"/>
            <a:ext cx="1235091" cy="300788"/>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10 monedas/</a:t>
            </a:r>
            <a:r>
              <a:rPr kumimoji="0" lang="es-ES" sz="1000" b="0" i="0" u="none" strike="noStrike" kern="1200" cap="none" spc="0" normalizeH="0" baseline="0" noProof="0" dirty="0" err="1">
                <a:ln>
                  <a:noFill/>
                </a:ln>
                <a:solidFill>
                  <a:srgbClr val="000000"/>
                </a:solidFill>
                <a:effectLst/>
                <a:uLnTx/>
                <a:uFillTx/>
                <a:latin typeface="Arial"/>
                <a:ea typeface="+mn-ea"/>
                <a:cs typeface="+mn-cs"/>
              </a:rPr>
              <a:t>sec</a:t>
            </a:r>
            <a:endParaRPr kumimoji="0" lang="es-ES" sz="1000" b="0" i="0" u="none" strike="noStrike" kern="1200" cap="none" spc="0" normalizeH="0" baseline="0" noProof="0" dirty="0">
              <a:ln>
                <a:noFill/>
              </a:ln>
              <a:solidFill>
                <a:srgbClr val="000000"/>
              </a:solidFill>
              <a:effectLst/>
              <a:uLnTx/>
              <a:uFillTx/>
              <a:latin typeface="Arial"/>
              <a:ea typeface="+mn-ea"/>
              <a:cs typeface="+mn-cs"/>
            </a:endParaRPr>
          </a:p>
        </p:txBody>
      </p:sp>
      <p:pic>
        <p:nvPicPr>
          <p:cNvPr id="6" name="Imagen 5">
            <a:extLst>
              <a:ext uri="{FF2B5EF4-FFF2-40B4-BE49-F238E27FC236}">
                <a16:creationId xmlns:a16="http://schemas.microsoft.com/office/drawing/2014/main" id="{604B1A16-5EB3-B641-A9D5-CE64941A169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52165" y="883008"/>
            <a:ext cx="1733915" cy="2333069"/>
          </a:xfrm>
          <a:prstGeom prst="rect">
            <a:avLst/>
          </a:prstGeom>
        </p:spPr>
      </p:pic>
      <p:pic>
        <p:nvPicPr>
          <p:cNvPr id="9" name="Imagen 8">
            <a:extLst>
              <a:ext uri="{FF2B5EF4-FFF2-40B4-BE49-F238E27FC236}">
                <a16:creationId xmlns:a16="http://schemas.microsoft.com/office/drawing/2014/main" id="{EE159C74-32CA-0F4A-A250-BB6312F79E5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96597" y="881222"/>
            <a:ext cx="1895238" cy="2334855"/>
          </a:xfrm>
          <a:prstGeom prst="rect">
            <a:avLst/>
          </a:prstGeom>
        </p:spPr>
      </p:pic>
      <p:sp>
        <p:nvSpPr>
          <p:cNvPr id="49" name="CuadroTexto 48">
            <a:extLst>
              <a:ext uri="{FF2B5EF4-FFF2-40B4-BE49-F238E27FC236}">
                <a16:creationId xmlns:a16="http://schemas.microsoft.com/office/drawing/2014/main" id="{03496741-AAB3-48E3-8A75-E80CB945DC54}"/>
              </a:ext>
            </a:extLst>
          </p:cNvPr>
          <p:cNvSpPr txBox="1"/>
          <p:nvPr/>
        </p:nvSpPr>
        <p:spPr>
          <a:xfrm>
            <a:off x="1870080" y="4764887"/>
            <a:ext cx="1335964"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300 </a:t>
            </a:r>
            <a:r>
              <a:rPr kumimoji="0" lang="es-ES" sz="1000" b="0" i="0" u="none" strike="noStrike" kern="1200" cap="none" spc="0" normalizeH="0" baseline="0" noProof="0" dirty="0" err="1">
                <a:ln>
                  <a:noFill/>
                </a:ln>
                <a:solidFill>
                  <a:srgbClr val="000000"/>
                </a:solidFill>
                <a:effectLst/>
                <a:uLnTx/>
                <a:uFillTx/>
                <a:latin typeface="Arial"/>
                <a:ea typeface="+mn-ea"/>
                <a:cs typeface="+mn-cs"/>
              </a:rPr>
              <a:t>uds</a:t>
            </a:r>
            <a:r>
              <a:rPr kumimoji="0" lang="es-ES" sz="1000" b="0" i="0" u="none" strike="noStrike" kern="1200" cap="none" spc="0" normalizeH="0" baseline="0" noProof="0" dirty="0">
                <a:ln>
                  <a:noFill/>
                </a:ln>
                <a:solidFill>
                  <a:srgbClr val="000000"/>
                </a:solidFill>
                <a:effectLst/>
                <a:uLnTx/>
                <a:uFillTx/>
                <a:latin typeface="Arial"/>
                <a:ea typeface="+mn-ea"/>
                <a:cs typeface="+mn-cs"/>
              </a:rPr>
              <a:t> (3x rodillos)</a:t>
            </a:r>
          </a:p>
        </p:txBody>
      </p:sp>
      <p:sp>
        <p:nvSpPr>
          <p:cNvPr id="55" name="CuadroTexto 54">
            <a:extLst>
              <a:ext uri="{FF2B5EF4-FFF2-40B4-BE49-F238E27FC236}">
                <a16:creationId xmlns:a16="http://schemas.microsoft.com/office/drawing/2014/main" id="{342E51D7-B15C-43EC-BD2C-A994F1D0C8F6}"/>
              </a:ext>
            </a:extLst>
          </p:cNvPr>
          <p:cNvSpPr txBox="1"/>
          <p:nvPr/>
        </p:nvSpPr>
        <p:spPr>
          <a:xfrm>
            <a:off x="3084497" y="4764887"/>
            <a:ext cx="1235091" cy="300788"/>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3.200 (8x Hopper)</a:t>
            </a:r>
          </a:p>
        </p:txBody>
      </p:sp>
      <p:sp>
        <p:nvSpPr>
          <p:cNvPr id="56" name="CuadroTexto 55">
            <a:extLst>
              <a:ext uri="{FF2B5EF4-FFF2-40B4-BE49-F238E27FC236}">
                <a16:creationId xmlns:a16="http://schemas.microsoft.com/office/drawing/2014/main" id="{3BFE0687-A561-4257-A0C8-C648FC4A91FA}"/>
              </a:ext>
            </a:extLst>
          </p:cNvPr>
          <p:cNvSpPr txBox="1"/>
          <p:nvPr/>
        </p:nvSpPr>
        <p:spPr>
          <a:xfrm>
            <a:off x="6524453" y="4770551"/>
            <a:ext cx="1335964" cy="294632"/>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300 </a:t>
            </a:r>
            <a:r>
              <a:rPr kumimoji="0" lang="es-ES" sz="1000" b="0" i="0" u="none" strike="noStrike" kern="1200" cap="none" spc="0" normalizeH="0" baseline="0" noProof="0" dirty="0" err="1">
                <a:ln>
                  <a:noFill/>
                </a:ln>
                <a:solidFill>
                  <a:srgbClr val="000000"/>
                </a:solidFill>
                <a:effectLst/>
                <a:uLnTx/>
                <a:uFillTx/>
                <a:latin typeface="Arial"/>
                <a:ea typeface="+mn-ea"/>
                <a:cs typeface="+mn-cs"/>
              </a:rPr>
              <a:t>uds</a:t>
            </a:r>
            <a:r>
              <a:rPr kumimoji="0" lang="es-ES" sz="1000" b="0" i="0" u="none" strike="noStrike" kern="1200" cap="none" spc="0" normalizeH="0" baseline="0" noProof="0" dirty="0">
                <a:ln>
                  <a:noFill/>
                </a:ln>
                <a:solidFill>
                  <a:srgbClr val="000000"/>
                </a:solidFill>
                <a:effectLst/>
                <a:uLnTx/>
                <a:uFillTx/>
                <a:latin typeface="Arial"/>
                <a:ea typeface="+mn-ea"/>
                <a:cs typeface="+mn-cs"/>
              </a:rPr>
              <a:t> (3x rodillos)</a:t>
            </a:r>
          </a:p>
        </p:txBody>
      </p:sp>
      <p:sp>
        <p:nvSpPr>
          <p:cNvPr id="57" name="CuadroTexto 56">
            <a:extLst>
              <a:ext uri="{FF2B5EF4-FFF2-40B4-BE49-F238E27FC236}">
                <a16:creationId xmlns:a16="http://schemas.microsoft.com/office/drawing/2014/main" id="{BF9B9A38-07B6-414E-BFF8-984D402ACAC6}"/>
              </a:ext>
            </a:extLst>
          </p:cNvPr>
          <p:cNvSpPr txBox="1"/>
          <p:nvPr/>
        </p:nvSpPr>
        <p:spPr>
          <a:xfrm>
            <a:off x="7738870" y="4770551"/>
            <a:ext cx="1235091" cy="300788"/>
          </a:xfrm>
          <a:prstGeom prst="rect">
            <a:avLst/>
          </a:prstGeom>
          <a:noFill/>
        </p:spPr>
        <p:txBody>
          <a:bodyPr wrap="square" rtlCol="0">
            <a:spAutoFit/>
          </a:bodyPr>
          <a:lstStyle/>
          <a:p>
            <a:pPr marL="0" marR="0" lvl="0" indent="0" algn="ctr" defTabSz="389582" rtl="0" eaLnBrk="1" fontAlgn="auto" latinLnBrk="0" hangingPunct="1">
              <a:lnSpc>
                <a:spcPct val="150000"/>
              </a:lnSpc>
              <a:spcBef>
                <a:spcPts val="0"/>
              </a:spcBef>
              <a:spcAft>
                <a:spcPts val="0"/>
              </a:spcAft>
              <a:buClrTx/>
              <a:buSzTx/>
              <a:buFontTx/>
              <a:buNone/>
              <a:tabLst/>
              <a:defRPr/>
            </a:pPr>
            <a:r>
              <a:rPr kumimoji="0" lang="es-ES" sz="1000" b="0" i="0" u="none" strike="noStrike" kern="1200" cap="none" spc="0" normalizeH="0" baseline="0" noProof="0" dirty="0">
                <a:ln>
                  <a:noFill/>
                </a:ln>
                <a:solidFill>
                  <a:srgbClr val="000000"/>
                </a:solidFill>
                <a:effectLst/>
                <a:uLnTx/>
                <a:uFillTx/>
                <a:latin typeface="Arial"/>
                <a:ea typeface="+mn-ea"/>
                <a:cs typeface="+mn-cs"/>
              </a:rPr>
              <a:t>3.200 (8x Hopper)</a:t>
            </a:r>
          </a:p>
        </p:txBody>
      </p:sp>
      <p:sp>
        <p:nvSpPr>
          <p:cNvPr id="3" name="CuadroTexto 2">
            <a:extLst>
              <a:ext uri="{FF2B5EF4-FFF2-40B4-BE49-F238E27FC236}">
                <a16:creationId xmlns:a16="http://schemas.microsoft.com/office/drawing/2014/main" id="{F6096B4E-CFC9-1794-2ABA-C2538CF8F2F8}"/>
              </a:ext>
            </a:extLst>
          </p:cNvPr>
          <p:cNvSpPr txBox="1"/>
          <p:nvPr/>
        </p:nvSpPr>
        <p:spPr>
          <a:xfrm>
            <a:off x="603816" y="548462"/>
            <a:ext cx="2367956" cy="261610"/>
          </a:xfrm>
          <a:prstGeom prst="rect">
            <a:avLst/>
          </a:prstGeom>
          <a:solidFill>
            <a:schemeClr val="accent2"/>
          </a:solidFill>
        </p:spPr>
        <p:txBody>
          <a:bodyPr wrap="none" rtlCol="0">
            <a:spAutoFit/>
          </a:bodyPr>
          <a:lstStyle/>
          <a:p>
            <a:r>
              <a:rPr lang="es-ES" sz="1100" b="1" dirty="0">
                <a:solidFill>
                  <a:schemeClr val="bg2"/>
                </a:solidFill>
                <a:latin typeface="Century Gothic" panose="020B0502020202020204" pitchFamily="34" charset="0"/>
              </a:rPr>
              <a:t>Resto de productos de la gama</a:t>
            </a:r>
          </a:p>
        </p:txBody>
      </p:sp>
    </p:spTree>
    <p:extLst>
      <p:ext uri="{BB962C8B-B14F-4D97-AF65-F5344CB8AC3E}">
        <p14:creationId xmlns:p14="http://schemas.microsoft.com/office/powerpoint/2010/main" val="20694093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3200" b="0" dirty="0">
                <a:solidFill>
                  <a:schemeClr val="tx2"/>
                </a:solidFill>
                <a:latin typeface="Century Gothic" panose="020B0502020202020204" pitchFamily="34" charset="0"/>
              </a:rPr>
              <a:t>3. Caso de éxito.</a:t>
            </a:r>
          </a:p>
        </p:txBody>
      </p:sp>
      <p:sp>
        <p:nvSpPr>
          <p:cNvPr id="11" name="Marcador de título 1">
            <a:extLst>
              <a:ext uri="{FF2B5EF4-FFF2-40B4-BE49-F238E27FC236}">
                <a16:creationId xmlns:a16="http://schemas.microsoft.com/office/drawing/2014/main" id="{9489A513-8AC8-2D4F-8059-1CC45BE6339E}"/>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solidFill>
                  <a:schemeClr val="tx2"/>
                </a:solidFill>
                <a:latin typeface="Century Gothic" panose="020B0502020202020204" pitchFamily="34" charset="0"/>
              </a:rPr>
              <a:t>Cash </a:t>
            </a:r>
            <a:r>
              <a:rPr lang="es-ES" dirty="0" err="1">
                <a:solidFill>
                  <a:schemeClr val="tx2"/>
                </a:solidFill>
                <a:latin typeface="Century Gothic" panose="020B0502020202020204" pitchFamily="34" charset="0"/>
              </a:rPr>
              <a:t>Today</a:t>
            </a:r>
            <a:r>
              <a:rPr lang="es-ES" dirty="0">
                <a:solidFill>
                  <a:schemeClr val="tx2"/>
                </a:solidFill>
              </a:rPr>
              <a:t> : Front Office</a:t>
            </a:r>
          </a:p>
        </p:txBody>
      </p:sp>
      <p:pic>
        <p:nvPicPr>
          <p:cNvPr id="5" name="Imagen 4">
            <a:extLst>
              <a:ext uri="{FF2B5EF4-FFF2-40B4-BE49-F238E27FC236}">
                <a16:creationId xmlns:a16="http://schemas.microsoft.com/office/drawing/2014/main" id="{7748A11B-E341-5947-BD0F-FFABD45E6CF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36430051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03. Caso de éxito</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Cash </a:t>
            </a:r>
            <a:r>
              <a:rPr lang="es-ES" dirty="0" err="1"/>
              <a:t>Today</a:t>
            </a:r>
            <a:r>
              <a:rPr lang="es-ES" dirty="0">
                <a:solidFill>
                  <a:schemeClr val="accent6"/>
                </a:solidFill>
              </a:rPr>
              <a:t> : Front Office</a:t>
            </a:r>
            <a:endParaRPr lang="es-ES" dirty="0"/>
          </a:p>
        </p:txBody>
      </p:sp>
      <p:sp>
        <p:nvSpPr>
          <p:cNvPr id="2" name="Rectángulo 1">
            <a:extLst>
              <a:ext uri="{FF2B5EF4-FFF2-40B4-BE49-F238E27FC236}">
                <a16:creationId xmlns:a16="http://schemas.microsoft.com/office/drawing/2014/main" id="{891211A7-FBAD-ECAF-CF99-94FED2A94336}"/>
              </a:ext>
            </a:extLst>
          </p:cNvPr>
          <p:cNvSpPr/>
          <p:nvPr/>
        </p:nvSpPr>
        <p:spPr>
          <a:xfrm>
            <a:off x="0" y="1468504"/>
            <a:ext cx="9144000" cy="2875806"/>
          </a:xfrm>
          <a:prstGeom prst="rect">
            <a:avLst/>
          </a:prstGeom>
          <a:solidFill>
            <a:srgbClr val="FDD9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CuadroTexto 8">
            <a:extLst>
              <a:ext uri="{FF2B5EF4-FFF2-40B4-BE49-F238E27FC236}">
                <a16:creationId xmlns:a16="http://schemas.microsoft.com/office/drawing/2014/main" id="{E174ED44-1F02-8713-17D9-4B3A4CD2EDC5}"/>
              </a:ext>
            </a:extLst>
          </p:cNvPr>
          <p:cNvSpPr txBox="1"/>
          <p:nvPr/>
        </p:nvSpPr>
        <p:spPr>
          <a:xfrm>
            <a:off x="3155216" y="998918"/>
            <a:ext cx="2833568" cy="369332"/>
          </a:xfrm>
          <a:prstGeom prst="rect">
            <a:avLst/>
          </a:prstGeom>
          <a:noFill/>
        </p:spPr>
        <p:txBody>
          <a:bodyPr wrap="square" rtlCol="0">
            <a:spAutoFit/>
          </a:bodyPr>
          <a:lstStyle/>
          <a:p>
            <a:pPr algn="ctr"/>
            <a:r>
              <a:rPr lang="es-ES" sz="1800" b="1" dirty="0">
                <a:solidFill>
                  <a:schemeClr val="accent6"/>
                </a:solidFill>
                <a:latin typeface="Poppins" pitchFamily="2" charset="77"/>
                <a:cs typeface="Poppins" pitchFamily="2" charset="77"/>
              </a:rPr>
              <a:t>Charito 1953</a:t>
            </a:r>
          </a:p>
        </p:txBody>
      </p:sp>
      <p:pic>
        <p:nvPicPr>
          <p:cNvPr id="4" name="Imagen 3">
            <a:hlinkClick r:id="rId3"/>
            <a:extLst>
              <a:ext uri="{FF2B5EF4-FFF2-40B4-BE49-F238E27FC236}">
                <a16:creationId xmlns:a16="http://schemas.microsoft.com/office/drawing/2014/main" id="{C9AE6DAE-C178-4A39-6566-A8C67656D2E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07383" y="1468504"/>
            <a:ext cx="5729233" cy="2875806"/>
          </a:xfrm>
          <a:prstGeom prst="rect">
            <a:avLst/>
          </a:prstGeom>
        </p:spPr>
      </p:pic>
    </p:spTree>
    <p:extLst>
      <p:ext uri="{BB962C8B-B14F-4D97-AF65-F5344CB8AC3E}">
        <p14:creationId xmlns:p14="http://schemas.microsoft.com/office/powerpoint/2010/main" val="11218281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6377062"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l" defTabSz="389582"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4. Agente Digitalizador.</a:t>
            </a:r>
          </a:p>
        </p:txBody>
      </p:sp>
      <p:sp>
        <p:nvSpPr>
          <p:cNvPr id="11" name="Marcador de título 1">
            <a:extLst>
              <a:ext uri="{FF2B5EF4-FFF2-40B4-BE49-F238E27FC236}">
                <a16:creationId xmlns:a16="http://schemas.microsoft.com/office/drawing/2014/main" id="{9489A513-8AC8-2D4F-8059-1CC45BE6339E}"/>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r" defTabSz="389582" rtl="0" eaLnBrk="1" fontAlgn="auto" latinLnBrk="0" hangingPunct="1">
              <a:lnSpc>
                <a:spcPct val="10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Cash </a:t>
            </a:r>
            <a:r>
              <a:rPr kumimoji="0" lang="es-ES" sz="1200" b="1" i="0" u="none" strike="noStrike" kern="1200" cap="none" spc="0" normalizeH="0" baseline="0" noProof="0" dirty="0" err="1">
                <a:ln>
                  <a:noFill/>
                </a:ln>
                <a:solidFill>
                  <a:srgbClr val="000000"/>
                </a:solidFill>
                <a:effectLst/>
                <a:uLnTx/>
                <a:uFillTx/>
                <a:latin typeface="Century Gothic" panose="020B0502020202020204" pitchFamily="34" charset="0"/>
                <a:ea typeface="+mj-ea"/>
                <a:cs typeface="Arial" panose="020B0604020202020204" pitchFamily="34" charset="0"/>
              </a:rPr>
              <a:t>Today</a:t>
            </a: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 : Front Office</a:t>
            </a:r>
          </a:p>
        </p:txBody>
      </p:sp>
      <p:pic>
        <p:nvPicPr>
          <p:cNvPr id="5" name="Imagen 4">
            <a:extLst>
              <a:ext uri="{FF2B5EF4-FFF2-40B4-BE49-F238E27FC236}">
                <a16:creationId xmlns:a16="http://schemas.microsoft.com/office/drawing/2014/main" id="{7748A11B-E341-5947-BD0F-FFABD45E6CF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5365911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ángulo 13">
            <a:extLst>
              <a:ext uri="{FF2B5EF4-FFF2-40B4-BE49-F238E27FC236}">
                <a16:creationId xmlns:a16="http://schemas.microsoft.com/office/drawing/2014/main" id="{62119D81-1549-B910-D0E6-DE8496B187FD}"/>
              </a:ext>
            </a:extLst>
          </p:cNvPr>
          <p:cNvSpPr/>
          <p:nvPr/>
        </p:nvSpPr>
        <p:spPr>
          <a:xfrm>
            <a:off x="4435812" y="0"/>
            <a:ext cx="4708187" cy="51435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  </a:t>
            </a:r>
          </a:p>
        </p:txBody>
      </p:sp>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04. Agente Digitalizador</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Cash </a:t>
            </a:r>
            <a:r>
              <a:rPr lang="es-ES" dirty="0" err="1"/>
              <a:t>Today</a:t>
            </a:r>
            <a:r>
              <a:rPr lang="es-ES" dirty="0">
                <a:solidFill>
                  <a:schemeClr val="tx2"/>
                </a:solidFill>
              </a:rPr>
              <a:t> : </a:t>
            </a:r>
            <a:r>
              <a:rPr lang="es-ES" dirty="0">
                <a:solidFill>
                  <a:schemeClr val="bg2"/>
                </a:solidFill>
              </a:rPr>
              <a:t>Front Office</a:t>
            </a:r>
          </a:p>
        </p:txBody>
      </p:sp>
      <p:sp>
        <p:nvSpPr>
          <p:cNvPr id="10" name="Marcador de texto 2">
            <a:extLst>
              <a:ext uri="{FF2B5EF4-FFF2-40B4-BE49-F238E27FC236}">
                <a16:creationId xmlns:a16="http://schemas.microsoft.com/office/drawing/2014/main" id="{5ED8F050-A218-089C-E3C2-11C193F292C4}"/>
              </a:ext>
            </a:extLst>
          </p:cNvPr>
          <p:cNvSpPr txBox="1">
            <a:spLocks/>
          </p:cNvSpPr>
          <p:nvPr/>
        </p:nvSpPr>
        <p:spPr>
          <a:xfrm>
            <a:off x="684213" y="898546"/>
            <a:ext cx="3075941" cy="249299"/>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ES" sz="18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¿Qué es Kit Digital?</a:t>
            </a:r>
          </a:p>
        </p:txBody>
      </p:sp>
      <p:sp>
        <p:nvSpPr>
          <p:cNvPr id="11" name="Marcador de texto 10">
            <a:extLst>
              <a:ext uri="{FF2B5EF4-FFF2-40B4-BE49-F238E27FC236}">
                <a16:creationId xmlns:a16="http://schemas.microsoft.com/office/drawing/2014/main" id="{325B647C-2C27-C648-31D7-5BE98373F3E8}"/>
              </a:ext>
            </a:extLst>
          </p:cNvPr>
          <p:cNvSpPr txBox="1">
            <a:spLocks/>
          </p:cNvSpPr>
          <p:nvPr/>
        </p:nvSpPr>
        <p:spPr>
          <a:xfrm>
            <a:off x="684213" y="1467986"/>
            <a:ext cx="3480379" cy="1411016"/>
          </a:xfrm>
          <a:prstGeom prst="rect">
            <a:avLst/>
          </a:prstGeom>
        </p:spPr>
        <p:txBody>
          <a:bodyPr lIns="0" tIns="0" rIns="0" bIns="0"/>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
                <a:srgbClr val="FFD300"/>
              </a:buClr>
              <a:buSzPct val="50000"/>
              <a:buFont typeface="Wingdings 3" panose="05040102010807070707" pitchFamily="18" charset="2"/>
              <a:buNone/>
              <a:tabLst/>
              <a:defRPr/>
            </a:pPr>
            <a:r>
              <a:rPr kumimoji="0" lang="es-ES" sz="1100" b="0" i="0" u="none" strike="noStrike" kern="1200" cap="none" spc="0" normalizeH="0" baseline="0" noProof="0" dirty="0">
                <a:ln>
                  <a:noFill/>
                </a:ln>
                <a:solidFill>
                  <a:srgbClr val="000000"/>
                </a:solidFill>
                <a:effectLst/>
                <a:uLnTx/>
                <a:uFillTx/>
                <a:latin typeface="Arial"/>
                <a:ea typeface="+mn-ea"/>
                <a:cs typeface="Arial"/>
              </a:rPr>
              <a:t>Es un </a:t>
            </a:r>
            <a:r>
              <a:rPr kumimoji="0" lang="es-ES" sz="1100" b="1" i="0" u="none" strike="noStrike" kern="1200" cap="none" spc="0" normalizeH="0" baseline="0" noProof="0" dirty="0">
                <a:ln>
                  <a:noFill/>
                </a:ln>
                <a:solidFill>
                  <a:srgbClr val="000000"/>
                </a:solidFill>
                <a:effectLst/>
                <a:uLnTx/>
                <a:uFillTx/>
                <a:latin typeface="Arial"/>
                <a:ea typeface="+mn-ea"/>
                <a:cs typeface="Arial"/>
              </a:rPr>
              <a:t>programa de subvenciones de los Fondos Europeos, </a:t>
            </a:r>
            <a:r>
              <a:rPr kumimoji="0" lang="es-ES" sz="1100" b="0" i="0" u="none" strike="noStrike" kern="1200" cap="none" spc="0" normalizeH="0" baseline="0" noProof="0" dirty="0">
                <a:ln>
                  <a:noFill/>
                </a:ln>
                <a:solidFill>
                  <a:srgbClr val="000000"/>
                </a:solidFill>
                <a:effectLst/>
                <a:uLnTx/>
                <a:uFillTx/>
                <a:latin typeface="Arial"/>
                <a:ea typeface="+mn-ea"/>
                <a:cs typeface="Arial"/>
              </a:rPr>
              <a:t>que tiene por objeto la concesión de </a:t>
            </a:r>
            <a:r>
              <a:rPr kumimoji="0" lang="es-ES" sz="1100" b="1" i="0" u="none" strike="noStrike" kern="1200" cap="none" spc="0" normalizeH="0" baseline="0" noProof="0" dirty="0">
                <a:ln>
                  <a:noFill/>
                </a:ln>
                <a:solidFill>
                  <a:srgbClr val="F0AA00"/>
                </a:solidFill>
                <a:effectLst/>
                <a:uLnTx/>
                <a:uFillTx/>
                <a:latin typeface="Arial"/>
                <a:ea typeface="+mn-ea"/>
                <a:cs typeface="Arial"/>
              </a:rPr>
              <a:t>ayudas económicas a pymes y autónomos, para la adopción de soluciones de digitalización.</a:t>
            </a:r>
          </a:p>
          <a:p>
            <a:pPr marL="0" marR="0" lvl="0" indent="0" algn="l" defTabSz="914377" rtl="0" eaLnBrk="1" fontAlgn="auto" latinLnBrk="0" hangingPunct="1">
              <a:lnSpc>
                <a:spcPct val="90000"/>
              </a:lnSpc>
              <a:spcBef>
                <a:spcPts val="1000"/>
              </a:spcBef>
              <a:spcAft>
                <a:spcPts val="0"/>
              </a:spcAft>
              <a:buClr>
                <a:srgbClr val="FFD300"/>
              </a:buClr>
              <a:buSzPct val="50000"/>
              <a:buFont typeface="Wingdings 3" panose="05040102010807070707" pitchFamily="18" charset="2"/>
              <a:buNone/>
              <a:tabLst/>
              <a:defRPr/>
            </a:pPr>
            <a:r>
              <a:rPr kumimoji="0" lang="es-ES" sz="1100" b="0" i="0" u="none" strike="noStrike" kern="1200" cap="none" spc="0" normalizeH="0" baseline="0" noProof="0" dirty="0">
                <a:ln>
                  <a:noFill/>
                </a:ln>
                <a:solidFill>
                  <a:srgbClr val="000000"/>
                </a:solidFill>
                <a:effectLst/>
                <a:uLnTx/>
                <a:uFillTx/>
                <a:latin typeface="Arial"/>
                <a:ea typeface="+mn-ea"/>
                <a:cs typeface="Arial"/>
              </a:rPr>
              <a:t>Desde Prosegur Cash podemos asesorar y acompañar a pymes y autónomos, para </a:t>
            </a:r>
            <a:r>
              <a:rPr kumimoji="0" lang="es-ES" sz="1100" b="1" i="0" u="none" strike="noStrike" kern="1200" cap="none" spc="0" normalizeH="0" baseline="0" noProof="0" dirty="0">
                <a:ln>
                  <a:noFill/>
                </a:ln>
                <a:solidFill>
                  <a:srgbClr val="000000"/>
                </a:solidFill>
                <a:effectLst/>
                <a:uLnTx/>
                <a:uFillTx/>
                <a:latin typeface="Arial"/>
                <a:ea typeface="+mn-ea"/>
                <a:cs typeface="Arial"/>
              </a:rPr>
              <a:t>solicitar y elegir la solución más adecuada para digitalizar la gestión de efectivo de sus negocios.</a:t>
            </a: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13" name="Marcador de texto 5">
            <a:extLst>
              <a:ext uri="{FF2B5EF4-FFF2-40B4-BE49-F238E27FC236}">
                <a16:creationId xmlns:a16="http://schemas.microsoft.com/office/drawing/2014/main" id="{27B18F72-BA50-BC38-77E1-B70C3298403A}"/>
              </a:ext>
            </a:extLst>
          </p:cNvPr>
          <p:cNvSpPr txBox="1">
            <a:spLocks/>
          </p:cNvSpPr>
          <p:nvPr/>
        </p:nvSpPr>
        <p:spPr>
          <a:xfrm>
            <a:off x="684212" y="3006952"/>
            <a:ext cx="3480381" cy="1709903"/>
          </a:xfrm>
          <a:prstGeom prst="rect">
            <a:avLst/>
          </a:prstGeom>
        </p:spPr>
        <p:txBody>
          <a:bodyPr lIns="0" tIns="0" rIns="0" bIns="0" numCol="1"/>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07997" marR="0" lvl="0" indent="-107997" algn="l" defTabSz="914377" rtl="0" eaLnBrk="1" fontAlgn="auto" latinLnBrk="0" hangingPunct="1">
              <a:lnSpc>
                <a:spcPct val="100000"/>
              </a:lnSpc>
              <a:spcBef>
                <a:spcPts val="1000"/>
              </a:spcBef>
              <a:spcAft>
                <a:spcPts val="0"/>
              </a:spcAft>
              <a:buClr>
                <a:srgbClr val="000000"/>
              </a:buClr>
              <a:buSzPct val="50000"/>
              <a:buFont typeface="Wingdings 3" panose="05040102010807070707" pitchFamily="18" charset="2"/>
              <a:buChar char=""/>
              <a:tabLst/>
              <a:defRPr/>
            </a:pPr>
            <a:r>
              <a:rPr kumimoji="0" lang="es-ES" sz="1100" b="1" i="0" u="none" strike="noStrike" kern="1200" cap="none" spc="0" normalizeH="0" baseline="0" noProof="0" dirty="0">
                <a:ln>
                  <a:noFill/>
                </a:ln>
                <a:solidFill>
                  <a:srgbClr val="000000"/>
                </a:solidFill>
                <a:effectLst/>
                <a:uLnTx/>
                <a:uFillTx/>
                <a:latin typeface="Arial"/>
                <a:ea typeface="+mn-ea"/>
                <a:cs typeface="+mn-cs"/>
              </a:rPr>
              <a:t>Empresas beneficiarias: </a:t>
            </a:r>
            <a:r>
              <a:rPr kumimoji="0" lang="es-ES" sz="1100" b="0" i="0" u="none" strike="noStrike" kern="1200" cap="none" spc="0" normalizeH="0" baseline="0" noProof="0" dirty="0">
                <a:ln>
                  <a:noFill/>
                </a:ln>
                <a:solidFill>
                  <a:srgbClr val="000000"/>
                </a:solidFill>
                <a:effectLst/>
                <a:uLnTx/>
                <a:uFillTx/>
                <a:latin typeface="Arial"/>
                <a:ea typeface="+mn-ea"/>
                <a:cs typeface="+mn-cs"/>
              </a:rPr>
              <a:t>que recibirán la ayuda para incorporar las soluciones digitales (Nuestros Clientes).</a:t>
            </a:r>
          </a:p>
          <a:p>
            <a:pPr marL="107997" marR="0" lvl="0" indent="-107997" algn="l" defTabSz="914377" rtl="0" eaLnBrk="1" fontAlgn="auto" latinLnBrk="0" hangingPunct="1">
              <a:lnSpc>
                <a:spcPct val="100000"/>
              </a:lnSpc>
              <a:spcBef>
                <a:spcPts val="1000"/>
              </a:spcBef>
              <a:spcAft>
                <a:spcPts val="0"/>
              </a:spcAft>
              <a:buClr>
                <a:srgbClr val="000000"/>
              </a:buClr>
              <a:buSzPct val="50000"/>
              <a:buFont typeface="Wingdings 3" panose="05040102010807070707" pitchFamily="18" charset="2"/>
              <a:buChar char=""/>
              <a:tabLst/>
              <a:defRPr/>
            </a:pPr>
            <a:r>
              <a:rPr kumimoji="0" lang="es-ES" sz="1100" b="1" i="0" u="none" strike="noStrike" kern="1200" cap="none" spc="0" normalizeH="0" baseline="0" noProof="0" dirty="0">
                <a:ln>
                  <a:noFill/>
                </a:ln>
                <a:solidFill>
                  <a:srgbClr val="000000"/>
                </a:solidFill>
                <a:effectLst/>
                <a:uLnTx/>
                <a:uFillTx/>
                <a:latin typeface="Arial"/>
                <a:ea typeface="+mn-ea"/>
                <a:cs typeface="+mn-cs"/>
              </a:rPr>
              <a:t>Agentes digitalizadores: </a:t>
            </a:r>
            <a:r>
              <a:rPr kumimoji="0" lang="es-ES" sz="1100" b="0" i="0" u="none" strike="noStrike" kern="1200" cap="none" spc="0" normalizeH="0" baseline="0" noProof="0" dirty="0">
                <a:ln>
                  <a:noFill/>
                </a:ln>
                <a:solidFill>
                  <a:srgbClr val="000000"/>
                </a:solidFill>
                <a:effectLst/>
                <a:uLnTx/>
                <a:uFillTx/>
                <a:latin typeface="Arial"/>
                <a:ea typeface="+mn-ea"/>
                <a:cs typeface="+mn-cs"/>
              </a:rPr>
              <a:t>los que prestan los servicios o instalan las soluciones digitales (</a:t>
            </a:r>
            <a:r>
              <a:rPr kumimoji="0" lang="es-ES" sz="1100" b="1" i="0" u="none" strike="noStrike" kern="1200" cap="none" spc="0" normalizeH="0" baseline="0" noProof="0" dirty="0">
                <a:ln>
                  <a:noFill/>
                </a:ln>
                <a:solidFill>
                  <a:srgbClr val="000000"/>
                </a:solidFill>
                <a:effectLst/>
                <a:uLnTx/>
                <a:uFillTx/>
                <a:latin typeface="Arial"/>
                <a:ea typeface="+mn-ea"/>
                <a:cs typeface="+mn-cs"/>
              </a:rPr>
              <a:t>Prosegur Cash </a:t>
            </a:r>
            <a:r>
              <a:rPr kumimoji="0" lang="es-ES" sz="1100" b="0" i="0" u="none" strike="noStrike" kern="1200" cap="none" spc="0" normalizeH="0" baseline="0" noProof="0" dirty="0">
                <a:ln>
                  <a:noFill/>
                </a:ln>
                <a:solidFill>
                  <a:srgbClr val="000000"/>
                </a:solidFill>
                <a:effectLst/>
                <a:uLnTx/>
                <a:uFillTx/>
                <a:latin typeface="Arial"/>
                <a:ea typeface="+mn-ea"/>
                <a:cs typeface="+mn-cs"/>
              </a:rPr>
              <a:t>con la solución de Cash </a:t>
            </a:r>
            <a:r>
              <a:rPr kumimoji="0" lang="es-ES" sz="1100" b="0" i="0" u="none" strike="noStrike" kern="1200" cap="none" spc="0" normalizeH="0" baseline="0" noProof="0" dirty="0" err="1">
                <a:ln>
                  <a:noFill/>
                </a:ln>
                <a:solidFill>
                  <a:srgbClr val="000000"/>
                </a:solidFill>
                <a:effectLst/>
                <a:uLnTx/>
                <a:uFillTx/>
                <a:latin typeface="Arial"/>
                <a:ea typeface="+mn-ea"/>
                <a:cs typeface="+mn-cs"/>
              </a:rPr>
              <a:t>Today</a:t>
            </a:r>
            <a:r>
              <a:rPr kumimoji="0" lang="es-ES" sz="1100" b="0" i="0" u="none" strike="noStrike" kern="1200" cap="none" spc="0" normalizeH="0" baseline="0" noProof="0" dirty="0">
                <a:ln>
                  <a:noFill/>
                </a:ln>
                <a:solidFill>
                  <a:srgbClr val="000000"/>
                </a:solidFill>
                <a:effectLst/>
                <a:uLnTx/>
                <a:uFillTx/>
                <a:latin typeface="Arial"/>
                <a:ea typeface="+mn-ea"/>
                <a:cs typeface="+mn-cs"/>
              </a:rPr>
              <a:t>).</a:t>
            </a:r>
          </a:p>
          <a:p>
            <a:pPr marL="107997" marR="0" lvl="0" indent="-107997" algn="l" defTabSz="914377" rtl="0" eaLnBrk="1" fontAlgn="auto" latinLnBrk="0" hangingPunct="1">
              <a:lnSpc>
                <a:spcPct val="100000"/>
              </a:lnSpc>
              <a:spcBef>
                <a:spcPts val="1000"/>
              </a:spcBef>
              <a:spcAft>
                <a:spcPts val="0"/>
              </a:spcAft>
              <a:buClr>
                <a:srgbClr val="000000"/>
              </a:buClr>
              <a:buSzPct val="50000"/>
              <a:buFont typeface="Wingdings 3" panose="05040102010807070707" pitchFamily="18" charset="2"/>
              <a:buChar char=""/>
              <a:tabLst/>
              <a:defRPr/>
            </a:pPr>
            <a:r>
              <a:rPr kumimoji="0" lang="es-ES" sz="1100" b="1" i="0" u="none" strike="noStrike" kern="1200" cap="none" spc="0" normalizeH="0" baseline="0" noProof="0" dirty="0">
                <a:ln>
                  <a:noFill/>
                </a:ln>
                <a:solidFill>
                  <a:srgbClr val="000000"/>
                </a:solidFill>
                <a:effectLst/>
                <a:uLnTx/>
                <a:uFillTx/>
                <a:latin typeface="Arial"/>
                <a:ea typeface="+mn-ea"/>
                <a:cs typeface="+mn-cs"/>
              </a:rPr>
              <a:t>Entidades colaboradoras: </a:t>
            </a:r>
            <a:r>
              <a:rPr kumimoji="0" lang="es-ES" sz="1100" b="0" i="0" u="none" strike="noStrike" kern="1200" cap="none" spc="0" normalizeH="0" baseline="0" noProof="0" dirty="0">
                <a:ln>
                  <a:noFill/>
                </a:ln>
                <a:solidFill>
                  <a:srgbClr val="000000"/>
                </a:solidFill>
                <a:effectLst/>
                <a:uLnTx/>
                <a:uFillTx/>
                <a:latin typeface="Arial"/>
                <a:ea typeface="+mn-ea"/>
                <a:cs typeface="+mn-cs"/>
              </a:rPr>
              <a:t>en nombre y por cuenta del órgano, colaborarán en la gestión de las ayudas.</a:t>
            </a:r>
          </a:p>
        </p:txBody>
      </p:sp>
      <p:sp>
        <p:nvSpPr>
          <p:cNvPr id="15" name="Marcador de texto 10">
            <a:extLst>
              <a:ext uri="{FF2B5EF4-FFF2-40B4-BE49-F238E27FC236}">
                <a16:creationId xmlns:a16="http://schemas.microsoft.com/office/drawing/2014/main" id="{88936F30-863F-4834-73CE-5015A1B26360}"/>
              </a:ext>
            </a:extLst>
          </p:cNvPr>
          <p:cNvSpPr txBox="1">
            <a:spLocks/>
          </p:cNvSpPr>
          <p:nvPr/>
        </p:nvSpPr>
        <p:spPr>
          <a:xfrm>
            <a:off x="4807800" y="1208311"/>
            <a:ext cx="3790390" cy="487531"/>
          </a:xfrm>
          <a:prstGeom prst="rect">
            <a:avLst/>
          </a:prstGeom>
        </p:spPr>
        <p:txBody>
          <a:bodyPr lIns="0" tIns="0" rIns="0" bIns="0"/>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
                <a:srgbClr val="FFD300"/>
              </a:buClr>
              <a:buSzPct val="50000"/>
              <a:buFont typeface="Wingdings 3" panose="05040102010807070707" pitchFamily="18" charset="2"/>
              <a:buNone/>
              <a:tabLst/>
              <a:defRPr/>
            </a:pPr>
            <a:r>
              <a:rPr kumimoji="0" lang="es-ES" sz="1400" b="1" i="0" u="none" strike="noStrike" kern="1200" cap="none" spc="0" normalizeH="0" baseline="0" noProof="0" dirty="0">
                <a:ln>
                  <a:noFill/>
                </a:ln>
                <a:solidFill>
                  <a:srgbClr val="000000"/>
                </a:solidFill>
                <a:effectLst/>
                <a:uLnTx/>
                <a:uFillTx/>
                <a:latin typeface="Arial"/>
                <a:ea typeface="+mn-ea"/>
                <a:cs typeface="Arial"/>
              </a:rPr>
              <a:t>Digitaliza la gestión del efectivo en tu negocio con Cash </a:t>
            </a:r>
            <a:r>
              <a:rPr kumimoji="0" lang="es-ES" sz="1400" b="1" i="0" u="none" strike="noStrike" kern="1200" cap="none" spc="0" normalizeH="0" baseline="0" noProof="0" dirty="0" err="1">
                <a:ln>
                  <a:noFill/>
                </a:ln>
                <a:solidFill>
                  <a:srgbClr val="000000"/>
                </a:solidFill>
                <a:effectLst/>
                <a:uLnTx/>
                <a:uFillTx/>
                <a:latin typeface="Arial"/>
                <a:ea typeface="+mn-ea"/>
                <a:cs typeface="Arial"/>
              </a:rPr>
              <a:t>Today</a:t>
            </a:r>
            <a:r>
              <a:rPr kumimoji="0" lang="es-ES" sz="1400" b="1" i="0" u="none" strike="noStrike" kern="1200" cap="none" spc="0" normalizeH="0" baseline="0" noProof="0" dirty="0">
                <a:ln>
                  <a:noFill/>
                </a:ln>
                <a:solidFill>
                  <a:srgbClr val="000000"/>
                </a:solidFill>
                <a:effectLst/>
                <a:uLnTx/>
                <a:uFillTx/>
                <a:latin typeface="Arial"/>
                <a:ea typeface="+mn-ea"/>
                <a:cs typeface="Arial"/>
              </a:rPr>
              <a:t>.</a:t>
            </a:r>
            <a:endParaRPr kumimoji="0" lang="es-ES" sz="1400" b="1" i="0" u="none" strike="noStrike" kern="1200" cap="none" spc="0" normalizeH="0" baseline="0" noProof="0" dirty="0">
              <a:ln>
                <a:noFill/>
              </a:ln>
              <a:solidFill>
                <a:srgbClr val="000000"/>
              </a:solidFill>
              <a:effectLst/>
              <a:uLnTx/>
              <a:uFillTx/>
              <a:latin typeface="Arial"/>
              <a:ea typeface="+mn-ea"/>
              <a:cs typeface="+mn-cs"/>
            </a:endParaRPr>
          </a:p>
        </p:txBody>
      </p:sp>
      <p:sp>
        <p:nvSpPr>
          <p:cNvPr id="16" name="Marcador de texto 10">
            <a:extLst>
              <a:ext uri="{FF2B5EF4-FFF2-40B4-BE49-F238E27FC236}">
                <a16:creationId xmlns:a16="http://schemas.microsoft.com/office/drawing/2014/main" id="{F2396335-C749-A0A0-0F3B-DA9EDC008E6C}"/>
              </a:ext>
            </a:extLst>
          </p:cNvPr>
          <p:cNvSpPr txBox="1">
            <a:spLocks/>
          </p:cNvSpPr>
          <p:nvPr/>
        </p:nvSpPr>
        <p:spPr>
          <a:xfrm>
            <a:off x="4807800" y="1687781"/>
            <a:ext cx="4048863" cy="498753"/>
          </a:xfrm>
          <a:prstGeom prst="rect">
            <a:avLst/>
          </a:prstGeom>
        </p:spPr>
        <p:txBody>
          <a:bodyPr lIns="0" tIns="0" rIns="0" bIns="0"/>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
                <a:srgbClr val="FFD300"/>
              </a:buClr>
              <a:buSzPct val="50000"/>
              <a:buFont typeface="Wingdings 3" panose="05040102010807070707" pitchFamily="18" charset="2"/>
              <a:buNone/>
              <a:tabLst/>
              <a:defRPr/>
            </a:pPr>
            <a:r>
              <a:rPr kumimoji="0" lang="es-ES" sz="1100" b="0" i="0" u="none" strike="noStrike" kern="1200" cap="none" spc="0" normalizeH="0" baseline="0" noProof="0" dirty="0">
                <a:ln>
                  <a:noFill/>
                </a:ln>
                <a:solidFill>
                  <a:srgbClr val="000000"/>
                </a:solidFill>
                <a:effectLst/>
                <a:uLnTx/>
                <a:uFillTx/>
                <a:latin typeface="Arial"/>
                <a:ea typeface="+mn-ea"/>
                <a:cs typeface="Arial"/>
              </a:rPr>
              <a:t>Ofrecemos soluciones digitales para automatizar e innovar en la gestión del efectivo de tu negocio garantizando la máxima ciberseguridad en todo el proceso.</a:t>
            </a: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pic>
        <p:nvPicPr>
          <p:cNvPr id="20" name="Imagen 19">
            <a:extLst>
              <a:ext uri="{FF2B5EF4-FFF2-40B4-BE49-F238E27FC236}">
                <a16:creationId xmlns:a16="http://schemas.microsoft.com/office/drawing/2014/main" id="{C3944BBB-C6C3-6A93-CD30-6201F5F6DC10}"/>
              </a:ext>
            </a:extLst>
          </p:cNvPr>
          <p:cNvPicPr>
            <a:picLocks noChangeAspect="1"/>
          </p:cNvPicPr>
          <p:nvPr/>
        </p:nvPicPr>
        <p:blipFill>
          <a:blip r:embed="rId3"/>
          <a:stretch>
            <a:fillRect/>
          </a:stretch>
        </p:blipFill>
        <p:spPr>
          <a:xfrm>
            <a:off x="4816269" y="2353828"/>
            <a:ext cx="246816" cy="348446"/>
          </a:xfrm>
          <a:prstGeom prst="rect">
            <a:avLst/>
          </a:prstGeom>
        </p:spPr>
      </p:pic>
      <p:pic>
        <p:nvPicPr>
          <p:cNvPr id="22" name="Imagen 21">
            <a:extLst>
              <a:ext uri="{FF2B5EF4-FFF2-40B4-BE49-F238E27FC236}">
                <a16:creationId xmlns:a16="http://schemas.microsoft.com/office/drawing/2014/main" id="{F401913C-38A2-E7D3-8197-AC377E5F3A69}"/>
              </a:ext>
            </a:extLst>
          </p:cNvPr>
          <p:cNvPicPr>
            <a:picLocks noChangeAspect="1"/>
          </p:cNvPicPr>
          <p:nvPr/>
        </p:nvPicPr>
        <p:blipFill>
          <a:blip r:embed="rId4"/>
          <a:stretch>
            <a:fillRect/>
          </a:stretch>
        </p:blipFill>
        <p:spPr>
          <a:xfrm>
            <a:off x="4750429" y="2937046"/>
            <a:ext cx="378496" cy="254757"/>
          </a:xfrm>
          <a:prstGeom prst="rect">
            <a:avLst/>
          </a:prstGeom>
        </p:spPr>
      </p:pic>
      <p:pic>
        <p:nvPicPr>
          <p:cNvPr id="24" name="Imagen 23">
            <a:extLst>
              <a:ext uri="{FF2B5EF4-FFF2-40B4-BE49-F238E27FC236}">
                <a16:creationId xmlns:a16="http://schemas.microsoft.com/office/drawing/2014/main" id="{85131795-30CB-BD42-F085-4C9B3546910F}"/>
              </a:ext>
            </a:extLst>
          </p:cNvPr>
          <p:cNvPicPr>
            <a:picLocks noChangeAspect="1"/>
          </p:cNvPicPr>
          <p:nvPr/>
        </p:nvPicPr>
        <p:blipFill>
          <a:blip r:embed="rId5"/>
          <a:stretch>
            <a:fillRect/>
          </a:stretch>
        </p:blipFill>
        <p:spPr>
          <a:xfrm>
            <a:off x="4816269" y="3429553"/>
            <a:ext cx="246816" cy="348446"/>
          </a:xfrm>
          <a:prstGeom prst="rect">
            <a:avLst/>
          </a:prstGeom>
        </p:spPr>
      </p:pic>
      <p:sp>
        <p:nvSpPr>
          <p:cNvPr id="25" name="Marcador de texto 10">
            <a:extLst>
              <a:ext uri="{FF2B5EF4-FFF2-40B4-BE49-F238E27FC236}">
                <a16:creationId xmlns:a16="http://schemas.microsoft.com/office/drawing/2014/main" id="{464704CF-7940-4AFD-F766-034AE3FEF890}"/>
              </a:ext>
            </a:extLst>
          </p:cNvPr>
          <p:cNvSpPr txBox="1">
            <a:spLocks/>
          </p:cNvSpPr>
          <p:nvPr/>
        </p:nvSpPr>
        <p:spPr>
          <a:xfrm>
            <a:off x="5207770" y="2387776"/>
            <a:ext cx="3648891" cy="377488"/>
          </a:xfrm>
          <a:prstGeom prst="rect">
            <a:avLst/>
          </a:prstGeom>
        </p:spPr>
        <p:txBody>
          <a:bodyPr lIns="0" tIns="0" rIns="0" bIns="0"/>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377" rtl="0" eaLnBrk="1" fontAlgn="auto" latinLnBrk="0" hangingPunct="1">
              <a:lnSpc>
                <a:spcPct val="90000"/>
              </a:lnSpc>
              <a:spcBef>
                <a:spcPts val="1000"/>
              </a:spcBef>
              <a:spcAft>
                <a:spcPts val="0"/>
              </a:spcAft>
              <a:buClr>
                <a:srgbClr val="FFD300"/>
              </a:buClr>
              <a:buSzPct val="50000"/>
              <a:buFont typeface="Wingdings 3" panose="05040102010807070707" pitchFamily="18" charset="2"/>
              <a:buNone/>
              <a:tabLst/>
              <a:defRPr/>
            </a:pPr>
            <a:r>
              <a:rPr kumimoji="0" lang="es-ES" sz="1100" b="1" i="0" u="none" strike="noStrike" kern="1200" cap="none" spc="0" normalizeH="0" baseline="0" noProof="0" dirty="0">
                <a:ln>
                  <a:noFill/>
                </a:ln>
                <a:solidFill>
                  <a:srgbClr val="000000"/>
                </a:solidFill>
                <a:effectLst/>
                <a:uLnTx/>
                <a:uFillTx/>
                <a:latin typeface="Arial"/>
                <a:ea typeface="+mn-ea"/>
                <a:cs typeface="Arial"/>
              </a:rPr>
              <a:t>Abono inmediato en tu cuenta bancaria </a:t>
            </a:r>
            <a:r>
              <a:rPr kumimoji="0" lang="es-ES" sz="1100" i="0" u="none" strike="noStrike" kern="1200" cap="none" spc="0" normalizeH="0" baseline="0" noProof="0" dirty="0">
                <a:ln>
                  <a:noFill/>
                </a:ln>
                <a:solidFill>
                  <a:srgbClr val="000000"/>
                </a:solidFill>
                <a:effectLst/>
                <a:uLnTx/>
                <a:uFillTx/>
                <a:latin typeface="Arial"/>
                <a:ea typeface="+mn-ea"/>
                <a:cs typeface="Arial"/>
              </a:rPr>
              <a:t>del efectivo recaudado diariamente.</a:t>
            </a:r>
            <a:endParaRPr kumimoji="0" lang="es-ES" sz="1100" i="0" u="none" strike="noStrike" kern="1200" cap="none" spc="0" normalizeH="0" baseline="0" noProof="0" dirty="0">
              <a:ln>
                <a:noFill/>
              </a:ln>
              <a:solidFill>
                <a:srgbClr val="000000"/>
              </a:solidFill>
              <a:effectLst/>
              <a:uLnTx/>
              <a:uFillTx/>
              <a:latin typeface="Arial"/>
              <a:ea typeface="+mn-ea"/>
              <a:cs typeface="+mn-cs"/>
            </a:endParaRPr>
          </a:p>
        </p:txBody>
      </p:sp>
      <p:sp>
        <p:nvSpPr>
          <p:cNvPr id="26" name="Marcador de texto 10">
            <a:extLst>
              <a:ext uri="{FF2B5EF4-FFF2-40B4-BE49-F238E27FC236}">
                <a16:creationId xmlns:a16="http://schemas.microsoft.com/office/drawing/2014/main" id="{4C6E8A7C-142F-FAF5-2364-AF7503063D92}"/>
              </a:ext>
            </a:extLst>
          </p:cNvPr>
          <p:cNvSpPr txBox="1">
            <a:spLocks/>
          </p:cNvSpPr>
          <p:nvPr/>
        </p:nvSpPr>
        <p:spPr>
          <a:xfrm>
            <a:off x="5207771" y="2918854"/>
            <a:ext cx="3648892" cy="365816"/>
          </a:xfrm>
          <a:prstGeom prst="rect">
            <a:avLst/>
          </a:prstGeom>
        </p:spPr>
        <p:txBody>
          <a:bodyPr lIns="0" tIns="0" rIns="0" bIns="0"/>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377" rtl="0" eaLnBrk="1" fontAlgn="auto" latinLnBrk="0" hangingPunct="1">
              <a:lnSpc>
                <a:spcPct val="90000"/>
              </a:lnSpc>
              <a:spcBef>
                <a:spcPts val="1000"/>
              </a:spcBef>
              <a:spcAft>
                <a:spcPts val="0"/>
              </a:spcAft>
              <a:buClr>
                <a:srgbClr val="FFD300"/>
              </a:buClr>
              <a:buSzPct val="50000"/>
              <a:buFont typeface="Wingdings 3" panose="05040102010807070707" pitchFamily="18" charset="2"/>
              <a:buNone/>
              <a:tabLst/>
              <a:defRPr/>
            </a:pPr>
            <a:r>
              <a:rPr kumimoji="0" lang="es-ES" sz="1100" b="1" i="0" u="none" strike="noStrike" kern="1200" cap="none" spc="0" normalizeH="0" baseline="0" noProof="0" dirty="0">
                <a:ln>
                  <a:noFill/>
                </a:ln>
                <a:solidFill>
                  <a:srgbClr val="000000"/>
                </a:solidFill>
                <a:effectLst/>
                <a:uLnTx/>
                <a:uFillTx/>
                <a:latin typeface="Arial"/>
                <a:ea typeface="+mn-ea"/>
                <a:cs typeface="Arial"/>
              </a:rPr>
              <a:t>Digitalización e integración online </a:t>
            </a:r>
            <a:r>
              <a:rPr kumimoji="0" lang="es-ES" sz="1100" b="0" i="0" u="none" strike="noStrike" kern="1200" cap="none" spc="0" normalizeH="0" baseline="0" noProof="0" dirty="0">
                <a:ln>
                  <a:noFill/>
                </a:ln>
                <a:solidFill>
                  <a:srgbClr val="000000"/>
                </a:solidFill>
                <a:effectLst/>
                <a:uLnTx/>
                <a:uFillTx/>
                <a:latin typeface="Arial"/>
                <a:ea typeface="+mn-ea"/>
                <a:cs typeface="Arial"/>
              </a:rPr>
              <a:t>de las transacciones con los sistemas de información Prosegur.</a:t>
            </a: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27" name="Marcador de texto 10">
            <a:extLst>
              <a:ext uri="{FF2B5EF4-FFF2-40B4-BE49-F238E27FC236}">
                <a16:creationId xmlns:a16="http://schemas.microsoft.com/office/drawing/2014/main" id="{6C4ED407-B40D-DE8C-6270-ADA542C9675C}"/>
              </a:ext>
            </a:extLst>
          </p:cNvPr>
          <p:cNvSpPr txBox="1">
            <a:spLocks/>
          </p:cNvSpPr>
          <p:nvPr/>
        </p:nvSpPr>
        <p:spPr>
          <a:xfrm>
            <a:off x="5207771" y="3448654"/>
            <a:ext cx="3648890" cy="375926"/>
          </a:xfrm>
          <a:prstGeom prst="rect">
            <a:avLst/>
          </a:prstGeom>
        </p:spPr>
        <p:txBody>
          <a:bodyPr lIns="0" tIns="0" rIns="0" bIns="0"/>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377" rtl="0" eaLnBrk="1" fontAlgn="auto" latinLnBrk="0" hangingPunct="1">
              <a:lnSpc>
                <a:spcPct val="90000"/>
              </a:lnSpc>
              <a:spcBef>
                <a:spcPts val="1000"/>
              </a:spcBef>
              <a:spcAft>
                <a:spcPts val="0"/>
              </a:spcAft>
              <a:buClr>
                <a:srgbClr val="FFD300"/>
              </a:buClr>
              <a:buSzPct val="50000"/>
              <a:buFont typeface="Wingdings 3" panose="05040102010807070707" pitchFamily="18" charset="2"/>
              <a:buNone/>
              <a:tabLst/>
              <a:defRPr/>
            </a:pPr>
            <a:r>
              <a:rPr kumimoji="0" lang="es-ES" sz="1100" b="1" i="0" u="none" strike="noStrike" kern="1200" cap="none" spc="0" normalizeH="0" baseline="0" noProof="0" dirty="0">
                <a:ln>
                  <a:noFill/>
                </a:ln>
                <a:solidFill>
                  <a:srgbClr val="000000"/>
                </a:solidFill>
                <a:effectLst/>
                <a:uLnTx/>
                <a:uFillTx/>
                <a:latin typeface="Arial"/>
                <a:ea typeface="+mn-ea"/>
                <a:cs typeface="Arial"/>
              </a:rPr>
              <a:t>Visualización de todas las transacciones </a:t>
            </a:r>
            <a:r>
              <a:rPr kumimoji="0" lang="es-ES" sz="1100" b="0" i="0" u="none" strike="noStrike" kern="1200" cap="none" spc="0" normalizeH="0" baseline="0" noProof="0" dirty="0">
                <a:ln>
                  <a:noFill/>
                </a:ln>
                <a:solidFill>
                  <a:srgbClr val="000000"/>
                </a:solidFill>
                <a:effectLst/>
                <a:uLnTx/>
                <a:uFillTx/>
                <a:latin typeface="Arial"/>
                <a:ea typeface="+mn-ea"/>
                <a:cs typeface="Arial"/>
              </a:rPr>
              <a:t>de manera digital e inmediata en cualquier dispositivo Smart.</a:t>
            </a: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pic>
        <p:nvPicPr>
          <p:cNvPr id="2" name="Imagen 1">
            <a:extLst>
              <a:ext uri="{FF2B5EF4-FFF2-40B4-BE49-F238E27FC236}">
                <a16:creationId xmlns:a16="http://schemas.microsoft.com/office/drawing/2014/main" id="{4CA84753-E9CE-9144-4B70-58F8F747A40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703608" y="4603688"/>
            <a:ext cx="1153053" cy="313782"/>
          </a:xfrm>
          <a:prstGeom prst="rect">
            <a:avLst/>
          </a:prstGeom>
        </p:spPr>
      </p:pic>
      <p:sp>
        <p:nvSpPr>
          <p:cNvPr id="3" name="Marcador de texto 10">
            <a:extLst>
              <a:ext uri="{FF2B5EF4-FFF2-40B4-BE49-F238E27FC236}">
                <a16:creationId xmlns:a16="http://schemas.microsoft.com/office/drawing/2014/main" id="{34292433-D86C-A0E8-805A-CE2F8535F006}"/>
              </a:ext>
            </a:extLst>
          </p:cNvPr>
          <p:cNvSpPr txBox="1">
            <a:spLocks/>
          </p:cNvSpPr>
          <p:nvPr/>
        </p:nvSpPr>
        <p:spPr>
          <a:xfrm>
            <a:off x="4913434" y="4105936"/>
            <a:ext cx="2401766" cy="487531"/>
          </a:xfrm>
          <a:prstGeom prst="rect">
            <a:avLst/>
          </a:prstGeom>
        </p:spPr>
        <p:txBody>
          <a:bodyPr lIns="0" tIns="0" rIns="0" bIns="0"/>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1000"/>
              </a:spcBef>
              <a:spcAft>
                <a:spcPts val="0"/>
              </a:spcAft>
              <a:buClr>
                <a:srgbClr val="FFD300"/>
              </a:buClr>
              <a:buSzPct val="50000"/>
              <a:buFont typeface="Wingdings 3" panose="05040102010807070707" pitchFamily="18" charset="2"/>
              <a:buNone/>
              <a:tabLst/>
              <a:defRPr/>
            </a:pPr>
            <a:r>
              <a:rPr lang="es-ES" sz="1400" dirty="0">
                <a:latin typeface="Poppins Light" pitchFamily="2" charset="77"/>
                <a:cs typeface="Poppins Light" pitchFamily="2" charset="77"/>
              </a:rPr>
              <a:t>Única solución del mercado con Kit Digital</a:t>
            </a:r>
            <a:endParaRPr kumimoji="0" lang="es-ES" sz="1400" u="none" strike="noStrike" kern="1200" cap="none" spc="0" normalizeH="0" baseline="0" noProof="0" dirty="0">
              <a:ln>
                <a:noFill/>
              </a:ln>
              <a:solidFill>
                <a:srgbClr val="000000"/>
              </a:solidFill>
              <a:effectLst/>
              <a:uLnTx/>
              <a:uFillTx/>
              <a:latin typeface="Poppins Light" pitchFamily="2" charset="77"/>
              <a:cs typeface="Poppins Light" pitchFamily="2" charset="77"/>
            </a:endParaRPr>
          </a:p>
        </p:txBody>
      </p:sp>
      <p:sp>
        <p:nvSpPr>
          <p:cNvPr id="6" name="Forma libre 5">
            <a:extLst>
              <a:ext uri="{FF2B5EF4-FFF2-40B4-BE49-F238E27FC236}">
                <a16:creationId xmlns:a16="http://schemas.microsoft.com/office/drawing/2014/main" id="{58D3DF23-1C72-3D2C-0801-9A2B39B50219}"/>
              </a:ext>
            </a:extLst>
          </p:cNvPr>
          <p:cNvSpPr/>
          <p:nvPr/>
        </p:nvSpPr>
        <p:spPr>
          <a:xfrm>
            <a:off x="7031397" y="4351569"/>
            <a:ext cx="45719" cy="140425"/>
          </a:xfrm>
          <a:custGeom>
            <a:avLst/>
            <a:gdLst>
              <a:gd name="connsiteX0" fmla="*/ 0 w 83820"/>
              <a:gd name="connsiteY0" fmla="*/ 0 h 266700"/>
              <a:gd name="connsiteX1" fmla="*/ 83820 w 83820"/>
              <a:gd name="connsiteY1" fmla="*/ 137160 h 266700"/>
              <a:gd name="connsiteX2" fmla="*/ 0 w 83820"/>
              <a:gd name="connsiteY2" fmla="*/ 266700 h 266700"/>
            </a:gdLst>
            <a:ahLst/>
            <a:cxnLst>
              <a:cxn ang="0">
                <a:pos x="connsiteX0" y="connsiteY0"/>
              </a:cxn>
              <a:cxn ang="0">
                <a:pos x="connsiteX1" y="connsiteY1"/>
              </a:cxn>
              <a:cxn ang="0">
                <a:pos x="connsiteX2" y="connsiteY2"/>
              </a:cxn>
            </a:cxnLst>
            <a:rect l="l" t="t" r="r" b="b"/>
            <a:pathLst>
              <a:path w="83820" h="266700">
                <a:moveTo>
                  <a:pt x="0" y="0"/>
                </a:moveTo>
                <a:lnTo>
                  <a:pt x="83820" y="137160"/>
                </a:lnTo>
                <a:lnTo>
                  <a:pt x="0" y="266700"/>
                </a:lnTo>
              </a:path>
            </a:pathLst>
          </a:custGeom>
          <a:noFill/>
          <a:ln w="381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Forma libre 6">
            <a:extLst>
              <a:ext uri="{FF2B5EF4-FFF2-40B4-BE49-F238E27FC236}">
                <a16:creationId xmlns:a16="http://schemas.microsoft.com/office/drawing/2014/main" id="{3A802D49-83A5-AB2A-BF95-43815A18F4AB}"/>
              </a:ext>
            </a:extLst>
          </p:cNvPr>
          <p:cNvSpPr/>
          <p:nvPr/>
        </p:nvSpPr>
        <p:spPr>
          <a:xfrm>
            <a:off x="7106508" y="4351569"/>
            <a:ext cx="45719" cy="140425"/>
          </a:xfrm>
          <a:custGeom>
            <a:avLst/>
            <a:gdLst>
              <a:gd name="connsiteX0" fmla="*/ 0 w 83820"/>
              <a:gd name="connsiteY0" fmla="*/ 0 h 266700"/>
              <a:gd name="connsiteX1" fmla="*/ 83820 w 83820"/>
              <a:gd name="connsiteY1" fmla="*/ 137160 h 266700"/>
              <a:gd name="connsiteX2" fmla="*/ 0 w 83820"/>
              <a:gd name="connsiteY2" fmla="*/ 266700 h 266700"/>
            </a:gdLst>
            <a:ahLst/>
            <a:cxnLst>
              <a:cxn ang="0">
                <a:pos x="connsiteX0" y="connsiteY0"/>
              </a:cxn>
              <a:cxn ang="0">
                <a:pos x="connsiteX1" y="connsiteY1"/>
              </a:cxn>
              <a:cxn ang="0">
                <a:pos x="connsiteX2" y="connsiteY2"/>
              </a:cxn>
            </a:cxnLst>
            <a:rect l="l" t="t" r="r" b="b"/>
            <a:pathLst>
              <a:path w="83820" h="266700">
                <a:moveTo>
                  <a:pt x="0" y="0"/>
                </a:moveTo>
                <a:lnTo>
                  <a:pt x="83820" y="137160"/>
                </a:lnTo>
                <a:lnTo>
                  <a:pt x="0" y="266700"/>
                </a:lnTo>
              </a:path>
            </a:pathLst>
          </a:custGeom>
          <a:noFill/>
          <a:ln w="381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7" name="Conector recto 16">
            <a:extLst>
              <a:ext uri="{FF2B5EF4-FFF2-40B4-BE49-F238E27FC236}">
                <a16:creationId xmlns:a16="http://schemas.microsoft.com/office/drawing/2014/main" id="{87808DEB-9B98-E34D-F88B-442529AF584A}"/>
              </a:ext>
            </a:extLst>
          </p:cNvPr>
          <p:cNvCxnSpPr/>
          <p:nvPr/>
        </p:nvCxnSpPr>
        <p:spPr>
          <a:xfrm>
            <a:off x="6159137" y="4550914"/>
            <a:ext cx="845820"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464139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6377062"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l" defTabSz="389582" rtl="0" eaLnBrk="1" fontAlgn="auto" latinLnBrk="0" hangingPunct="1">
              <a:lnSpc>
                <a:spcPct val="100000"/>
              </a:lnSpc>
              <a:spcBef>
                <a:spcPct val="0"/>
              </a:spcBef>
              <a:spcAft>
                <a:spcPts val="0"/>
              </a:spcAft>
              <a:buClrTx/>
              <a:buSzTx/>
              <a:buFontTx/>
              <a:buNone/>
              <a:tabLst/>
              <a:defRPr/>
            </a:pPr>
            <a:r>
              <a:rPr lang="es-ES" sz="3200" b="0" dirty="0">
                <a:latin typeface="Century Gothic" panose="020B0502020202020204" pitchFamily="34" charset="0"/>
              </a:rPr>
              <a:t>5</a:t>
            </a:r>
            <a:r>
              <a:rPr kumimoji="0" lang="es-ES" sz="3200" b="0"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 Video solución.</a:t>
            </a:r>
          </a:p>
        </p:txBody>
      </p:sp>
      <p:sp>
        <p:nvSpPr>
          <p:cNvPr id="11" name="Marcador de título 1">
            <a:extLst>
              <a:ext uri="{FF2B5EF4-FFF2-40B4-BE49-F238E27FC236}">
                <a16:creationId xmlns:a16="http://schemas.microsoft.com/office/drawing/2014/main" id="{9489A513-8AC8-2D4F-8059-1CC45BE6339E}"/>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r" defTabSz="389582" rtl="0" eaLnBrk="1" fontAlgn="auto" latinLnBrk="0" hangingPunct="1">
              <a:lnSpc>
                <a:spcPct val="10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Cash </a:t>
            </a:r>
            <a:r>
              <a:rPr kumimoji="0" lang="es-ES" sz="1200" b="1" i="0" u="none" strike="noStrike" kern="1200" cap="none" spc="0" normalizeH="0" baseline="0" noProof="0" dirty="0" err="1">
                <a:ln>
                  <a:noFill/>
                </a:ln>
                <a:solidFill>
                  <a:srgbClr val="000000"/>
                </a:solidFill>
                <a:effectLst/>
                <a:uLnTx/>
                <a:uFillTx/>
                <a:latin typeface="Century Gothic" panose="020B0502020202020204" pitchFamily="34" charset="0"/>
                <a:ea typeface="+mj-ea"/>
                <a:cs typeface="Arial" panose="020B0604020202020204" pitchFamily="34" charset="0"/>
              </a:rPr>
              <a:t>Today</a:t>
            </a: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 : Front Office</a:t>
            </a:r>
          </a:p>
        </p:txBody>
      </p:sp>
      <p:pic>
        <p:nvPicPr>
          <p:cNvPr id="5" name="Imagen 4">
            <a:extLst>
              <a:ext uri="{FF2B5EF4-FFF2-40B4-BE49-F238E27FC236}">
                <a16:creationId xmlns:a16="http://schemas.microsoft.com/office/drawing/2014/main" id="{7748A11B-E341-5947-BD0F-FFABD45E6CF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19855883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913BA0FA-015E-0348-A7BB-D6C0A7E90248}"/>
              </a:ext>
            </a:extLst>
          </p:cNvPr>
          <p:cNvSpPr/>
          <p:nvPr/>
        </p:nvSpPr>
        <p:spPr>
          <a:xfrm>
            <a:off x="794" y="669602"/>
            <a:ext cx="9142413" cy="437152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4" name="Video Inline corto.mp4" descr="Video Inline corto.mp4">
            <a:hlinkClick r:id="" action="ppaction://media"/>
            <a:extLst>
              <a:ext uri="{FF2B5EF4-FFF2-40B4-BE49-F238E27FC236}">
                <a16:creationId xmlns:a16="http://schemas.microsoft.com/office/drawing/2014/main" id="{C0ACEB40-9E6E-CE46-8A86-6423DD5CC577}"/>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83800" y="669602"/>
            <a:ext cx="7776400" cy="4371525"/>
          </a:xfrm>
          <a:prstGeom prst="rect">
            <a:avLst/>
          </a:prstGeom>
        </p:spPr>
      </p:pic>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05. Video solución</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Cash </a:t>
            </a:r>
            <a:r>
              <a:rPr lang="es-ES" dirty="0" err="1"/>
              <a:t>Today</a:t>
            </a:r>
            <a:r>
              <a:rPr lang="es-ES" dirty="0">
                <a:solidFill>
                  <a:schemeClr val="accent6"/>
                </a:solidFill>
              </a:rPr>
              <a:t> : Front Office</a:t>
            </a:r>
            <a:endParaRPr lang="es-ES" dirty="0"/>
          </a:p>
        </p:txBody>
      </p:sp>
      <p:grpSp>
        <p:nvGrpSpPr>
          <p:cNvPr id="8" name="Grupo 7">
            <a:extLst>
              <a:ext uri="{FF2B5EF4-FFF2-40B4-BE49-F238E27FC236}">
                <a16:creationId xmlns:a16="http://schemas.microsoft.com/office/drawing/2014/main" id="{9E2EE2E7-E038-1A45-AE2C-0B87BFAFF12C}"/>
              </a:ext>
            </a:extLst>
          </p:cNvPr>
          <p:cNvGrpSpPr/>
          <p:nvPr/>
        </p:nvGrpSpPr>
        <p:grpSpPr>
          <a:xfrm>
            <a:off x="3803993" y="2198359"/>
            <a:ext cx="1031189" cy="1031189"/>
            <a:chOff x="3803993" y="2198359"/>
            <a:chExt cx="1031189" cy="1031189"/>
          </a:xfrm>
        </p:grpSpPr>
        <p:sp>
          <p:nvSpPr>
            <p:cNvPr id="7" name="Elipse 6">
              <a:extLst>
                <a:ext uri="{FF2B5EF4-FFF2-40B4-BE49-F238E27FC236}">
                  <a16:creationId xmlns:a16="http://schemas.microsoft.com/office/drawing/2014/main" id="{965535A5-4095-A44F-8823-D1F766BD206B}"/>
                </a:ext>
              </a:extLst>
            </p:cNvPr>
            <p:cNvSpPr/>
            <p:nvPr/>
          </p:nvSpPr>
          <p:spPr>
            <a:xfrm>
              <a:off x="3803993" y="2198359"/>
              <a:ext cx="1031189" cy="1031189"/>
            </a:xfrm>
            <a:prstGeom prst="ellipse">
              <a:avLst/>
            </a:prstGeom>
            <a:solidFill>
              <a:srgbClr val="000000">
                <a:alpha val="34902"/>
              </a:srgb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riángulo 5">
              <a:extLst>
                <a:ext uri="{FF2B5EF4-FFF2-40B4-BE49-F238E27FC236}">
                  <a16:creationId xmlns:a16="http://schemas.microsoft.com/office/drawing/2014/main" id="{C44DF628-551B-544D-AD43-ED2C537BC3E0}"/>
                </a:ext>
              </a:extLst>
            </p:cNvPr>
            <p:cNvSpPr/>
            <p:nvPr/>
          </p:nvSpPr>
          <p:spPr>
            <a:xfrm rot="5400000">
              <a:off x="4130203" y="2489000"/>
              <a:ext cx="521893" cy="449908"/>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spTree>
    <p:extLst>
      <p:ext uri="{BB962C8B-B14F-4D97-AF65-F5344CB8AC3E}">
        <p14:creationId xmlns:p14="http://schemas.microsoft.com/office/powerpoint/2010/main" val="3734084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568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ángulo 46">
            <a:extLst>
              <a:ext uri="{FF2B5EF4-FFF2-40B4-BE49-F238E27FC236}">
                <a16:creationId xmlns:a16="http://schemas.microsoft.com/office/drawing/2014/main" id="{B7B2F403-DE1E-DB46-80C0-100DB1051F1A}"/>
              </a:ext>
            </a:extLst>
          </p:cNvPr>
          <p:cNvSpPr/>
          <p:nvPr/>
        </p:nvSpPr>
        <p:spPr>
          <a:xfrm>
            <a:off x="0" y="4107050"/>
            <a:ext cx="9144000" cy="1036449"/>
          </a:xfrm>
          <a:prstGeom prst="rect">
            <a:avLst/>
          </a:prstGeom>
          <a:solidFill>
            <a:srgbClr val="FFD5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Marcador de título 1">
            <a:extLst>
              <a:ext uri="{FF2B5EF4-FFF2-40B4-BE49-F238E27FC236}">
                <a16:creationId xmlns:a16="http://schemas.microsoft.com/office/drawing/2014/main" id="{6C352763-8B1B-2345-9A02-824B749CC76E}"/>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a:t>
            </a:r>
          </a:p>
        </p:txBody>
      </p:sp>
      <p:sp>
        <p:nvSpPr>
          <p:cNvPr id="40" name="Título 1">
            <a:extLst>
              <a:ext uri="{FF2B5EF4-FFF2-40B4-BE49-F238E27FC236}">
                <a16:creationId xmlns:a16="http://schemas.microsoft.com/office/drawing/2014/main" id="{D3E7718B-1791-5746-8041-605C5A6C41D4}"/>
              </a:ext>
            </a:extLst>
          </p:cNvPr>
          <p:cNvSpPr txBox="1">
            <a:spLocks/>
          </p:cNvSpPr>
          <p:nvPr/>
        </p:nvSpPr>
        <p:spPr>
          <a:xfrm>
            <a:off x="575352" y="990644"/>
            <a:ext cx="1232899" cy="302412"/>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1700" dirty="0">
                <a:latin typeface="Century Gothic" panose="020B0502020202020204" pitchFamily="34" charset="0"/>
              </a:rPr>
              <a:t>Índice</a:t>
            </a:r>
          </a:p>
        </p:txBody>
      </p:sp>
      <p:cxnSp>
        <p:nvCxnSpPr>
          <p:cNvPr id="41" name="Conector recto 40">
            <a:extLst>
              <a:ext uri="{FF2B5EF4-FFF2-40B4-BE49-F238E27FC236}">
                <a16:creationId xmlns:a16="http://schemas.microsoft.com/office/drawing/2014/main" id="{057F775E-F98F-3742-A46E-E553481AFEC7}"/>
              </a:ext>
            </a:extLst>
          </p:cNvPr>
          <p:cNvCxnSpPr>
            <a:cxnSpLocks/>
          </p:cNvCxnSpPr>
          <p:nvPr/>
        </p:nvCxnSpPr>
        <p:spPr>
          <a:xfrm>
            <a:off x="1879645" y="882392"/>
            <a:ext cx="0" cy="2512561"/>
          </a:xfrm>
          <a:prstGeom prst="line">
            <a:avLst/>
          </a:prstGeom>
          <a:ln w="12700">
            <a:solidFill>
              <a:schemeClr val="tx2"/>
            </a:solidFill>
          </a:ln>
        </p:spPr>
        <p:style>
          <a:lnRef idx="1">
            <a:schemeClr val="accent6"/>
          </a:lnRef>
          <a:fillRef idx="0">
            <a:schemeClr val="accent6"/>
          </a:fillRef>
          <a:effectRef idx="0">
            <a:schemeClr val="accent6"/>
          </a:effectRef>
          <a:fontRef idx="minor">
            <a:schemeClr val="tx1"/>
          </a:fontRef>
        </p:style>
      </p:cxnSp>
      <p:sp>
        <p:nvSpPr>
          <p:cNvPr id="8" name="4 Marcador de texto">
            <a:extLst>
              <a:ext uri="{FF2B5EF4-FFF2-40B4-BE49-F238E27FC236}">
                <a16:creationId xmlns:a16="http://schemas.microsoft.com/office/drawing/2014/main" id="{752DFC14-BFDE-45FA-B9D3-E551C1EB1A62}"/>
              </a:ext>
            </a:extLst>
          </p:cNvPr>
          <p:cNvSpPr txBox="1">
            <a:spLocks/>
          </p:cNvSpPr>
          <p:nvPr/>
        </p:nvSpPr>
        <p:spPr>
          <a:xfrm>
            <a:off x="2118217" y="882392"/>
            <a:ext cx="4621154" cy="2942017"/>
          </a:xfrm>
          <a:prstGeom prst="rect">
            <a:avLst/>
          </a:prstGeom>
        </p:spPr>
        <p:txBody>
          <a:bodyPr/>
          <a:lstStyle>
            <a:lvl1pPr marL="292186" indent="-292186" algn="l" defTabSz="389582" rtl="0" eaLnBrk="1" latinLnBrk="0" hangingPunct="1">
              <a:spcBef>
                <a:spcPct val="20000"/>
              </a:spcBef>
              <a:buFont typeface="Arial"/>
              <a:buChar char="•"/>
              <a:defRPr sz="2700" kern="1200">
                <a:solidFill>
                  <a:schemeClr val="tx1"/>
                </a:solidFill>
                <a:latin typeface="+mn-lt"/>
                <a:ea typeface="+mn-ea"/>
                <a:cs typeface="+mn-cs"/>
              </a:defRPr>
            </a:lvl1pPr>
            <a:lvl2pPr marL="633070" indent="-243488" algn="l" defTabSz="389582" rtl="0" eaLnBrk="1" latinLnBrk="0" hangingPunct="1">
              <a:spcBef>
                <a:spcPct val="20000"/>
              </a:spcBef>
              <a:buFont typeface="Arial"/>
              <a:buChar char="–"/>
              <a:defRPr sz="2400" kern="1200">
                <a:solidFill>
                  <a:schemeClr val="tx1"/>
                </a:solidFill>
                <a:latin typeface="+mn-lt"/>
                <a:ea typeface="+mn-ea"/>
                <a:cs typeface="+mn-cs"/>
              </a:defRPr>
            </a:lvl2pPr>
            <a:lvl3pPr marL="973954" indent="-194791" algn="l" defTabSz="389582" rtl="0" eaLnBrk="1" latinLnBrk="0" hangingPunct="1">
              <a:spcBef>
                <a:spcPct val="20000"/>
              </a:spcBef>
              <a:buFont typeface="Arial"/>
              <a:buChar char="•"/>
              <a:defRPr sz="2000" kern="1200">
                <a:solidFill>
                  <a:schemeClr val="tx1"/>
                </a:solidFill>
                <a:latin typeface="+mn-lt"/>
                <a:ea typeface="+mn-ea"/>
                <a:cs typeface="+mn-cs"/>
              </a:defRPr>
            </a:lvl3pPr>
            <a:lvl4pPr marL="1363534" indent="-194791" algn="l" defTabSz="389582" rtl="0" eaLnBrk="1" latinLnBrk="0" hangingPunct="1">
              <a:spcBef>
                <a:spcPct val="20000"/>
              </a:spcBef>
              <a:buFont typeface="Arial"/>
              <a:buChar char="–"/>
              <a:defRPr sz="1700" kern="1200">
                <a:solidFill>
                  <a:schemeClr val="tx1"/>
                </a:solidFill>
                <a:latin typeface="+mn-lt"/>
                <a:ea typeface="+mn-ea"/>
                <a:cs typeface="+mn-cs"/>
              </a:defRPr>
            </a:lvl4pPr>
            <a:lvl5pPr marL="1753117" indent="-194791" algn="l" defTabSz="389582" rtl="0" eaLnBrk="1" latinLnBrk="0" hangingPunct="1">
              <a:spcBef>
                <a:spcPct val="20000"/>
              </a:spcBef>
              <a:buFont typeface="Arial"/>
              <a:buChar char="»"/>
              <a:defRPr sz="1700" kern="1200">
                <a:solidFill>
                  <a:schemeClr val="tx1"/>
                </a:solidFill>
                <a:latin typeface="+mn-lt"/>
                <a:ea typeface="+mn-ea"/>
                <a:cs typeface="+mn-cs"/>
              </a:defRPr>
            </a:lvl5pPr>
            <a:lvl6pPr marL="2142698" indent="-194791" algn="l" defTabSz="389582" rtl="0" eaLnBrk="1" latinLnBrk="0" hangingPunct="1">
              <a:spcBef>
                <a:spcPct val="20000"/>
              </a:spcBef>
              <a:buFont typeface="Arial"/>
              <a:buChar char="•"/>
              <a:defRPr sz="1700" kern="1200">
                <a:solidFill>
                  <a:schemeClr val="tx1"/>
                </a:solidFill>
                <a:latin typeface="+mn-lt"/>
                <a:ea typeface="+mn-ea"/>
                <a:cs typeface="+mn-cs"/>
              </a:defRPr>
            </a:lvl6pPr>
            <a:lvl7pPr marL="2532280" indent="-194791" algn="l" defTabSz="389582" rtl="0" eaLnBrk="1" latinLnBrk="0" hangingPunct="1">
              <a:spcBef>
                <a:spcPct val="20000"/>
              </a:spcBef>
              <a:buFont typeface="Arial"/>
              <a:buChar char="•"/>
              <a:defRPr sz="1700" kern="1200">
                <a:solidFill>
                  <a:schemeClr val="tx1"/>
                </a:solidFill>
                <a:latin typeface="+mn-lt"/>
                <a:ea typeface="+mn-ea"/>
                <a:cs typeface="+mn-cs"/>
              </a:defRPr>
            </a:lvl7pPr>
            <a:lvl8pPr marL="2921861" indent="-194791" algn="l" defTabSz="389582" rtl="0" eaLnBrk="1" latinLnBrk="0" hangingPunct="1">
              <a:spcBef>
                <a:spcPct val="20000"/>
              </a:spcBef>
              <a:buFont typeface="Arial"/>
              <a:buChar char="•"/>
              <a:defRPr sz="1700" kern="1200">
                <a:solidFill>
                  <a:schemeClr val="tx1"/>
                </a:solidFill>
                <a:latin typeface="+mn-lt"/>
                <a:ea typeface="+mn-ea"/>
                <a:cs typeface="+mn-cs"/>
              </a:defRPr>
            </a:lvl8pPr>
            <a:lvl9pPr marL="3311443" indent="-194791" algn="l" defTabSz="389582" rtl="0" eaLnBrk="1" latinLnBrk="0" hangingPunct="1">
              <a:spcBef>
                <a:spcPct val="20000"/>
              </a:spcBef>
              <a:buFont typeface="Arial"/>
              <a:buChar char="•"/>
              <a:defRPr sz="1700" kern="1200">
                <a:solidFill>
                  <a:schemeClr val="tx1"/>
                </a:solidFill>
                <a:latin typeface="+mn-lt"/>
                <a:ea typeface="+mn-ea"/>
                <a:cs typeface="+mn-cs"/>
              </a:defRPr>
            </a:lvl9pPr>
          </a:lstStyle>
          <a:p>
            <a:pPr marL="0" indent="0">
              <a:lnSpc>
                <a:spcPct val="150000"/>
              </a:lnSpc>
              <a:buFont typeface="Arial"/>
              <a:buNone/>
            </a:pPr>
            <a:r>
              <a:rPr lang="es-ES" sz="1800" b="1" dirty="0">
                <a:solidFill>
                  <a:srgbClr val="F3813C"/>
                </a:solidFill>
                <a:latin typeface="Century Gothic" panose="020B0502020202020204" pitchFamily="34" charset="0"/>
              </a:rPr>
              <a:t>01</a:t>
            </a:r>
            <a:r>
              <a:rPr lang="es-ES" sz="1800" dirty="0">
                <a:solidFill>
                  <a:schemeClr val="accent6"/>
                </a:solidFill>
                <a:latin typeface="Century Gothic" panose="020B0502020202020204" pitchFamily="34" charset="0"/>
              </a:rPr>
              <a:t> </a:t>
            </a:r>
            <a:r>
              <a:rPr lang="es-ES" sz="1800" dirty="0">
                <a:solidFill>
                  <a:schemeClr val="tx2"/>
                </a:solidFill>
                <a:latin typeface="Century Gothic" panose="020B0502020202020204" pitchFamily="34" charset="0"/>
              </a:rPr>
              <a:t>Soluciones Cash </a:t>
            </a:r>
            <a:r>
              <a:rPr lang="es-ES" sz="1800" dirty="0" err="1">
                <a:solidFill>
                  <a:schemeClr val="tx2"/>
                </a:solidFill>
                <a:latin typeface="Century Gothic" panose="020B0502020202020204" pitchFamily="34" charset="0"/>
              </a:rPr>
              <a:t>Today</a:t>
            </a:r>
            <a:r>
              <a:rPr lang="es-ES" sz="1800" dirty="0">
                <a:solidFill>
                  <a:schemeClr val="tx2"/>
                </a:solidFill>
                <a:latin typeface="Century Gothic" panose="020B0502020202020204" pitchFamily="34" charset="0"/>
              </a:rPr>
              <a:t>.</a:t>
            </a:r>
          </a:p>
          <a:p>
            <a:pPr marL="0" indent="0">
              <a:lnSpc>
                <a:spcPct val="150000"/>
              </a:lnSpc>
              <a:buNone/>
            </a:pPr>
            <a:r>
              <a:rPr lang="es-ES" sz="1800" b="1" dirty="0">
                <a:solidFill>
                  <a:srgbClr val="F3813C"/>
                </a:solidFill>
                <a:latin typeface="Century Gothic" panose="020B0502020202020204" pitchFamily="34" charset="0"/>
              </a:rPr>
              <a:t>02 </a:t>
            </a:r>
            <a:r>
              <a:rPr lang="es-ES" sz="1800" dirty="0">
                <a:solidFill>
                  <a:schemeClr val="tx2"/>
                </a:solidFill>
                <a:latin typeface="Century Gothic" panose="020B0502020202020204" pitchFamily="34" charset="0"/>
              </a:rPr>
              <a:t>Cash </a:t>
            </a:r>
            <a:r>
              <a:rPr lang="es-ES" sz="1800" dirty="0" err="1">
                <a:solidFill>
                  <a:schemeClr val="tx2"/>
                </a:solidFill>
                <a:latin typeface="Century Gothic" panose="020B0502020202020204" pitchFamily="34" charset="0"/>
              </a:rPr>
              <a:t>Today</a:t>
            </a:r>
            <a:r>
              <a:rPr lang="es-ES" sz="1800" dirty="0">
                <a:solidFill>
                  <a:schemeClr val="tx2"/>
                </a:solidFill>
                <a:latin typeface="Century Gothic" panose="020B0502020202020204" pitchFamily="34" charset="0"/>
              </a:rPr>
              <a:t>.</a:t>
            </a:r>
          </a:p>
          <a:p>
            <a:pPr marL="0" indent="0">
              <a:lnSpc>
                <a:spcPct val="150000"/>
              </a:lnSpc>
              <a:buNone/>
            </a:pPr>
            <a:r>
              <a:rPr lang="es-ES" sz="1800" b="1" dirty="0">
                <a:solidFill>
                  <a:srgbClr val="F3813C"/>
                </a:solidFill>
                <a:latin typeface="Century Gothic" panose="020B0502020202020204" pitchFamily="34" charset="0"/>
              </a:rPr>
              <a:t>03 </a:t>
            </a:r>
            <a:r>
              <a:rPr lang="es-ES" sz="1800" dirty="0">
                <a:solidFill>
                  <a:schemeClr val="tx2"/>
                </a:solidFill>
                <a:latin typeface="Century Gothic" panose="020B0502020202020204" pitchFamily="34" charset="0"/>
              </a:rPr>
              <a:t>Caso de éxito.</a:t>
            </a:r>
          </a:p>
          <a:p>
            <a:pPr marL="0" indent="0">
              <a:lnSpc>
                <a:spcPct val="150000"/>
              </a:lnSpc>
              <a:buNone/>
            </a:pPr>
            <a:r>
              <a:rPr lang="es-ES" sz="1800" b="1" dirty="0">
                <a:solidFill>
                  <a:schemeClr val="accent4"/>
                </a:solidFill>
                <a:latin typeface="Century Gothic" panose="020B0502020202020204" pitchFamily="34" charset="0"/>
              </a:rPr>
              <a:t>04</a:t>
            </a:r>
            <a:r>
              <a:rPr lang="es-ES" sz="1800" dirty="0">
                <a:solidFill>
                  <a:schemeClr val="accent6"/>
                </a:solidFill>
                <a:latin typeface="Century Gothic" panose="020B0502020202020204" pitchFamily="34" charset="0"/>
              </a:rPr>
              <a:t> </a:t>
            </a:r>
            <a:r>
              <a:rPr lang="es-ES" sz="1800" dirty="0">
                <a:solidFill>
                  <a:schemeClr val="tx2"/>
                </a:solidFill>
                <a:latin typeface="Century Gothic" panose="020B0502020202020204" pitchFamily="34" charset="0"/>
              </a:rPr>
              <a:t>Agente Digitalizador.</a:t>
            </a:r>
          </a:p>
          <a:p>
            <a:pPr marL="0" indent="0">
              <a:lnSpc>
                <a:spcPct val="150000"/>
              </a:lnSpc>
              <a:buNone/>
            </a:pPr>
            <a:r>
              <a:rPr lang="es-ES" sz="1800" b="1" dirty="0">
                <a:solidFill>
                  <a:srgbClr val="F3813C"/>
                </a:solidFill>
                <a:latin typeface="Century Gothic" panose="020B0502020202020204" pitchFamily="34" charset="0"/>
              </a:rPr>
              <a:t>05 </a:t>
            </a:r>
            <a:r>
              <a:rPr lang="es-ES" sz="1800" dirty="0">
                <a:solidFill>
                  <a:schemeClr val="tx2"/>
                </a:solidFill>
                <a:latin typeface="Century Gothic" panose="020B0502020202020204" pitchFamily="34" charset="0"/>
              </a:rPr>
              <a:t>Vídeo solución.</a:t>
            </a:r>
          </a:p>
          <a:p>
            <a:pPr marL="0" indent="0">
              <a:lnSpc>
                <a:spcPct val="150000"/>
              </a:lnSpc>
              <a:buNone/>
            </a:pPr>
            <a:endParaRPr lang="es-ES" sz="1800" dirty="0">
              <a:solidFill>
                <a:schemeClr val="accent6"/>
              </a:solidFill>
              <a:latin typeface="Century Gothic" panose="020B0502020202020204" pitchFamily="34" charset="0"/>
            </a:endParaRPr>
          </a:p>
          <a:p>
            <a:pPr marL="0" indent="0">
              <a:lnSpc>
                <a:spcPct val="150000"/>
              </a:lnSpc>
              <a:buNone/>
            </a:pPr>
            <a:endParaRPr lang="es-ES" sz="2400" dirty="0">
              <a:solidFill>
                <a:schemeClr val="accent6"/>
              </a:solidFill>
              <a:latin typeface="Century Gothic" panose="020B0502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0B7A4148-7E3A-BB40-B055-C305D197587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024988" y="-7689481"/>
            <a:ext cx="3143539" cy="3880185"/>
          </a:xfrm>
          <a:prstGeom prst="rect">
            <a:avLst/>
          </a:prstGeom>
        </p:spPr>
      </p:pic>
      <p:pic>
        <p:nvPicPr>
          <p:cNvPr id="10" name="Imagen 9">
            <a:extLst>
              <a:ext uri="{FF2B5EF4-FFF2-40B4-BE49-F238E27FC236}">
                <a16:creationId xmlns:a16="http://schemas.microsoft.com/office/drawing/2014/main" id="{5B1F5E5D-B063-BC43-B36F-B03D11C1CDB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7807" y="392936"/>
            <a:ext cx="1629509" cy="521465"/>
          </a:xfrm>
          <a:prstGeom prst="rect">
            <a:avLst/>
          </a:prstGeom>
        </p:spPr>
      </p:pic>
      <p:sp>
        <p:nvSpPr>
          <p:cNvPr id="14" name="Título 7">
            <a:extLst>
              <a:ext uri="{FF2B5EF4-FFF2-40B4-BE49-F238E27FC236}">
                <a16:creationId xmlns:a16="http://schemas.microsoft.com/office/drawing/2014/main" id="{FCD6BE74-0A74-934A-9070-8C99EA92FF41}"/>
              </a:ext>
            </a:extLst>
          </p:cNvPr>
          <p:cNvSpPr>
            <a:spLocks noGrp="1"/>
          </p:cNvSpPr>
          <p:nvPr>
            <p:ph type="title"/>
          </p:nvPr>
        </p:nvSpPr>
        <p:spPr>
          <a:xfrm>
            <a:off x="0" y="1734416"/>
            <a:ext cx="9144001" cy="1674668"/>
          </a:xfrm>
          <a:prstGeom prst="rect">
            <a:avLst/>
          </a:prstGeom>
        </p:spPr>
        <p:txBody>
          <a:bodyPr>
            <a:noAutofit/>
          </a:bodyPr>
          <a:lstStyle/>
          <a:p>
            <a:pPr algn="ctr">
              <a:spcAft>
                <a:spcPts val="1200"/>
              </a:spcAft>
            </a:pPr>
            <a:r>
              <a:rPr lang="es-ES" sz="2800" b="0" dirty="0">
                <a:latin typeface="Century Gothic" panose="020B0502020202020204" pitchFamily="34" charset="0"/>
              </a:rPr>
              <a:t>Gracias.</a:t>
            </a:r>
            <a:endParaRPr lang="es-ES" sz="2000" dirty="0">
              <a:latin typeface="Century Gothic" panose="020B0502020202020204" pitchFamily="34" charset="0"/>
            </a:endParaRPr>
          </a:p>
        </p:txBody>
      </p:sp>
    </p:spTree>
    <p:extLst>
      <p:ext uri="{BB962C8B-B14F-4D97-AF65-F5344CB8AC3E}">
        <p14:creationId xmlns:p14="http://schemas.microsoft.com/office/powerpoint/2010/main" val="2419552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3200" b="0" dirty="0">
                <a:solidFill>
                  <a:schemeClr val="tx2"/>
                </a:solidFill>
                <a:latin typeface="Century Gothic" panose="020B0502020202020204" pitchFamily="34" charset="0"/>
              </a:rPr>
              <a:t>1. Soluciones Cash </a:t>
            </a:r>
            <a:r>
              <a:rPr lang="es-ES" sz="3200" b="0" dirty="0" err="1">
                <a:solidFill>
                  <a:schemeClr val="tx2"/>
                </a:solidFill>
                <a:latin typeface="Century Gothic" panose="020B0502020202020204" pitchFamily="34" charset="0"/>
              </a:rPr>
              <a:t>Today</a:t>
            </a:r>
            <a:r>
              <a:rPr lang="es-ES" sz="3200" b="0" dirty="0">
                <a:solidFill>
                  <a:schemeClr val="tx2"/>
                </a:solidFill>
                <a:latin typeface="Century Gothic" panose="020B0502020202020204" pitchFamily="34" charset="0"/>
              </a:rPr>
              <a:t>.</a:t>
            </a:r>
          </a:p>
        </p:txBody>
      </p:sp>
      <p:sp>
        <p:nvSpPr>
          <p:cNvPr id="11" name="Marcador de título 1">
            <a:extLst>
              <a:ext uri="{FF2B5EF4-FFF2-40B4-BE49-F238E27FC236}">
                <a16:creationId xmlns:a16="http://schemas.microsoft.com/office/drawing/2014/main" id="{9489A513-8AC8-2D4F-8059-1CC45BE6339E}"/>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solidFill>
                  <a:schemeClr val="tx2"/>
                </a:solidFill>
              </a:rPr>
              <a:t>Cash </a:t>
            </a:r>
            <a:r>
              <a:rPr lang="es-ES" dirty="0" err="1">
                <a:solidFill>
                  <a:schemeClr val="tx2"/>
                </a:solidFill>
              </a:rPr>
              <a:t>Today</a:t>
            </a:r>
            <a:r>
              <a:rPr lang="es-ES" dirty="0">
                <a:solidFill>
                  <a:schemeClr val="tx2"/>
                </a:solidFill>
              </a:rPr>
              <a:t>: Front Office</a:t>
            </a:r>
          </a:p>
        </p:txBody>
      </p:sp>
      <p:pic>
        <p:nvPicPr>
          <p:cNvPr id="5" name="Imagen 4">
            <a:extLst>
              <a:ext uri="{FF2B5EF4-FFF2-40B4-BE49-F238E27FC236}">
                <a16:creationId xmlns:a16="http://schemas.microsoft.com/office/drawing/2014/main" id="{7824D19D-DEB7-234E-B085-348F31DFF2F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1850305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12494" y="46845"/>
            <a:ext cx="5500280" cy="487531"/>
          </a:xfrm>
          <a:prstGeom prst="rect">
            <a:avLst/>
          </a:prstGeom>
        </p:spPr>
        <p:txBody>
          <a:bodyPr>
            <a:normAutofit/>
          </a:bodyPr>
          <a:lstStyle/>
          <a:p>
            <a:pPr algn="l">
              <a:lnSpc>
                <a:spcPct val="150000"/>
              </a:lnSpc>
            </a:pPr>
            <a:r>
              <a:rPr lang="es-ES" dirty="0">
                <a:latin typeface="Century Gothic" panose="020B0502020202020204" pitchFamily="34" charset="0"/>
              </a:rPr>
              <a:t>01. Soluciones Cash </a:t>
            </a:r>
            <a:r>
              <a:rPr lang="es-ES" dirty="0" err="1">
                <a:latin typeface="Century Gothic" panose="020B0502020202020204" pitchFamily="34" charset="0"/>
              </a:rPr>
              <a:t>Today</a:t>
            </a:r>
            <a:r>
              <a:rPr lang="es-ES" dirty="0">
                <a:latin typeface="Century Gothic" panose="020B0502020202020204" pitchFamily="34" charset="0"/>
              </a:rPr>
              <a:t>. </a:t>
            </a:r>
            <a:endParaRPr lang="es-ES" b="0" dirty="0">
              <a:latin typeface="Century Gothic" panose="020B0502020202020204" pitchFamily="34" charset="0"/>
            </a:endParaRPr>
          </a:p>
        </p:txBody>
      </p:sp>
      <p:sp>
        <p:nvSpPr>
          <p:cNvPr id="51" name="Rectángulo 50">
            <a:extLst>
              <a:ext uri="{FF2B5EF4-FFF2-40B4-BE49-F238E27FC236}">
                <a16:creationId xmlns:a16="http://schemas.microsoft.com/office/drawing/2014/main" id="{DDCE11CC-FCCB-CF45-AD5E-22096981A896}"/>
              </a:ext>
            </a:extLst>
          </p:cNvPr>
          <p:cNvSpPr/>
          <p:nvPr/>
        </p:nvSpPr>
        <p:spPr>
          <a:xfrm>
            <a:off x="7378607" y="4459706"/>
            <a:ext cx="1911164" cy="400110"/>
          </a:xfrm>
          <a:prstGeom prst="rect">
            <a:avLst/>
          </a:prstGeom>
        </p:spPr>
        <p:txBody>
          <a:bodyPr wrap="square">
            <a:spAutoFit/>
          </a:bodyPr>
          <a:lstStyle/>
          <a:p>
            <a:pPr>
              <a:buClr>
                <a:srgbClr val="FFCC00"/>
              </a:buClr>
            </a:pPr>
            <a:r>
              <a:rPr lang="es-CO" sz="1000" b="1" dirty="0">
                <a:solidFill>
                  <a:schemeClr val="bg1"/>
                </a:solidFill>
              </a:rPr>
              <a:t>Gestión de redes </a:t>
            </a:r>
            <a:br>
              <a:rPr lang="es-CO" sz="1000" b="1" dirty="0">
                <a:solidFill>
                  <a:schemeClr val="bg1"/>
                </a:solidFill>
              </a:rPr>
            </a:br>
            <a:r>
              <a:rPr lang="es-CO" sz="1000" b="1" dirty="0">
                <a:solidFill>
                  <a:schemeClr val="bg1"/>
                </a:solidFill>
              </a:rPr>
              <a:t>Corresponsales</a:t>
            </a: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Cash </a:t>
            </a:r>
            <a:r>
              <a:rPr lang="es-ES" dirty="0" err="1"/>
              <a:t>Today</a:t>
            </a:r>
            <a:endParaRPr lang="es-ES" dirty="0"/>
          </a:p>
        </p:txBody>
      </p:sp>
      <p:pic>
        <p:nvPicPr>
          <p:cNvPr id="14" name="Picture 3" descr="C:\Users\ES00504093\Desktop\Pantallazos app\FO5.1.png">
            <a:extLst>
              <a:ext uri="{FF2B5EF4-FFF2-40B4-BE49-F238E27FC236}">
                <a16:creationId xmlns:a16="http://schemas.microsoft.com/office/drawing/2014/main" id="{F25E6F32-51DE-4C9B-946E-277B4E020293}"/>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095031" y="1346068"/>
            <a:ext cx="6953938" cy="3513748"/>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3 Grupo">
            <a:extLst>
              <a:ext uri="{FF2B5EF4-FFF2-40B4-BE49-F238E27FC236}">
                <a16:creationId xmlns:a16="http://schemas.microsoft.com/office/drawing/2014/main" id="{0F4CACC0-2DB8-4856-85C3-FAB8EDEDB3DA}"/>
              </a:ext>
            </a:extLst>
          </p:cNvPr>
          <p:cNvGrpSpPr/>
          <p:nvPr/>
        </p:nvGrpSpPr>
        <p:grpSpPr>
          <a:xfrm>
            <a:off x="4460903" y="2913707"/>
            <a:ext cx="1588673" cy="2168941"/>
            <a:chOff x="730856" y="4102597"/>
            <a:chExt cx="1588673" cy="2168941"/>
          </a:xfrm>
        </p:grpSpPr>
        <p:cxnSp>
          <p:nvCxnSpPr>
            <p:cNvPr id="16" name="87 Conector recto">
              <a:extLst>
                <a:ext uri="{FF2B5EF4-FFF2-40B4-BE49-F238E27FC236}">
                  <a16:creationId xmlns:a16="http://schemas.microsoft.com/office/drawing/2014/main" id="{EAAB1BC3-6BF1-4181-9246-2D8F74021761}"/>
                </a:ext>
              </a:extLst>
            </p:cNvPr>
            <p:cNvCxnSpPr>
              <a:stCxn id="18" idx="3"/>
            </p:cNvCxnSpPr>
            <p:nvPr/>
          </p:nvCxnSpPr>
          <p:spPr>
            <a:xfrm flipH="1">
              <a:off x="1331641" y="4590403"/>
              <a:ext cx="275958" cy="626402"/>
            </a:xfrm>
            <a:prstGeom prst="line">
              <a:avLst/>
            </a:prstGeom>
          </p:spPr>
          <p:style>
            <a:lnRef idx="2">
              <a:schemeClr val="accent1"/>
            </a:lnRef>
            <a:fillRef idx="0">
              <a:schemeClr val="accent1"/>
            </a:fillRef>
            <a:effectRef idx="1">
              <a:schemeClr val="accent1"/>
            </a:effectRef>
            <a:fontRef idx="minor">
              <a:schemeClr val="tx1"/>
            </a:fontRef>
          </p:style>
        </p:cxnSp>
        <p:sp>
          <p:nvSpPr>
            <p:cNvPr id="18" name="88 Elipse">
              <a:extLst>
                <a:ext uri="{FF2B5EF4-FFF2-40B4-BE49-F238E27FC236}">
                  <a16:creationId xmlns:a16="http://schemas.microsoft.com/office/drawing/2014/main" id="{534C4DE2-1161-46AD-8124-B3D56AE5E783}"/>
                </a:ext>
              </a:extLst>
            </p:cNvPr>
            <p:cNvSpPr/>
            <p:nvPr/>
          </p:nvSpPr>
          <p:spPr>
            <a:xfrm>
              <a:off x="1525192" y="4102597"/>
              <a:ext cx="562708" cy="571500"/>
            </a:xfrm>
            <a:prstGeom prst="ellipse">
              <a:avLst/>
            </a:prstGeom>
            <a:noFill/>
            <a:ln w="2540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prstClr val="white"/>
                </a:solidFill>
              </a:endParaRPr>
            </a:p>
          </p:txBody>
        </p:sp>
        <p:grpSp>
          <p:nvGrpSpPr>
            <p:cNvPr id="19" name="37 Grupo">
              <a:extLst>
                <a:ext uri="{FF2B5EF4-FFF2-40B4-BE49-F238E27FC236}">
                  <a16:creationId xmlns:a16="http://schemas.microsoft.com/office/drawing/2014/main" id="{4D2014DB-3AD2-409B-80DF-20ED8B5AFB16}"/>
                </a:ext>
              </a:extLst>
            </p:cNvPr>
            <p:cNvGrpSpPr/>
            <p:nvPr/>
          </p:nvGrpSpPr>
          <p:grpSpPr>
            <a:xfrm>
              <a:off x="730856" y="4861863"/>
              <a:ext cx="1588673" cy="1409675"/>
              <a:chOff x="2850519" y="5225206"/>
              <a:chExt cx="1662348" cy="1531194"/>
            </a:xfrm>
          </p:grpSpPr>
          <p:sp>
            <p:nvSpPr>
              <p:cNvPr id="20" name="38 Rectángulo">
                <a:extLst>
                  <a:ext uri="{FF2B5EF4-FFF2-40B4-BE49-F238E27FC236}">
                    <a16:creationId xmlns:a16="http://schemas.microsoft.com/office/drawing/2014/main" id="{CD2F6567-3BCA-4A44-ADB7-EE3C6B328F73}"/>
                  </a:ext>
                </a:extLst>
              </p:cNvPr>
              <p:cNvSpPr/>
              <p:nvPr/>
            </p:nvSpPr>
            <p:spPr>
              <a:xfrm>
                <a:off x="2850519" y="5225206"/>
                <a:ext cx="1662348" cy="1531194"/>
              </a:xfrm>
              <a:prstGeom prst="rect">
                <a:avLst/>
              </a:prstGeom>
              <a:solidFill>
                <a:schemeClr val="bg1">
                  <a:lumMod val="9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prstClr val="white"/>
                  </a:solidFill>
                </a:endParaRPr>
              </a:p>
            </p:txBody>
          </p:sp>
          <p:sp>
            <p:nvSpPr>
              <p:cNvPr id="22" name="41 CuadroTexto">
                <a:extLst>
                  <a:ext uri="{FF2B5EF4-FFF2-40B4-BE49-F238E27FC236}">
                    <a16:creationId xmlns:a16="http://schemas.microsoft.com/office/drawing/2014/main" id="{8C69C655-DA1C-4568-BAAE-197C96B23626}"/>
                  </a:ext>
                </a:extLst>
              </p:cNvPr>
              <p:cNvSpPr txBox="1"/>
              <p:nvPr/>
            </p:nvSpPr>
            <p:spPr>
              <a:xfrm>
                <a:off x="2992869" y="5238750"/>
                <a:ext cx="1378977" cy="401170"/>
              </a:xfrm>
              <a:prstGeom prst="rect">
                <a:avLst/>
              </a:prstGeom>
              <a:noFill/>
            </p:spPr>
            <p:txBody>
              <a:bodyPr wrap="none" rtlCol="0">
                <a:spAutoFit/>
              </a:bodyPr>
              <a:lstStyle/>
              <a:p>
                <a:r>
                  <a:rPr lang="es-ES" b="1" dirty="0">
                    <a:solidFill>
                      <a:srgbClr val="FFC000"/>
                    </a:solidFill>
                  </a:rPr>
                  <a:t>Front </a:t>
                </a:r>
                <a:r>
                  <a:rPr lang="es-ES" b="1" dirty="0">
                    <a:solidFill>
                      <a:prstClr val="black"/>
                    </a:solidFill>
                  </a:rPr>
                  <a:t>Office</a:t>
                </a:r>
              </a:p>
            </p:txBody>
          </p:sp>
        </p:grpSp>
      </p:grpSp>
      <p:grpSp>
        <p:nvGrpSpPr>
          <p:cNvPr id="23" name="4 Grupo">
            <a:extLst>
              <a:ext uri="{FF2B5EF4-FFF2-40B4-BE49-F238E27FC236}">
                <a16:creationId xmlns:a16="http://schemas.microsoft.com/office/drawing/2014/main" id="{B247A2FD-C280-4491-97C8-96139A82E251}"/>
              </a:ext>
            </a:extLst>
          </p:cNvPr>
          <p:cNvGrpSpPr/>
          <p:nvPr/>
        </p:nvGrpSpPr>
        <p:grpSpPr>
          <a:xfrm>
            <a:off x="1987159" y="818726"/>
            <a:ext cx="2961903" cy="1413955"/>
            <a:chOff x="3275857" y="1024979"/>
            <a:chExt cx="2961903" cy="1413955"/>
          </a:xfrm>
        </p:grpSpPr>
        <p:sp>
          <p:nvSpPr>
            <p:cNvPr id="24" name="89 Elipse">
              <a:extLst>
                <a:ext uri="{FF2B5EF4-FFF2-40B4-BE49-F238E27FC236}">
                  <a16:creationId xmlns:a16="http://schemas.microsoft.com/office/drawing/2014/main" id="{9E5B3E1D-7B3A-4172-AEC5-292D2D88C4B8}"/>
                </a:ext>
              </a:extLst>
            </p:cNvPr>
            <p:cNvSpPr/>
            <p:nvPr/>
          </p:nvSpPr>
          <p:spPr>
            <a:xfrm>
              <a:off x="5533524" y="1904082"/>
              <a:ext cx="704236" cy="534852"/>
            </a:xfrm>
            <a:prstGeom prst="ellipse">
              <a:avLst/>
            </a:prstGeom>
            <a:noFill/>
            <a:ln w="2540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prstClr val="white"/>
                </a:solidFill>
              </a:endParaRPr>
            </a:p>
          </p:txBody>
        </p:sp>
        <p:grpSp>
          <p:nvGrpSpPr>
            <p:cNvPr id="25" name="1 Grupo">
              <a:extLst>
                <a:ext uri="{FF2B5EF4-FFF2-40B4-BE49-F238E27FC236}">
                  <a16:creationId xmlns:a16="http://schemas.microsoft.com/office/drawing/2014/main" id="{801E9560-F753-4B74-B00C-23DFE26092BC}"/>
                </a:ext>
              </a:extLst>
            </p:cNvPr>
            <p:cNvGrpSpPr/>
            <p:nvPr/>
          </p:nvGrpSpPr>
          <p:grpSpPr>
            <a:xfrm>
              <a:off x="3275857" y="1024979"/>
              <a:ext cx="2257667" cy="1214289"/>
              <a:chOff x="3275857" y="1024979"/>
              <a:chExt cx="2257667" cy="1214289"/>
            </a:xfrm>
          </p:grpSpPr>
          <p:sp>
            <p:nvSpPr>
              <p:cNvPr id="26" name="74 Rectángulo">
                <a:extLst>
                  <a:ext uri="{FF2B5EF4-FFF2-40B4-BE49-F238E27FC236}">
                    <a16:creationId xmlns:a16="http://schemas.microsoft.com/office/drawing/2014/main" id="{E1E37332-8B95-45D9-B8D8-EC1EAFDA33EF}"/>
                  </a:ext>
                </a:extLst>
              </p:cNvPr>
              <p:cNvSpPr/>
              <p:nvPr/>
            </p:nvSpPr>
            <p:spPr>
              <a:xfrm>
                <a:off x="3275857" y="1024979"/>
                <a:ext cx="1333558" cy="1214289"/>
              </a:xfrm>
              <a:prstGeom prst="rect">
                <a:avLst/>
              </a:prstGeom>
              <a:solidFill>
                <a:schemeClr val="bg1">
                  <a:lumMod val="9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prstClr val="white"/>
                  </a:solidFill>
                </a:endParaRPr>
              </a:p>
            </p:txBody>
          </p:sp>
          <p:sp>
            <p:nvSpPr>
              <p:cNvPr id="27" name="75 CuadroTexto">
                <a:extLst>
                  <a:ext uri="{FF2B5EF4-FFF2-40B4-BE49-F238E27FC236}">
                    <a16:creationId xmlns:a16="http://schemas.microsoft.com/office/drawing/2014/main" id="{0DEDC937-5B96-4E96-89CD-995AEC374E2A}"/>
                  </a:ext>
                </a:extLst>
              </p:cNvPr>
              <p:cNvSpPr txBox="1"/>
              <p:nvPr/>
            </p:nvSpPr>
            <p:spPr>
              <a:xfrm>
                <a:off x="3313296" y="1046913"/>
                <a:ext cx="1258678" cy="369332"/>
              </a:xfrm>
              <a:prstGeom prst="rect">
                <a:avLst/>
              </a:prstGeom>
              <a:noFill/>
            </p:spPr>
            <p:txBody>
              <a:bodyPr wrap="none" rtlCol="0">
                <a:spAutoFit/>
              </a:bodyPr>
              <a:lstStyle/>
              <a:p>
                <a:r>
                  <a:rPr lang="es-ES" b="1" dirty="0">
                    <a:solidFill>
                      <a:srgbClr val="FFC000"/>
                    </a:solidFill>
                  </a:rPr>
                  <a:t>Back </a:t>
                </a:r>
                <a:r>
                  <a:rPr lang="es-ES" b="1" dirty="0">
                    <a:solidFill>
                      <a:prstClr val="black"/>
                    </a:solidFill>
                  </a:rPr>
                  <a:t>Office</a:t>
                </a:r>
              </a:p>
            </p:txBody>
          </p:sp>
          <p:cxnSp>
            <p:nvCxnSpPr>
              <p:cNvPr id="34" name="79 Conector recto">
                <a:extLst>
                  <a:ext uri="{FF2B5EF4-FFF2-40B4-BE49-F238E27FC236}">
                    <a16:creationId xmlns:a16="http://schemas.microsoft.com/office/drawing/2014/main" id="{333DF272-28C2-4175-9AEF-5EE981465488}"/>
                  </a:ext>
                </a:extLst>
              </p:cNvPr>
              <p:cNvCxnSpPr>
                <a:cxnSpLocks/>
                <a:stCxn id="26" idx="3"/>
                <a:endCxn id="24" idx="2"/>
              </p:cNvCxnSpPr>
              <p:nvPr/>
            </p:nvCxnSpPr>
            <p:spPr>
              <a:xfrm>
                <a:off x="4609415" y="1632124"/>
                <a:ext cx="924109" cy="539384"/>
              </a:xfrm>
              <a:prstGeom prst="line">
                <a:avLst/>
              </a:prstGeom>
            </p:spPr>
            <p:style>
              <a:lnRef idx="1">
                <a:schemeClr val="accent1"/>
              </a:lnRef>
              <a:fillRef idx="0">
                <a:schemeClr val="accent1"/>
              </a:fillRef>
              <a:effectRef idx="0">
                <a:schemeClr val="accent1"/>
              </a:effectRef>
              <a:fontRef idx="minor">
                <a:schemeClr val="tx1"/>
              </a:fontRef>
            </p:style>
          </p:cxnSp>
        </p:grpSp>
      </p:grpSp>
      <p:pic>
        <p:nvPicPr>
          <p:cNvPr id="8" name="Imagen 7">
            <a:extLst>
              <a:ext uri="{FF2B5EF4-FFF2-40B4-BE49-F238E27FC236}">
                <a16:creationId xmlns:a16="http://schemas.microsoft.com/office/drawing/2014/main" id="{2690B816-790F-4F5F-B34E-E111CEC6411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3093" y="1123236"/>
            <a:ext cx="741691" cy="912505"/>
          </a:xfrm>
          <a:prstGeom prst="rect">
            <a:avLst/>
          </a:prstGeom>
        </p:spPr>
      </p:pic>
      <p:pic>
        <p:nvPicPr>
          <p:cNvPr id="3" name="Imagen 2">
            <a:extLst>
              <a:ext uri="{FF2B5EF4-FFF2-40B4-BE49-F238E27FC236}">
                <a16:creationId xmlns:a16="http://schemas.microsoft.com/office/drawing/2014/main" id="{39142DF9-E576-D847-E094-09626E5277D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00032" y="3832911"/>
            <a:ext cx="910413" cy="1365620"/>
          </a:xfrm>
          <a:prstGeom prst="rect">
            <a:avLst/>
          </a:prstGeom>
        </p:spPr>
      </p:pic>
    </p:spTree>
    <p:extLst>
      <p:ext uri="{BB962C8B-B14F-4D97-AF65-F5344CB8AC3E}">
        <p14:creationId xmlns:p14="http://schemas.microsoft.com/office/powerpoint/2010/main" val="3037003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01. Soluciones Cash </a:t>
            </a:r>
            <a:r>
              <a:rPr lang="es-ES" dirty="0" err="1">
                <a:latin typeface="Century Gothic" panose="020B0502020202020204" pitchFamily="34" charset="0"/>
              </a:rPr>
              <a:t>Today</a:t>
            </a:r>
            <a:r>
              <a:rPr lang="es-ES" dirty="0">
                <a:latin typeface="Century Gothic" panose="020B0502020202020204" pitchFamily="34" charset="0"/>
              </a:rPr>
              <a:t>. </a:t>
            </a:r>
            <a:br>
              <a:rPr lang="es-ES" dirty="0">
                <a:latin typeface="Century Gothic" panose="020B0502020202020204" pitchFamily="34" charset="0"/>
              </a:rPr>
            </a:br>
            <a:endParaRPr lang="es-ES" b="0" dirty="0">
              <a:solidFill>
                <a:srgbClr val="F1AA20"/>
              </a:solidFill>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r" defTabSz="389582" rtl="0" eaLnBrk="1" fontAlgn="auto" latinLnBrk="0" hangingPunct="1">
              <a:lnSpc>
                <a:spcPct val="10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Cash </a:t>
            </a:r>
            <a:r>
              <a:rPr kumimoji="0" lang="es-ES" sz="1200" b="1" i="0" u="none" strike="noStrike" kern="1200" cap="none" spc="0" normalizeH="0" baseline="0" noProof="0" dirty="0" err="1">
                <a:ln>
                  <a:noFill/>
                </a:ln>
                <a:solidFill>
                  <a:srgbClr val="000000"/>
                </a:solidFill>
                <a:effectLst/>
                <a:uLnTx/>
                <a:uFillTx/>
                <a:latin typeface="Century Gothic" panose="020B0502020202020204" pitchFamily="34" charset="0"/>
                <a:ea typeface="+mj-ea"/>
                <a:cs typeface="Arial" panose="020B0604020202020204" pitchFamily="34" charset="0"/>
              </a:rPr>
              <a:t>Today</a:t>
            </a: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 : Front Office</a:t>
            </a:r>
          </a:p>
        </p:txBody>
      </p:sp>
      <p:pic>
        <p:nvPicPr>
          <p:cNvPr id="4" name="Imagen 3">
            <a:extLst>
              <a:ext uri="{FF2B5EF4-FFF2-40B4-BE49-F238E27FC236}">
                <a16:creationId xmlns:a16="http://schemas.microsoft.com/office/drawing/2014/main" id="{08EE1894-F830-827C-C8BC-7844EDE04300}"/>
              </a:ext>
            </a:extLst>
          </p:cNvPr>
          <p:cNvPicPr>
            <a:picLocks noChangeAspect="1"/>
          </p:cNvPicPr>
          <p:nvPr/>
        </p:nvPicPr>
        <p:blipFill>
          <a:blip r:embed="rId3"/>
          <a:stretch>
            <a:fillRect/>
          </a:stretch>
        </p:blipFill>
        <p:spPr>
          <a:xfrm>
            <a:off x="80614" y="802437"/>
            <a:ext cx="2015490" cy="2015490"/>
          </a:xfrm>
          <a:prstGeom prst="rect">
            <a:avLst/>
          </a:prstGeom>
        </p:spPr>
      </p:pic>
      <p:pic>
        <p:nvPicPr>
          <p:cNvPr id="8" name="Imagen 7">
            <a:extLst>
              <a:ext uri="{FF2B5EF4-FFF2-40B4-BE49-F238E27FC236}">
                <a16:creationId xmlns:a16="http://schemas.microsoft.com/office/drawing/2014/main" id="{340BDE41-9C82-1C28-9585-EAEB3C6892C4}"/>
              </a:ext>
            </a:extLst>
          </p:cNvPr>
          <p:cNvPicPr>
            <a:picLocks noChangeAspect="1"/>
          </p:cNvPicPr>
          <p:nvPr/>
        </p:nvPicPr>
        <p:blipFill>
          <a:blip r:embed="rId4"/>
          <a:stretch>
            <a:fillRect/>
          </a:stretch>
        </p:blipFill>
        <p:spPr>
          <a:xfrm>
            <a:off x="3989752" y="802437"/>
            <a:ext cx="2015490" cy="2015490"/>
          </a:xfrm>
          <a:prstGeom prst="rect">
            <a:avLst/>
          </a:prstGeom>
        </p:spPr>
      </p:pic>
      <p:pic>
        <p:nvPicPr>
          <p:cNvPr id="18" name="Imagen 17">
            <a:extLst>
              <a:ext uri="{FF2B5EF4-FFF2-40B4-BE49-F238E27FC236}">
                <a16:creationId xmlns:a16="http://schemas.microsoft.com/office/drawing/2014/main" id="{AAA92FA7-A767-E1BC-FA82-E57A7560DE66}"/>
              </a:ext>
            </a:extLst>
          </p:cNvPr>
          <p:cNvPicPr>
            <a:picLocks noChangeAspect="1"/>
          </p:cNvPicPr>
          <p:nvPr/>
        </p:nvPicPr>
        <p:blipFill>
          <a:blip r:embed="rId5"/>
          <a:stretch>
            <a:fillRect/>
          </a:stretch>
        </p:blipFill>
        <p:spPr>
          <a:xfrm>
            <a:off x="4049313" y="2817720"/>
            <a:ext cx="2015490" cy="2015490"/>
          </a:xfrm>
          <a:prstGeom prst="rect">
            <a:avLst/>
          </a:prstGeom>
        </p:spPr>
      </p:pic>
      <p:pic>
        <p:nvPicPr>
          <p:cNvPr id="23" name="Imagen 22">
            <a:extLst>
              <a:ext uri="{FF2B5EF4-FFF2-40B4-BE49-F238E27FC236}">
                <a16:creationId xmlns:a16="http://schemas.microsoft.com/office/drawing/2014/main" id="{70DA6C96-B2E7-529A-156B-3035183F274C}"/>
              </a:ext>
            </a:extLst>
          </p:cNvPr>
          <p:cNvPicPr>
            <a:picLocks noChangeAspect="1"/>
          </p:cNvPicPr>
          <p:nvPr/>
        </p:nvPicPr>
        <p:blipFill>
          <a:blip r:embed="rId6"/>
          <a:stretch>
            <a:fillRect/>
          </a:stretch>
        </p:blipFill>
        <p:spPr>
          <a:xfrm>
            <a:off x="58256" y="2817720"/>
            <a:ext cx="2015490" cy="2015490"/>
          </a:xfrm>
          <a:prstGeom prst="rect">
            <a:avLst/>
          </a:prstGeom>
        </p:spPr>
      </p:pic>
      <p:sp>
        <p:nvSpPr>
          <p:cNvPr id="24" name="CuadroTexto 23">
            <a:extLst>
              <a:ext uri="{FF2B5EF4-FFF2-40B4-BE49-F238E27FC236}">
                <a16:creationId xmlns:a16="http://schemas.microsoft.com/office/drawing/2014/main" id="{605EA87B-195B-7416-F33F-EC8D929E8EB3}"/>
              </a:ext>
            </a:extLst>
          </p:cNvPr>
          <p:cNvSpPr txBox="1"/>
          <p:nvPr/>
        </p:nvSpPr>
        <p:spPr>
          <a:xfrm>
            <a:off x="2073746" y="1432950"/>
            <a:ext cx="2070466" cy="1169551"/>
          </a:xfrm>
          <a:prstGeom prst="rect">
            <a:avLst/>
          </a:prstGeom>
          <a:noFill/>
        </p:spPr>
        <p:txBody>
          <a:bodyPr wrap="square" rtlCol="0">
            <a:spAutoFit/>
          </a:bodyPr>
          <a:lstStyle/>
          <a:p>
            <a:pPr algn="l">
              <a:lnSpc>
                <a:spcPts val="1220"/>
              </a:lnSpc>
            </a:pPr>
            <a:r>
              <a:rPr lang="es-ES" sz="1100" b="0" i="0" dirty="0">
                <a:solidFill>
                  <a:srgbClr val="242424"/>
                </a:solidFill>
                <a:effectLst/>
                <a:latin typeface="Arial" panose="020B0604020202020204" pitchFamily="34" charset="0"/>
                <a:cs typeface="Arial" panose="020B0604020202020204" pitchFamily="34" charset="0"/>
              </a:rPr>
              <a:t>El cliente final realiza el pago en efectivo introduciéndolo en la máquina de forma segura y le devuelve el cambio que sea necesario. </a:t>
            </a:r>
            <a:r>
              <a:rPr lang="es-ES" sz="1100" b="1" i="0" dirty="0">
                <a:solidFill>
                  <a:srgbClr val="242424"/>
                </a:solidFill>
                <a:effectLst/>
                <a:latin typeface="Arial" panose="020B0604020202020204" pitchFamily="34" charset="0"/>
                <a:cs typeface="Arial" panose="020B0604020202020204" pitchFamily="34" charset="0"/>
              </a:rPr>
              <a:t>La máquina realiza el conteo y cuadre diario del efectivo.</a:t>
            </a:r>
          </a:p>
        </p:txBody>
      </p:sp>
      <p:sp>
        <p:nvSpPr>
          <p:cNvPr id="25" name="CuadroTexto 24">
            <a:extLst>
              <a:ext uri="{FF2B5EF4-FFF2-40B4-BE49-F238E27FC236}">
                <a16:creationId xmlns:a16="http://schemas.microsoft.com/office/drawing/2014/main" id="{52A38B8A-8114-4A69-DFF1-3EDE5A314FB8}"/>
              </a:ext>
            </a:extLst>
          </p:cNvPr>
          <p:cNvSpPr txBox="1"/>
          <p:nvPr/>
        </p:nvSpPr>
        <p:spPr>
          <a:xfrm>
            <a:off x="5802822" y="1586838"/>
            <a:ext cx="3053842" cy="861774"/>
          </a:xfrm>
          <a:prstGeom prst="rect">
            <a:avLst/>
          </a:prstGeom>
          <a:noFill/>
        </p:spPr>
        <p:txBody>
          <a:bodyPr wrap="square" rtlCol="0">
            <a:spAutoFit/>
          </a:bodyPr>
          <a:lstStyle/>
          <a:p>
            <a:pPr algn="l">
              <a:lnSpc>
                <a:spcPts val="1220"/>
              </a:lnSpc>
            </a:pPr>
            <a:r>
              <a:rPr lang="es-ES" sz="1100" b="0" i="0" dirty="0">
                <a:solidFill>
                  <a:srgbClr val="242424"/>
                </a:solidFill>
                <a:effectLst/>
                <a:latin typeface="Arial" panose="020B0604020202020204" pitchFamily="34" charset="0"/>
                <a:cs typeface="Arial" panose="020B0604020202020204" pitchFamily="34" charset="0"/>
              </a:rPr>
              <a:t>Esta solución dispone de un software de Prosegur Cash que permite </a:t>
            </a:r>
            <a:r>
              <a:rPr lang="es-ES" sz="1100" b="1" i="0" dirty="0">
                <a:solidFill>
                  <a:srgbClr val="242424"/>
                </a:solidFill>
                <a:effectLst/>
                <a:latin typeface="Arial" panose="020B0604020202020204" pitchFamily="34" charset="0"/>
                <a:cs typeface="Arial" panose="020B0604020202020204" pitchFamily="34" charset="0"/>
              </a:rPr>
              <a:t>visualizar los movimientos de la máquina a tiempo real:</a:t>
            </a:r>
            <a:r>
              <a:rPr lang="es-ES" sz="1100" b="0" i="0" dirty="0">
                <a:solidFill>
                  <a:srgbClr val="242424"/>
                </a:solidFill>
                <a:effectLst/>
                <a:latin typeface="Arial" panose="020B0604020202020204" pitchFamily="34" charset="0"/>
                <a:cs typeface="Arial" panose="020B0604020202020204" pitchFamily="34" charset="0"/>
              </a:rPr>
              <a:t> cantidades de billete y moneda, denominaciones, día y hora del ingreso, etc.</a:t>
            </a:r>
          </a:p>
        </p:txBody>
      </p:sp>
      <p:sp>
        <p:nvSpPr>
          <p:cNvPr id="26" name="CuadroTexto 25">
            <a:extLst>
              <a:ext uri="{FF2B5EF4-FFF2-40B4-BE49-F238E27FC236}">
                <a16:creationId xmlns:a16="http://schemas.microsoft.com/office/drawing/2014/main" id="{B21FF82C-7B7B-BB55-B090-171051002D6B}"/>
              </a:ext>
            </a:extLst>
          </p:cNvPr>
          <p:cNvSpPr txBox="1"/>
          <p:nvPr/>
        </p:nvSpPr>
        <p:spPr>
          <a:xfrm>
            <a:off x="2073746" y="3403250"/>
            <a:ext cx="2013198" cy="1277273"/>
          </a:xfrm>
          <a:prstGeom prst="rect">
            <a:avLst/>
          </a:prstGeom>
          <a:noFill/>
        </p:spPr>
        <p:txBody>
          <a:bodyPr wrap="square" rtlCol="0">
            <a:spAutoFit/>
          </a:bodyPr>
          <a:lstStyle/>
          <a:p>
            <a:pPr algn="l"/>
            <a:r>
              <a:rPr lang="es-ES" sz="1100" b="0" i="0" dirty="0">
                <a:solidFill>
                  <a:srgbClr val="242424"/>
                </a:solidFill>
                <a:effectLst/>
                <a:latin typeface="Arial" panose="020B0604020202020204" pitchFamily="34" charset="0"/>
                <a:cs typeface="Arial" panose="020B0604020202020204" pitchFamily="34" charset="0"/>
              </a:rPr>
              <a:t>El dinero ingresado en la máquina, </a:t>
            </a:r>
            <a:r>
              <a:rPr lang="es-ES" sz="1100" b="1" i="0" dirty="0">
                <a:solidFill>
                  <a:srgbClr val="242424"/>
                </a:solidFill>
                <a:effectLst/>
                <a:latin typeface="Arial" panose="020B0604020202020204" pitchFamily="34" charset="0"/>
                <a:cs typeface="Arial" panose="020B0604020202020204" pitchFamily="34" charset="0"/>
              </a:rPr>
              <a:t>es recogido por Prosegur Cash en las instalaciones del cliente, </a:t>
            </a:r>
            <a:r>
              <a:rPr lang="es-ES" sz="1100" b="0" i="0" dirty="0">
                <a:solidFill>
                  <a:srgbClr val="242424"/>
                </a:solidFill>
                <a:effectLst/>
                <a:latin typeface="Arial" panose="020B0604020202020204" pitchFamily="34" charset="0"/>
                <a:cs typeface="Arial" panose="020B0604020202020204" pitchFamily="34" charset="0"/>
              </a:rPr>
              <a:t>evitándole los desplazamientos al banco.</a:t>
            </a:r>
            <a:br>
              <a:rPr lang="es-ES" sz="1100" dirty="0">
                <a:latin typeface="Arial" panose="020B0604020202020204" pitchFamily="34" charset="0"/>
                <a:cs typeface="Arial" panose="020B0604020202020204" pitchFamily="34" charset="0"/>
              </a:rPr>
            </a:br>
            <a:endParaRPr lang="es-ES" sz="1100" b="0" i="0" dirty="0">
              <a:solidFill>
                <a:srgbClr val="242424"/>
              </a:solidFill>
              <a:effectLst/>
              <a:latin typeface="Arial" panose="020B0604020202020204" pitchFamily="34" charset="0"/>
              <a:cs typeface="Arial" panose="020B0604020202020204" pitchFamily="34" charset="0"/>
            </a:endParaRPr>
          </a:p>
        </p:txBody>
      </p:sp>
      <p:sp>
        <p:nvSpPr>
          <p:cNvPr id="27" name="CuadroTexto 26">
            <a:extLst>
              <a:ext uri="{FF2B5EF4-FFF2-40B4-BE49-F238E27FC236}">
                <a16:creationId xmlns:a16="http://schemas.microsoft.com/office/drawing/2014/main" id="{21F2CB13-90DC-F810-670A-67F60A3BB764}"/>
              </a:ext>
            </a:extLst>
          </p:cNvPr>
          <p:cNvSpPr txBox="1"/>
          <p:nvPr/>
        </p:nvSpPr>
        <p:spPr>
          <a:xfrm>
            <a:off x="5887727" y="3233973"/>
            <a:ext cx="3056498" cy="1615827"/>
          </a:xfrm>
          <a:prstGeom prst="rect">
            <a:avLst/>
          </a:prstGeom>
          <a:noFill/>
        </p:spPr>
        <p:txBody>
          <a:bodyPr wrap="square" rtlCol="0">
            <a:spAutoFit/>
          </a:bodyPr>
          <a:lstStyle/>
          <a:p>
            <a:pPr algn="l"/>
            <a:r>
              <a:rPr lang="es-ES" sz="1100" b="0" i="0" dirty="0">
                <a:solidFill>
                  <a:srgbClr val="242424"/>
                </a:solidFill>
                <a:effectLst/>
                <a:latin typeface="Arial" panose="020B0604020202020204" pitchFamily="34" charset="0"/>
                <a:cs typeface="Arial" panose="020B0604020202020204" pitchFamily="34" charset="0"/>
              </a:rPr>
              <a:t>La solución se completa con la </a:t>
            </a:r>
            <a:r>
              <a:rPr lang="es-ES" sz="1100" b="1" i="0" dirty="0">
                <a:solidFill>
                  <a:srgbClr val="242424"/>
                </a:solidFill>
                <a:effectLst/>
                <a:latin typeface="Arial" panose="020B0604020202020204" pitchFamily="34" charset="0"/>
                <a:cs typeface="Arial" panose="020B0604020202020204" pitchFamily="34" charset="0"/>
              </a:rPr>
              <a:t>digitalización del efectivo, </a:t>
            </a:r>
            <a:r>
              <a:rPr lang="es-ES" sz="1100" b="0" i="0" dirty="0">
                <a:solidFill>
                  <a:srgbClr val="242424"/>
                </a:solidFill>
                <a:effectLst/>
                <a:latin typeface="Arial" panose="020B0604020202020204" pitchFamily="34" charset="0"/>
                <a:cs typeface="Arial" panose="020B0604020202020204" pitchFamily="34" charset="0"/>
              </a:rPr>
              <a:t>siendo Cash </a:t>
            </a:r>
            <a:r>
              <a:rPr lang="es-ES" sz="1100" b="0" i="0" dirty="0" err="1">
                <a:solidFill>
                  <a:srgbClr val="242424"/>
                </a:solidFill>
                <a:effectLst/>
                <a:latin typeface="Arial" panose="020B0604020202020204" pitchFamily="34" charset="0"/>
                <a:cs typeface="Arial" panose="020B0604020202020204" pitchFamily="34" charset="0"/>
              </a:rPr>
              <a:t>Today</a:t>
            </a:r>
            <a:r>
              <a:rPr lang="es-ES" sz="1100" b="0" i="0" dirty="0">
                <a:solidFill>
                  <a:srgbClr val="242424"/>
                </a:solidFill>
                <a:effectLst/>
                <a:latin typeface="Arial" panose="020B0604020202020204" pitchFamily="34" charset="0"/>
                <a:cs typeface="Arial" panose="020B0604020202020204" pitchFamily="34" charset="0"/>
              </a:rPr>
              <a:t> la única solución del mercado que ofrece este servicio. Prosegur Cash, en colaboración con los bancos, realiza un </a:t>
            </a:r>
            <a:r>
              <a:rPr lang="es-ES" sz="1100" b="1" i="0" dirty="0">
                <a:solidFill>
                  <a:srgbClr val="242424"/>
                </a:solidFill>
                <a:effectLst/>
                <a:latin typeface="Arial" panose="020B0604020202020204" pitchFamily="34" charset="0"/>
                <a:cs typeface="Arial" panose="020B0604020202020204" pitchFamily="34" charset="0"/>
              </a:rPr>
              <a:t>abono inmediato del dinero de la máquina en la cuenta bancaria de los clientes,</a:t>
            </a:r>
            <a:r>
              <a:rPr lang="es-ES" sz="1100" b="0" i="0" dirty="0">
                <a:solidFill>
                  <a:srgbClr val="242424"/>
                </a:solidFill>
                <a:effectLst/>
                <a:latin typeface="Arial" panose="020B0604020202020204" pitchFamily="34" charset="0"/>
                <a:cs typeface="Arial" panose="020B0604020202020204" pitchFamily="34" charset="0"/>
              </a:rPr>
              <a:t> lo que se traduce en una transformación del dinero de físico a digital, tal y como se haría con las tarjetas bancarias.</a:t>
            </a:r>
          </a:p>
        </p:txBody>
      </p:sp>
      <p:sp>
        <p:nvSpPr>
          <p:cNvPr id="28" name="CuadroTexto 27">
            <a:extLst>
              <a:ext uri="{FF2B5EF4-FFF2-40B4-BE49-F238E27FC236}">
                <a16:creationId xmlns:a16="http://schemas.microsoft.com/office/drawing/2014/main" id="{B5F39897-FEE0-6977-733B-38AD1268B194}"/>
              </a:ext>
            </a:extLst>
          </p:cNvPr>
          <p:cNvSpPr txBox="1"/>
          <p:nvPr/>
        </p:nvSpPr>
        <p:spPr>
          <a:xfrm>
            <a:off x="2073746" y="884821"/>
            <a:ext cx="487634" cy="646331"/>
          </a:xfrm>
          <a:prstGeom prst="rect">
            <a:avLst/>
          </a:prstGeom>
          <a:noFill/>
        </p:spPr>
        <p:txBody>
          <a:bodyPr wrap="none" rtlCol="0">
            <a:spAutoFit/>
          </a:bodyPr>
          <a:lstStyle/>
          <a:p>
            <a:r>
              <a:rPr lang="es-ES" sz="3600" b="1" dirty="0">
                <a:solidFill>
                  <a:schemeClr val="accent2"/>
                </a:solidFill>
                <a:latin typeface="Poppins" pitchFamily="2" charset="77"/>
                <a:cs typeface="Poppins" pitchFamily="2" charset="77"/>
              </a:rPr>
              <a:t>1.</a:t>
            </a:r>
          </a:p>
        </p:txBody>
      </p:sp>
      <p:sp>
        <p:nvSpPr>
          <p:cNvPr id="29" name="CuadroTexto 28">
            <a:extLst>
              <a:ext uri="{FF2B5EF4-FFF2-40B4-BE49-F238E27FC236}">
                <a16:creationId xmlns:a16="http://schemas.microsoft.com/office/drawing/2014/main" id="{EDA4F2E4-87DF-BB4E-2D7B-B9B2BF47379C}"/>
              </a:ext>
            </a:extLst>
          </p:cNvPr>
          <p:cNvSpPr txBox="1"/>
          <p:nvPr/>
        </p:nvSpPr>
        <p:spPr>
          <a:xfrm>
            <a:off x="5865816" y="884821"/>
            <a:ext cx="577402" cy="646331"/>
          </a:xfrm>
          <a:prstGeom prst="rect">
            <a:avLst/>
          </a:prstGeom>
          <a:noFill/>
        </p:spPr>
        <p:txBody>
          <a:bodyPr wrap="none" rtlCol="0">
            <a:spAutoFit/>
          </a:bodyPr>
          <a:lstStyle/>
          <a:p>
            <a:r>
              <a:rPr lang="es-ES" sz="3600" b="1" dirty="0">
                <a:solidFill>
                  <a:schemeClr val="accent4"/>
                </a:solidFill>
                <a:latin typeface="Poppins" pitchFamily="2" charset="77"/>
                <a:cs typeface="Poppins" pitchFamily="2" charset="77"/>
              </a:rPr>
              <a:t>2.</a:t>
            </a:r>
          </a:p>
        </p:txBody>
      </p:sp>
      <p:sp>
        <p:nvSpPr>
          <p:cNvPr id="30" name="CuadroTexto 29">
            <a:extLst>
              <a:ext uri="{FF2B5EF4-FFF2-40B4-BE49-F238E27FC236}">
                <a16:creationId xmlns:a16="http://schemas.microsoft.com/office/drawing/2014/main" id="{50009C41-2F00-040F-E87D-B53409578A17}"/>
              </a:ext>
            </a:extLst>
          </p:cNvPr>
          <p:cNvSpPr txBox="1"/>
          <p:nvPr/>
        </p:nvSpPr>
        <p:spPr>
          <a:xfrm>
            <a:off x="2073746" y="2900104"/>
            <a:ext cx="593432" cy="646331"/>
          </a:xfrm>
          <a:prstGeom prst="rect">
            <a:avLst/>
          </a:prstGeom>
          <a:noFill/>
        </p:spPr>
        <p:txBody>
          <a:bodyPr wrap="none" rtlCol="0">
            <a:spAutoFit/>
          </a:bodyPr>
          <a:lstStyle/>
          <a:p>
            <a:r>
              <a:rPr lang="es-ES" sz="3600" b="1" dirty="0">
                <a:solidFill>
                  <a:schemeClr val="accent3"/>
                </a:solidFill>
                <a:latin typeface="Poppins" pitchFamily="2" charset="77"/>
                <a:cs typeface="Poppins" pitchFamily="2" charset="77"/>
              </a:rPr>
              <a:t>3.</a:t>
            </a:r>
          </a:p>
        </p:txBody>
      </p:sp>
      <p:sp>
        <p:nvSpPr>
          <p:cNvPr id="31" name="CuadroTexto 30">
            <a:extLst>
              <a:ext uri="{FF2B5EF4-FFF2-40B4-BE49-F238E27FC236}">
                <a16:creationId xmlns:a16="http://schemas.microsoft.com/office/drawing/2014/main" id="{F945F80A-203F-9C6D-B41B-E26E842B5C25}"/>
              </a:ext>
            </a:extLst>
          </p:cNvPr>
          <p:cNvSpPr txBox="1"/>
          <p:nvPr/>
        </p:nvSpPr>
        <p:spPr>
          <a:xfrm>
            <a:off x="5865816" y="2719141"/>
            <a:ext cx="627095" cy="646331"/>
          </a:xfrm>
          <a:prstGeom prst="rect">
            <a:avLst/>
          </a:prstGeom>
          <a:noFill/>
        </p:spPr>
        <p:txBody>
          <a:bodyPr wrap="none" rtlCol="0">
            <a:spAutoFit/>
          </a:bodyPr>
          <a:lstStyle/>
          <a:p>
            <a:r>
              <a:rPr lang="es-ES" sz="3600" b="1" dirty="0">
                <a:solidFill>
                  <a:schemeClr val="accent5"/>
                </a:solidFill>
                <a:latin typeface="Poppins" pitchFamily="2" charset="77"/>
                <a:cs typeface="Poppins" pitchFamily="2" charset="77"/>
              </a:rPr>
              <a:t>4.</a:t>
            </a:r>
          </a:p>
        </p:txBody>
      </p:sp>
    </p:spTree>
    <p:extLst>
      <p:ext uri="{BB962C8B-B14F-4D97-AF65-F5344CB8AC3E}">
        <p14:creationId xmlns:p14="http://schemas.microsoft.com/office/powerpoint/2010/main" val="57988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55061"/>
            <a:ext cx="5500280" cy="487531"/>
          </a:xfrm>
          <a:prstGeom prst="rect">
            <a:avLst/>
          </a:prstGeom>
        </p:spPr>
        <p:txBody>
          <a:bodyPr>
            <a:normAutofit/>
          </a:bodyPr>
          <a:lstStyle/>
          <a:p>
            <a:pPr algn="l">
              <a:lnSpc>
                <a:spcPct val="150000"/>
              </a:lnSpc>
            </a:pPr>
            <a:r>
              <a:rPr lang="es-ES" dirty="0">
                <a:latin typeface="Century Gothic" panose="020B0502020202020204" pitchFamily="34" charset="0"/>
              </a:rPr>
              <a:t>01. Soluciones Cash </a:t>
            </a:r>
            <a:r>
              <a:rPr lang="es-ES" dirty="0" err="1">
                <a:latin typeface="Century Gothic" panose="020B0502020202020204" pitchFamily="34" charset="0"/>
              </a:rPr>
              <a:t>Today</a:t>
            </a:r>
            <a:r>
              <a:rPr lang="es-ES" dirty="0">
                <a:latin typeface="Century Gothic" panose="020B0502020202020204" pitchFamily="34" charset="0"/>
              </a:rPr>
              <a:t>. </a:t>
            </a: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Cash </a:t>
            </a:r>
            <a:r>
              <a:rPr lang="es-ES" dirty="0" err="1"/>
              <a:t>Today</a:t>
            </a:r>
            <a:r>
              <a:rPr lang="es-ES" dirty="0">
                <a:solidFill>
                  <a:schemeClr val="accent6"/>
                </a:solidFill>
              </a:rPr>
              <a:t> : Front Office</a:t>
            </a:r>
            <a:endParaRPr lang="es-ES" dirty="0"/>
          </a:p>
        </p:txBody>
      </p:sp>
      <p:sp>
        <p:nvSpPr>
          <p:cNvPr id="16" name="Rectángulo 15">
            <a:extLst>
              <a:ext uri="{FF2B5EF4-FFF2-40B4-BE49-F238E27FC236}">
                <a16:creationId xmlns:a16="http://schemas.microsoft.com/office/drawing/2014/main" id="{6ADFBFAC-6758-2248-B45A-D1AB32AA976D}"/>
              </a:ext>
            </a:extLst>
          </p:cNvPr>
          <p:cNvSpPr/>
          <p:nvPr/>
        </p:nvSpPr>
        <p:spPr>
          <a:xfrm>
            <a:off x="603816" y="1959407"/>
            <a:ext cx="2267870" cy="738664"/>
          </a:xfrm>
          <a:prstGeom prst="rect">
            <a:avLst/>
          </a:prstGeom>
        </p:spPr>
        <p:txBody>
          <a:bodyPr wrap="square">
            <a:spAutoFit/>
          </a:bodyPr>
          <a:lstStyle/>
          <a:p>
            <a:r>
              <a:rPr lang="es-ES" sz="1400" b="1" dirty="0">
                <a:solidFill>
                  <a:srgbClr val="64858E"/>
                </a:solidFill>
                <a:effectLst/>
                <a:latin typeface="Arial" panose="020B0604020202020204" pitchFamily="34" charset="0"/>
                <a:cs typeface="Arial" panose="020B0604020202020204" pitchFamily="34" charset="0"/>
              </a:rPr>
              <a:t>35%-50%</a:t>
            </a:r>
            <a:r>
              <a:rPr lang="es-ES" sz="1400" b="1" dirty="0">
                <a:effectLst/>
                <a:latin typeface="Arial" panose="020B0604020202020204" pitchFamily="34" charset="0"/>
                <a:cs typeface="Arial" panose="020B0604020202020204" pitchFamily="34" charset="0"/>
              </a:rPr>
              <a:t> de ahorro del tiempo</a:t>
            </a:r>
            <a:r>
              <a:rPr lang="es-ES" sz="1400" dirty="0">
                <a:effectLst/>
                <a:latin typeface="Arial" panose="020B0604020202020204" pitchFamily="34" charset="0"/>
                <a:cs typeface="Arial" panose="020B0604020202020204" pitchFamily="34" charset="0"/>
              </a:rPr>
              <a:t> en las transacciones de efectivo.</a:t>
            </a:r>
          </a:p>
        </p:txBody>
      </p:sp>
      <p:pic>
        <p:nvPicPr>
          <p:cNvPr id="11" name="Imagen 10">
            <a:extLst>
              <a:ext uri="{FF2B5EF4-FFF2-40B4-BE49-F238E27FC236}">
                <a16:creationId xmlns:a16="http://schemas.microsoft.com/office/drawing/2014/main" id="{5A119101-1714-06D5-F49D-1725C0707F3C}"/>
              </a:ext>
            </a:extLst>
          </p:cNvPr>
          <p:cNvPicPr>
            <a:picLocks noChangeAspect="1"/>
          </p:cNvPicPr>
          <p:nvPr/>
        </p:nvPicPr>
        <p:blipFill>
          <a:blip r:embed="rId3"/>
          <a:stretch>
            <a:fillRect/>
          </a:stretch>
        </p:blipFill>
        <p:spPr>
          <a:xfrm>
            <a:off x="684213" y="1034802"/>
            <a:ext cx="596900" cy="655419"/>
          </a:xfrm>
          <a:prstGeom prst="rect">
            <a:avLst/>
          </a:prstGeom>
        </p:spPr>
      </p:pic>
      <p:pic>
        <p:nvPicPr>
          <p:cNvPr id="12" name="Imagen 11">
            <a:extLst>
              <a:ext uri="{FF2B5EF4-FFF2-40B4-BE49-F238E27FC236}">
                <a16:creationId xmlns:a16="http://schemas.microsoft.com/office/drawing/2014/main" id="{3EBF292C-81AF-EA50-6FD2-98727647603A}"/>
              </a:ext>
            </a:extLst>
          </p:cNvPr>
          <p:cNvPicPr>
            <a:picLocks noChangeAspect="1"/>
          </p:cNvPicPr>
          <p:nvPr/>
        </p:nvPicPr>
        <p:blipFill>
          <a:blip r:embed="rId4"/>
          <a:stretch>
            <a:fillRect/>
          </a:stretch>
        </p:blipFill>
        <p:spPr>
          <a:xfrm>
            <a:off x="3554467" y="1185930"/>
            <a:ext cx="673257" cy="487531"/>
          </a:xfrm>
          <a:prstGeom prst="rect">
            <a:avLst/>
          </a:prstGeom>
        </p:spPr>
      </p:pic>
      <p:pic>
        <p:nvPicPr>
          <p:cNvPr id="13" name="Imagen 12">
            <a:extLst>
              <a:ext uri="{FF2B5EF4-FFF2-40B4-BE49-F238E27FC236}">
                <a16:creationId xmlns:a16="http://schemas.microsoft.com/office/drawing/2014/main" id="{D60800CD-FEEC-A690-6648-A69F0F462E81}"/>
              </a:ext>
            </a:extLst>
          </p:cNvPr>
          <p:cNvPicPr>
            <a:picLocks noChangeAspect="1"/>
          </p:cNvPicPr>
          <p:nvPr/>
        </p:nvPicPr>
        <p:blipFill>
          <a:blip r:embed="rId5"/>
          <a:stretch>
            <a:fillRect/>
          </a:stretch>
        </p:blipFill>
        <p:spPr>
          <a:xfrm>
            <a:off x="6311404" y="963707"/>
            <a:ext cx="596900" cy="749300"/>
          </a:xfrm>
          <a:prstGeom prst="rect">
            <a:avLst/>
          </a:prstGeom>
        </p:spPr>
      </p:pic>
      <p:pic>
        <p:nvPicPr>
          <p:cNvPr id="14" name="Imagen 13">
            <a:extLst>
              <a:ext uri="{FF2B5EF4-FFF2-40B4-BE49-F238E27FC236}">
                <a16:creationId xmlns:a16="http://schemas.microsoft.com/office/drawing/2014/main" id="{F1D41958-120D-CFBE-404D-9C6DDC7CD65E}"/>
              </a:ext>
            </a:extLst>
          </p:cNvPr>
          <p:cNvPicPr>
            <a:picLocks noChangeAspect="1"/>
          </p:cNvPicPr>
          <p:nvPr/>
        </p:nvPicPr>
        <p:blipFill>
          <a:blip r:embed="rId6"/>
          <a:stretch>
            <a:fillRect/>
          </a:stretch>
        </p:blipFill>
        <p:spPr>
          <a:xfrm>
            <a:off x="2050157" y="3010510"/>
            <a:ext cx="681723" cy="599090"/>
          </a:xfrm>
          <a:prstGeom prst="rect">
            <a:avLst/>
          </a:prstGeom>
        </p:spPr>
      </p:pic>
      <p:pic>
        <p:nvPicPr>
          <p:cNvPr id="15" name="Imagen 14">
            <a:extLst>
              <a:ext uri="{FF2B5EF4-FFF2-40B4-BE49-F238E27FC236}">
                <a16:creationId xmlns:a16="http://schemas.microsoft.com/office/drawing/2014/main" id="{54FC8878-5BD5-DB30-2D31-9D71FCFD7CC2}"/>
              </a:ext>
            </a:extLst>
          </p:cNvPr>
          <p:cNvPicPr>
            <a:picLocks noChangeAspect="1"/>
          </p:cNvPicPr>
          <p:nvPr/>
        </p:nvPicPr>
        <p:blipFill>
          <a:blip r:embed="rId7"/>
          <a:stretch>
            <a:fillRect/>
          </a:stretch>
        </p:blipFill>
        <p:spPr>
          <a:xfrm>
            <a:off x="4869000" y="2827429"/>
            <a:ext cx="660400" cy="800100"/>
          </a:xfrm>
          <a:prstGeom prst="rect">
            <a:avLst/>
          </a:prstGeom>
        </p:spPr>
      </p:pic>
      <p:cxnSp>
        <p:nvCxnSpPr>
          <p:cNvPr id="18" name="Conector recto 17">
            <a:extLst>
              <a:ext uri="{FF2B5EF4-FFF2-40B4-BE49-F238E27FC236}">
                <a16:creationId xmlns:a16="http://schemas.microsoft.com/office/drawing/2014/main" id="{C9ECE9E4-CCC3-9204-F4AD-238DFC33CFBD}"/>
              </a:ext>
            </a:extLst>
          </p:cNvPr>
          <p:cNvCxnSpPr/>
          <p:nvPr/>
        </p:nvCxnSpPr>
        <p:spPr>
          <a:xfrm>
            <a:off x="684213" y="1846337"/>
            <a:ext cx="2187473" cy="0"/>
          </a:xfrm>
          <a:prstGeom prst="line">
            <a:avLst/>
          </a:prstGeom>
          <a:ln w="12700">
            <a:solidFill>
              <a:schemeClr val="tx2"/>
            </a:solidFill>
          </a:ln>
        </p:spPr>
        <p:style>
          <a:lnRef idx="1">
            <a:schemeClr val="dk1"/>
          </a:lnRef>
          <a:fillRef idx="0">
            <a:schemeClr val="dk1"/>
          </a:fillRef>
          <a:effectRef idx="0">
            <a:schemeClr val="dk1"/>
          </a:effectRef>
          <a:fontRef idx="minor">
            <a:schemeClr val="tx1"/>
          </a:fontRef>
        </p:style>
      </p:cxnSp>
      <p:sp>
        <p:nvSpPr>
          <p:cNvPr id="19" name="Rectángulo 18">
            <a:extLst>
              <a:ext uri="{FF2B5EF4-FFF2-40B4-BE49-F238E27FC236}">
                <a16:creationId xmlns:a16="http://schemas.microsoft.com/office/drawing/2014/main" id="{1BEB6B1B-3EF0-AACD-0B3C-76B9C7222285}"/>
              </a:ext>
            </a:extLst>
          </p:cNvPr>
          <p:cNvSpPr/>
          <p:nvPr/>
        </p:nvSpPr>
        <p:spPr>
          <a:xfrm>
            <a:off x="3474070" y="1959407"/>
            <a:ext cx="2267870" cy="738664"/>
          </a:xfrm>
          <a:prstGeom prst="rect">
            <a:avLst/>
          </a:prstGeom>
        </p:spPr>
        <p:txBody>
          <a:bodyPr wrap="square">
            <a:spAutoFit/>
          </a:bodyPr>
          <a:lstStyle/>
          <a:p>
            <a:r>
              <a:rPr lang="es-ES" sz="1400" dirty="0">
                <a:effectLst/>
                <a:latin typeface="Arial" panose="020B0604020202020204" pitchFamily="34" charset="0"/>
                <a:cs typeface="Arial" panose="020B0604020202020204" pitchFamily="34" charset="0"/>
              </a:rPr>
              <a:t>Aumento de la </a:t>
            </a:r>
            <a:r>
              <a:rPr lang="es-ES" sz="1400" b="1" dirty="0">
                <a:effectLst/>
                <a:latin typeface="Arial" panose="020B0604020202020204" pitchFamily="34" charset="0"/>
                <a:cs typeface="Arial" panose="020B0604020202020204" pitchFamily="34" charset="0"/>
              </a:rPr>
              <a:t>productividad en </a:t>
            </a:r>
            <a:r>
              <a:rPr lang="es-ES" sz="1400" b="1" dirty="0">
                <a:solidFill>
                  <a:srgbClr val="87CCD3"/>
                </a:solidFill>
                <a:effectLst/>
                <a:latin typeface="Arial" panose="020B0604020202020204" pitchFamily="34" charset="0"/>
                <a:cs typeface="Arial" panose="020B0604020202020204" pitchFamily="34" charset="0"/>
              </a:rPr>
              <a:t>un 10%.</a:t>
            </a:r>
            <a:endParaRPr lang="es-ES" sz="1400" dirty="0">
              <a:effectLst/>
              <a:latin typeface="Arial" panose="020B0604020202020204" pitchFamily="34" charset="0"/>
              <a:cs typeface="Arial" panose="020B0604020202020204" pitchFamily="34" charset="0"/>
            </a:endParaRPr>
          </a:p>
        </p:txBody>
      </p:sp>
      <p:cxnSp>
        <p:nvCxnSpPr>
          <p:cNvPr id="20" name="Conector recto 19">
            <a:extLst>
              <a:ext uri="{FF2B5EF4-FFF2-40B4-BE49-F238E27FC236}">
                <a16:creationId xmlns:a16="http://schemas.microsoft.com/office/drawing/2014/main" id="{BF4CFF3D-4BE8-C576-B8A9-3421294C70F3}"/>
              </a:ext>
            </a:extLst>
          </p:cNvPr>
          <p:cNvCxnSpPr/>
          <p:nvPr/>
        </p:nvCxnSpPr>
        <p:spPr>
          <a:xfrm>
            <a:off x="3474071" y="1846337"/>
            <a:ext cx="2187473" cy="0"/>
          </a:xfrm>
          <a:prstGeom prst="line">
            <a:avLst/>
          </a:prstGeom>
          <a:ln w="12700">
            <a:solidFill>
              <a:schemeClr val="tx2"/>
            </a:solidFill>
          </a:ln>
        </p:spPr>
        <p:style>
          <a:lnRef idx="1">
            <a:schemeClr val="dk1"/>
          </a:lnRef>
          <a:fillRef idx="0">
            <a:schemeClr val="dk1"/>
          </a:fillRef>
          <a:effectRef idx="0">
            <a:schemeClr val="dk1"/>
          </a:effectRef>
          <a:fontRef idx="minor">
            <a:schemeClr val="tx1"/>
          </a:fontRef>
        </p:style>
      </p:cxnSp>
      <p:sp>
        <p:nvSpPr>
          <p:cNvPr id="23" name="Rectángulo 22">
            <a:extLst>
              <a:ext uri="{FF2B5EF4-FFF2-40B4-BE49-F238E27FC236}">
                <a16:creationId xmlns:a16="http://schemas.microsoft.com/office/drawing/2014/main" id="{60A1D06E-430C-73E2-3843-A4BD07D426A0}"/>
              </a:ext>
            </a:extLst>
          </p:cNvPr>
          <p:cNvSpPr/>
          <p:nvPr/>
        </p:nvSpPr>
        <p:spPr>
          <a:xfrm>
            <a:off x="6183531" y="1959407"/>
            <a:ext cx="2267870" cy="523220"/>
          </a:xfrm>
          <a:prstGeom prst="rect">
            <a:avLst/>
          </a:prstGeom>
        </p:spPr>
        <p:txBody>
          <a:bodyPr wrap="square">
            <a:spAutoFit/>
          </a:bodyPr>
          <a:lstStyle/>
          <a:p>
            <a:r>
              <a:rPr lang="es-ES" sz="1400" b="1" dirty="0">
                <a:effectLst/>
                <a:latin typeface="Arial" panose="020B0604020202020204" pitchFamily="34" charset="0"/>
                <a:cs typeface="Arial" panose="020B0604020202020204" pitchFamily="34" charset="0"/>
              </a:rPr>
              <a:t>Reducción del 50% </a:t>
            </a:r>
            <a:r>
              <a:rPr lang="es-ES" sz="1400" dirty="0">
                <a:effectLst/>
                <a:latin typeface="Arial" panose="020B0604020202020204" pitchFamily="34" charset="0"/>
                <a:cs typeface="Arial" panose="020B0604020202020204" pitchFamily="34" charset="0"/>
              </a:rPr>
              <a:t>en la gestión del </a:t>
            </a:r>
            <a:r>
              <a:rPr lang="es-ES" sz="1400" b="1" dirty="0">
                <a:effectLst/>
                <a:latin typeface="Arial" panose="020B0604020202020204" pitchFamily="34" charset="0"/>
                <a:cs typeface="Arial" panose="020B0604020202020204" pitchFamily="34" charset="0"/>
              </a:rPr>
              <a:t>flujo de caja.</a:t>
            </a:r>
            <a:endParaRPr lang="es-ES" sz="1400" dirty="0">
              <a:effectLst/>
              <a:latin typeface="Arial" panose="020B0604020202020204" pitchFamily="34" charset="0"/>
              <a:cs typeface="Arial" panose="020B0604020202020204" pitchFamily="34" charset="0"/>
            </a:endParaRPr>
          </a:p>
        </p:txBody>
      </p:sp>
      <p:cxnSp>
        <p:nvCxnSpPr>
          <p:cNvPr id="24" name="Conector recto 23">
            <a:extLst>
              <a:ext uri="{FF2B5EF4-FFF2-40B4-BE49-F238E27FC236}">
                <a16:creationId xmlns:a16="http://schemas.microsoft.com/office/drawing/2014/main" id="{132C3B0F-E8F3-00D6-0D07-0A17BF237FB3}"/>
              </a:ext>
            </a:extLst>
          </p:cNvPr>
          <p:cNvCxnSpPr/>
          <p:nvPr/>
        </p:nvCxnSpPr>
        <p:spPr>
          <a:xfrm>
            <a:off x="6263928" y="1846337"/>
            <a:ext cx="2187473" cy="0"/>
          </a:xfrm>
          <a:prstGeom prst="line">
            <a:avLst/>
          </a:prstGeom>
          <a:ln w="12700">
            <a:solidFill>
              <a:schemeClr val="tx2"/>
            </a:solidFill>
          </a:ln>
        </p:spPr>
        <p:style>
          <a:lnRef idx="1">
            <a:schemeClr val="dk1"/>
          </a:lnRef>
          <a:fillRef idx="0">
            <a:schemeClr val="dk1"/>
          </a:fillRef>
          <a:effectRef idx="0">
            <a:schemeClr val="dk1"/>
          </a:effectRef>
          <a:fontRef idx="minor">
            <a:schemeClr val="tx1"/>
          </a:fontRef>
        </p:style>
      </p:cxnSp>
      <p:sp>
        <p:nvSpPr>
          <p:cNvPr id="27" name="Rectángulo 26">
            <a:extLst>
              <a:ext uri="{FF2B5EF4-FFF2-40B4-BE49-F238E27FC236}">
                <a16:creationId xmlns:a16="http://schemas.microsoft.com/office/drawing/2014/main" id="{4F77BD4D-705F-F894-3AED-599E8B9E195E}"/>
              </a:ext>
            </a:extLst>
          </p:cNvPr>
          <p:cNvSpPr/>
          <p:nvPr/>
        </p:nvSpPr>
        <p:spPr>
          <a:xfrm>
            <a:off x="1969760" y="3862243"/>
            <a:ext cx="2267870" cy="738664"/>
          </a:xfrm>
          <a:prstGeom prst="rect">
            <a:avLst/>
          </a:prstGeom>
        </p:spPr>
        <p:txBody>
          <a:bodyPr wrap="square">
            <a:spAutoFit/>
          </a:bodyPr>
          <a:lstStyle/>
          <a:p>
            <a:r>
              <a:rPr lang="es-ES" sz="1400" b="1" dirty="0">
                <a:solidFill>
                  <a:srgbClr val="F1B300"/>
                </a:solidFill>
                <a:effectLst/>
                <a:latin typeface="Arial" panose="020B0604020202020204" pitchFamily="34" charset="0"/>
                <a:cs typeface="Arial" panose="020B0604020202020204" pitchFamily="34" charset="0"/>
              </a:rPr>
              <a:t>30 minutos menos</a:t>
            </a:r>
            <a:r>
              <a:rPr lang="es-ES" sz="1400" dirty="0">
                <a:effectLst/>
                <a:latin typeface="Arial" panose="020B0604020202020204" pitchFamily="34" charset="0"/>
                <a:cs typeface="Arial" panose="020B0604020202020204" pitchFamily="34" charset="0"/>
              </a:rPr>
              <a:t> en la </a:t>
            </a:r>
            <a:r>
              <a:rPr lang="es-ES" sz="1400" b="1" dirty="0">
                <a:effectLst/>
                <a:latin typeface="Arial" panose="020B0604020202020204" pitchFamily="34" charset="0"/>
                <a:cs typeface="Arial" panose="020B0604020202020204" pitchFamily="34" charset="0"/>
              </a:rPr>
              <a:t>apertura de turnos</a:t>
            </a:r>
            <a:r>
              <a:rPr lang="es-ES" sz="1400" dirty="0">
                <a:effectLst/>
                <a:latin typeface="Arial" panose="020B0604020202020204" pitchFamily="34" charset="0"/>
                <a:cs typeface="Arial" panose="020B0604020202020204" pitchFamily="34" charset="0"/>
              </a:rPr>
              <a:t> y </a:t>
            </a:r>
            <a:r>
              <a:rPr lang="es-ES" sz="1400" b="1" dirty="0">
                <a:effectLst/>
                <a:latin typeface="Arial" panose="020B0604020202020204" pitchFamily="34" charset="0"/>
                <a:cs typeface="Arial" panose="020B0604020202020204" pitchFamily="34" charset="0"/>
              </a:rPr>
              <a:t>procesos de cierre.</a:t>
            </a:r>
            <a:endParaRPr lang="es-ES" sz="1400" dirty="0">
              <a:effectLst/>
              <a:latin typeface="Arial" panose="020B0604020202020204" pitchFamily="34" charset="0"/>
              <a:cs typeface="Arial" panose="020B0604020202020204" pitchFamily="34" charset="0"/>
            </a:endParaRPr>
          </a:p>
        </p:txBody>
      </p:sp>
      <p:cxnSp>
        <p:nvCxnSpPr>
          <p:cNvPr id="31" name="Conector recto 30">
            <a:extLst>
              <a:ext uri="{FF2B5EF4-FFF2-40B4-BE49-F238E27FC236}">
                <a16:creationId xmlns:a16="http://schemas.microsoft.com/office/drawing/2014/main" id="{BFCCF040-5494-855A-2614-9D8770DBAB65}"/>
              </a:ext>
            </a:extLst>
          </p:cNvPr>
          <p:cNvCxnSpPr/>
          <p:nvPr/>
        </p:nvCxnSpPr>
        <p:spPr>
          <a:xfrm>
            <a:off x="2079142" y="3749173"/>
            <a:ext cx="2187473" cy="0"/>
          </a:xfrm>
          <a:prstGeom prst="line">
            <a:avLst/>
          </a:prstGeom>
          <a:ln w="12700">
            <a:solidFill>
              <a:schemeClr val="tx2"/>
            </a:solidFill>
          </a:ln>
        </p:spPr>
        <p:style>
          <a:lnRef idx="1">
            <a:schemeClr val="dk1"/>
          </a:lnRef>
          <a:fillRef idx="0">
            <a:schemeClr val="dk1"/>
          </a:fillRef>
          <a:effectRef idx="0">
            <a:schemeClr val="dk1"/>
          </a:effectRef>
          <a:fontRef idx="minor">
            <a:schemeClr val="tx1"/>
          </a:fontRef>
        </p:style>
      </p:cxnSp>
      <p:sp>
        <p:nvSpPr>
          <p:cNvPr id="33" name="Rectángulo 32">
            <a:extLst>
              <a:ext uri="{FF2B5EF4-FFF2-40B4-BE49-F238E27FC236}">
                <a16:creationId xmlns:a16="http://schemas.microsoft.com/office/drawing/2014/main" id="{B2F00616-25BF-8528-DBC7-790C7B086816}"/>
              </a:ext>
            </a:extLst>
          </p:cNvPr>
          <p:cNvSpPr/>
          <p:nvPr/>
        </p:nvSpPr>
        <p:spPr>
          <a:xfrm>
            <a:off x="4788602" y="3862243"/>
            <a:ext cx="2187473" cy="738664"/>
          </a:xfrm>
          <a:prstGeom prst="rect">
            <a:avLst/>
          </a:prstGeom>
        </p:spPr>
        <p:txBody>
          <a:bodyPr wrap="square">
            <a:spAutoFit/>
          </a:bodyPr>
          <a:lstStyle/>
          <a:p>
            <a:r>
              <a:rPr lang="es-ES" sz="1400" b="1" dirty="0">
                <a:effectLst/>
                <a:latin typeface="Arial" panose="020B0604020202020204" pitchFamily="34" charset="0"/>
                <a:cs typeface="Arial" panose="020B0604020202020204" pitchFamily="34" charset="0"/>
              </a:rPr>
              <a:t>Reducción de la Pérdida Desconocida</a:t>
            </a:r>
            <a:r>
              <a:rPr lang="es-ES" sz="1400" dirty="0">
                <a:effectLst/>
                <a:latin typeface="Arial" panose="020B0604020202020204" pitchFamily="34" charset="0"/>
                <a:cs typeface="Arial" panose="020B0604020202020204" pitchFamily="34" charset="0"/>
              </a:rPr>
              <a:t> en un </a:t>
            </a:r>
            <a:r>
              <a:rPr lang="es-ES" sz="1400" b="1" dirty="0">
                <a:solidFill>
                  <a:srgbClr val="A7A7A7"/>
                </a:solidFill>
                <a:effectLst/>
                <a:latin typeface="Arial" panose="020B0604020202020204" pitchFamily="34" charset="0"/>
                <a:cs typeface="Arial" panose="020B0604020202020204" pitchFamily="34" charset="0"/>
              </a:rPr>
              <a:t>30%-50%.</a:t>
            </a:r>
            <a:endParaRPr lang="es-ES" sz="1400" dirty="0">
              <a:effectLst/>
              <a:latin typeface="Arial" panose="020B0604020202020204" pitchFamily="34" charset="0"/>
              <a:cs typeface="Arial" panose="020B0604020202020204" pitchFamily="34" charset="0"/>
            </a:endParaRPr>
          </a:p>
        </p:txBody>
      </p:sp>
      <p:cxnSp>
        <p:nvCxnSpPr>
          <p:cNvPr id="41" name="Conector recto 40">
            <a:extLst>
              <a:ext uri="{FF2B5EF4-FFF2-40B4-BE49-F238E27FC236}">
                <a16:creationId xmlns:a16="http://schemas.microsoft.com/office/drawing/2014/main" id="{C801204C-B215-670A-E180-3FF412379324}"/>
              </a:ext>
            </a:extLst>
          </p:cNvPr>
          <p:cNvCxnSpPr/>
          <p:nvPr/>
        </p:nvCxnSpPr>
        <p:spPr>
          <a:xfrm>
            <a:off x="4869000" y="3749173"/>
            <a:ext cx="2187473" cy="0"/>
          </a:xfrm>
          <a:prstGeom prst="line">
            <a:avLst/>
          </a:prstGeom>
          <a:ln w="12700">
            <a:solidFill>
              <a:schemeClr val="tx2"/>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61535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01. Soluciones Cash </a:t>
            </a:r>
            <a:r>
              <a:rPr lang="es-ES" dirty="0" err="1">
                <a:latin typeface="Century Gothic" panose="020B0502020202020204" pitchFamily="34" charset="0"/>
              </a:rPr>
              <a:t>Today</a:t>
            </a:r>
            <a:r>
              <a:rPr lang="es-ES" dirty="0">
                <a:latin typeface="Century Gothic" panose="020B0502020202020204" pitchFamily="34" charset="0"/>
              </a:rPr>
              <a:t>. Optimización en el punto de venta.</a:t>
            </a:r>
            <a:br>
              <a:rPr lang="es-ES" dirty="0">
                <a:latin typeface="Century Gothic" panose="020B0502020202020204" pitchFamily="34" charset="0"/>
              </a:rPr>
            </a:br>
            <a:endParaRPr lang="es-ES" b="0" dirty="0">
              <a:latin typeface="Century Gothic" panose="020B0502020202020204" pitchFamily="34" charset="0"/>
            </a:endParaRPr>
          </a:p>
        </p:txBody>
      </p:sp>
      <p:sp>
        <p:nvSpPr>
          <p:cNvPr id="28" name="Rectángulo 27">
            <a:extLst>
              <a:ext uri="{FF2B5EF4-FFF2-40B4-BE49-F238E27FC236}">
                <a16:creationId xmlns:a16="http://schemas.microsoft.com/office/drawing/2014/main" id="{F245CFCD-7C3A-E543-8BB0-5CDCDFD65571}"/>
              </a:ext>
            </a:extLst>
          </p:cNvPr>
          <p:cNvSpPr/>
          <p:nvPr/>
        </p:nvSpPr>
        <p:spPr>
          <a:xfrm>
            <a:off x="135924" y="948456"/>
            <a:ext cx="2519992" cy="677108"/>
          </a:xfrm>
          <a:prstGeom prst="rect">
            <a:avLst/>
          </a:prstGeom>
        </p:spPr>
        <p:txBody>
          <a:bodyPr wrap="square">
            <a:spAutoFit/>
          </a:bodyPr>
          <a:lstStyle/>
          <a:p>
            <a:pPr algn="r"/>
            <a:r>
              <a:rPr lang="es-ES" sz="2000" b="1" dirty="0">
                <a:solidFill>
                  <a:srgbClr val="F1AA20"/>
                </a:solidFill>
                <a:latin typeface="Century Gothic" panose="020B0502020202020204" pitchFamily="34" charset="0"/>
              </a:rPr>
              <a:t>OPTIMIZACIÓN</a:t>
            </a:r>
          </a:p>
          <a:p>
            <a:pPr algn="r"/>
            <a:r>
              <a:rPr lang="es-ES" sz="1800" b="1" dirty="0">
                <a:solidFill>
                  <a:srgbClr val="F1AA20"/>
                </a:solidFill>
                <a:latin typeface="Century Gothic" panose="020B0502020202020204" pitchFamily="34" charset="0"/>
              </a:rPr>
              <a:t>en el punto de venta</a:t>
            </a:r>
          </a:p>
        </p:txBody>
      </p:sp>
      <p:sp>
        <p:nvSpPr>
          <p:cNvPr id="29" name="Rectángulo 28">
            <a:extLst>
              <a:ext uri="{FF2B5EF4-FFF2-40B4-BE49-F238E27FC236}">
                <a16:creationId xmlns:a16="http://schemas.microsoft.com/office/drawing/2014/main" id="{6E0718CD-AB4A-7542-B345-F9714929E9D3}"/>
              </a:ext>
            </a:extLst>
          </p:cNvPr>
          <p:cNvSpPr/>
          <p:nvPr/>
        </p:nvSpPr>
        <p:spPr>
          <a:xfrm>
            <a:off x="2886270" y="1937709"/>
            <a:ext cx="4713136" cy="2154436"/>
          </a:xfrm>
          <a:prstGeom prst="rect">
            <a:avLst/>
          </a:prstGeom>
        </p:spPr>
        <p:txBody>
          <a:bodyPr wrap="square">
            <a:spAutoFit/>
          </a:bodyPr>
          <a:lstStyle/>
          <a:p>
            <a:pPr marL="171450" indent="-171450">
              <a:spcAft>
                <a:spcPts val="1000"/>
              </a:spcAft>
              <a:buClr>
                <a:srgbClr val="FFD525"/>
              </a:buClr>
              <a:buFont typeface="Arial" panose="020B0604020202020204" pitchFamily="34" charset="0"/>
              <a:buChar char="•"/>
            </a:pPr>
            <a:r>
              <a:rPr lang="es-ES" sz="1200" dirty="0"/>
              <a:t>Tiempo de cobro por cliente.  </a:t>
            </a:r>
          </a:p>
          <a:p>
            <a:pPr marL="171450" indent="-171450">
              <a:spcAft>
                <a:spcPts val="1000"/>
              </a:spcAft>
              <a:buClr>
                <a:srgbClr val="FFD525"/>
              </a:buClr>
              <a:buFont typeface="Arial" panose="020B0604020202020204" pitchFamily="34" charset="0"/>
              <a:buChar char="•"/>
            </a:pPr>
            <a:r>
              <a:rPr lang="es-ES" sz="1200" dirty="0"/>
              <a:t>Colas en la caja.</a:t>
            </a:r>
          </a:p>
          <a:p>
            <a:pPr marL="171450" indent="-171450">
              <a:spcAft>
                <a:spcPts val="1000"/>
              </a:spcAft>
              <a:buClr>
                <a:srgbClr val="FFD525"/>
              </a:buClr>
              <a:buFont typeface="Arial" panose="020B0604020202020204" pitchFamily="34" charset="0"/>
              <a:buChar char="•"/>
            </a:pPr>
            <a:r>
              <a:rPr lang="es-ES" sz="1200" dirty="0"/>
              <a:t>Sangrías.</a:t>
            </a:r>
          </a:p>
          <a:p>
            <a:pPr marL="171450" indent="-171450">
              <a:spcAft>
                <a:spcPts val="1000"/>
              </a:spcAft>
              <a:buClr>
                <a:srgbClr val="FFD525"/>
              </a:buClr>
              <a:buFont typeface="Arial" panose="020B0604020202020204" pitchFamily="34" charset="0"/>
              <a:buChar char="•"/>
            </a:pPr>
            <a:r>
              <a:rPr lang="es-ES" sz="1200" dirty="0"/>
              <a:t>Cierres de caja y cambio de turno.</a:t>
            </a:r>
          </a:p>
          <a:p>
            <a:pPr marL="171450" indent="-171450">
              <a:spcAft>
                <a:spcPts val="1000"/>
              </a:spcAft>
              <a:buClr>
                <a:srgbClr val="FFD525"/>
              </a:buClr>
              <a:buFont typeface="Arial" panose="020B0604020202020204" pitchFamily="34" charset="0"/>
              <a:buChar char="•"/>
            </a:pPr>
            <a:r>
              <a:rPr lang="es-ES" sz="1200" dirty="0"/>
              <a:t>Errores en el cobro, reclamaciones de clientes.  </a:t>
            </a:r>
          </a:p>
          <a:p>
            <a:pPr marL="171450" indent="-171450">
              <a:spcAft>
                <a:spcPts val="1000"/>
              </a:spcAft>
              <a:buClr>
                <a:srgbClr val="FFD525"/>
              </a:buClr>
              <a:buFont typeface="Arial" panose="020B0604020202020204" pitchFamily="34" charset="0"/>
              <a:buChar char="•"/>
            </a:pPr>
            <a:r>
              <a:rPr lang="es-ES" sz="1200" dirty="0">
                <a:solidFill>
                  <a:schemeClr val="tx2"/>
                </a:solidFill>
              </a:rPr>
              <a:t>Quebrantos, pérdida desconocida.</a:t>
            </a:r>
          </a:p>
          <a:p>
            <a:pPr marL="171450" indent="-171450">
              <a:spcAft>
                <a:spcPts val="1000"/>
              </a:spcAft>
              <a:buClr>
                <a:srgbClr val="FFD525"/>
              </a:buClr>
              <a:buFont typeface="Arial" panose="020B0604020202020204" pitchFamily="34" charset="0"/>
              <a:buChar char="•"/>
            </a:pPr>
            <a:r>
              <a:rPr lang="es-ES" sz="1200" dirty="0"/>
              <a:t>Billetes falsos.</a:t>
            </a:r>
          </a:p>
        </p:txBody>
      </p:sp>
      <p:cxnSp>
        <p:nvCxnSpPr>
          <p:cNvPr id="32" name="Conector recto 31">
            <a:extLst>
              <a:ext uri="{FF2B5EF4-FFF2-40B4-BE49-F238E27FC236}">
                <a16:creationId xmlns:a16="http://schemas.microsoft.com/office/drawing/2014/main" id="{035E117B-90E8-CB40-B443-EADCA56FC3F0}"/>
              </a:ext>
            </a:extLst>
          </p:cNvPr>
          <p:cNvCxnSpPr>
            <a:cxnSpLocks/>
          </p:cNvCxnSpPr>
          <p:nvPr/>
        </p:nvCxnSpPr>
        <p:spPr>
          <a:xfrm>
            <a:off x="2771092" y="1032469"/>
            <a:ext cx="0" cy="3627292"/>
          </a:xfrm>
          <a:prstGeom prst="line">
            <a:avLst/>
          </a:prstGeom>
        </p:spPr>
        <p:style>
          <a:lnRef idx="1">
            <a:schemeClr val="accent6"/>
          </a:lnRef>
          <a:fillRef idx="0">
            <a:schemeClr val="accent6"/>
          </a:fillRef>
          <a:effectRef idx="0">
            <a:schemeClr val="accent6"/>
          </a:effectRef>
          <a:fontRef idx="minor">
            <a:schemeClr val="tx1"/>
          </a:fontRef>
        </p:style>
      </p:cxnSp>
      <p:sp>
        <p:nvSpPr>
          <p:cNvPr id="51" name="Rectángulo 50">
            <a:extLst>
              <a:ext uri="{FF2B5EF4-FFF2-40B4-BE49-F238E27FC236}">
                <a16:creationId xmlns:a16="http://schemas.microsoft.com/office/drawing/2014/main" id="{DDCE11CC-FCCB-CF45-AD5E-22096981A896}"/>
              </a:ext>
            </a:extLst>
          </p:cNvPr>
          <p:cNvSpPr/>
          <p:nvPr/>
        </p:nvSpPr>
        <p:spPr>
          <a:xfrm>
            <a:off x="7378607" y="4459706"/>
            <a:ext cx="1911164" cy="400110"/>
          </a:xfrm>
          <a:prstGeom prst="rect">
            <a:avLst/>
          </a:prstGeom>
        </p:spPr>
        <p:txBody>
          <a:bodyPr wrap="square">
            <a:spAutoFit/>
          </a:bodyPr>
          <a:lstStyle/>
          <a:p>
            <a:pPr>
              <a:buClr>
                <a:srgbClr val="FFCC00"/>
              </a:buClr>
            </a:pPr>
            <a:r>
              <a:rPr lang="es-CO" sz="1000" b="1" dirty="0">
                <a:solidFill>
                  <a:schemeClr val="bg1"/>
                </a:solidFill>
              </a:rPr>
              <a:t>Gestión de redes </a:t>
            </a:r>
            <a:br>
              <a:rPr lang="es-CO" sz="1000" b="1" dirty="0">
                <a:solidFill>
                  <a:schemeClr val="bg1"/>
                </a:solidFill>
              </a:rPr>
            </a:br>
            <a:r>
              <a:rPr lang="es-CO" sz="1000" b="1" dirty="0">
                <a:solidFill>
                  <a:schemeClr val="bg1"/>
                </a:solidFill>
              </a:rPr>
              <a:t>Corresponsales</a:t>
            </a: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Cash </a:t>
            </a:r>
            <a:r>
              <a:rPr lang="es-ES" dirty="0" err="1"/>
              <a:t>Today</a:t>
            </a:r>
            <a:r>
              <a:rPr lang="es-ES" dirty="0">
                <a:solidFill>
                  <a:schemeClr val="accent6"/>
                </a:solidFill>
              </a:rPr>
              <a:t> : Front Office</a:t>
            </a:r>
            <a:endParaRPr lang="es-ES" dirty="0"/>
          </a:p>
        </p:txBody>
      </p:sp>
      <p:pic>
        <p:nvPicPr>
          <p:cNvPr id="7" name="Imagen 6">
            <a:extLst>
              <a:ext uri="{FF2B5EF4-FFF2-40B4-BE49-F238E27FC236}">
                <a16:creationId xmlns:a16="http://schemas.microsoft.com/office/drawing/2014/main" id="{1A243E30-92DE-3548-91EC-E567C270928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50556" y="852055"/>
            <a:ext cx="806800" cy="806800"/>
          </a:xfrm>
          <a:prstGeom prst="rect">
            <a:avLst/>
          </a:prstGeom>
        </p:spPr>
      </p:pic>
      <p:pic>
        <p:nvPicPr>
          <p:cNvPr id="17" name="Imagen 16">
            <a:extLst>
              <a:ext uri="{FF2B5EF4-FFF2-40B4-BE49-F238E27FC236}">
                <a16:creationId xmlns:a16="http://schemas.microsoft.com/office/drawing/2014/main" id="{0DCED97C-3EF3-8A4B-8400-78F47EA179A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84781" y="1008930"/>
            <a:ext cx="806800" cy="806800"/>
          </a:xfrm>
          <a:prstGeom prst="rect">
            <a:avLst/>
          </a:prstGeom>
        </p:spPr>
      </p:pic>
      <p:pic>
        <p:nvPicPr>
          <p:cNvPr id="4" name="Imagen 3">
            <a:extLst>
              <a:ext uri="{FF2B5EF4-FFF2-40B4-BE49-F238E27FC236}">
                <a16:creationId xmlns:a16="http://schemas.microsoft.com/office/drawing/2014/main" id="{EC2D8913-1874-3641-9228-D65EAD79802A}"/>
              </a:ext>
            </a:extLst>
          </p:cNvPr>
          <p:cNvPicPr>
            <a:picLocks noChangeAspect="1"/>
          </p:cNvPicPr>
          <p:nvPr/>
        </p:nvPicPr>
        <p:blipFill>
          <a:blip r:embed="rId5"/>
          <a:stretch>
            <a:fillRect/>
          </a:stretch>
        </p:blipFill>
        <p:spPr>
          <a:xfrm>
            <a:off x="7732166" y="1137295"/>
            <a:ext cx="501759" cy="511598"/>
          </a:xfrm>
          <a:prstGeom prst="rect">
            <a:avLst/>
          </a:prstGeom>
        </p:spPr>
      </p:pic>
      <p:pic>
        <p:nvPicPr>
          <p:cNvPr id="9" name="Imagen 8">
            <a:extLst>
              <a:ext uri="{FF2B5EF4-FFF2-40B4-BE49-F238E27FC236}">
                <a16:creationId xmlns:a16="http://schemas.microsoft.com/office/drawing/2014/main" id="{18CC13D9-B926-4D4D-8E85-5338030B82F9}"/>
              </a:ext>
            </a:extLst>
          </p:cNvPr>
          <p:cNvPicPr>
            <a:picLocks noChangeAspect="1"/>
          </p:cNvPicPr>
          <p:nvPr/>
        </p:nvPicPr>
        <p:blipFill>
          <a:blip r:embed="rId6"/>
          <a:stretch>
            <a:fillRect/>
          </a:stretch>
        </p:blipFill>
        <p:spPr>
          <a:xfrm>
            <a:off x="4958946" y="1162243"/>
            <a:ext cx="431800" cy="469900"/>
          </a:xfrm>
          <a:prstGeom prst="rect">
            <a:avLst/>
          </a:prstGeom>
        </p:spPr>
      </p:pic>
      <p:pic>
        <p:nvPicPr>
          <p:cNvPr id="10" name="Imagen 9">
            <a:extLst>
              <a:ext uri="{FF2B5EF4-FFF2-40B4-BE49-F238E27FC236}">
                <a16:creationId xmlns:a16="http://schemas.microsoft.com/office/drawing/2014/main" id="{A102864B-E1B8-E142-B46C-09979E39A8B1}"/>
              </a:ext>
            </a:extLst>
          </p:cNvPr>
          <p:cNvPicPr>
            <a:picLocks noChangeAspect="1"/>
          </p:cNvPicPr>
          <p:nvPr/>
        </p:nvPicPr>
        <p:blipFill>
          <a:blip r:embed="rId7"/>
          <a:stretch>
            <a:fillRect/>
          </a:stretch>
        </p:blipFill>
        <p:spPr>
          <a:xfrm>
            <a:off x="5714178" y="1023664"/>
            <a:ext cx="737698" cy="612664"/>
          </a:xfrm>
          <a:prstGeom prst="rect">
            <a:avLst/>
          </a:prstGeom>
        </p:spPr>
      </p:pic>
      <p:pic>
        <p:nvPicPr>
          <p:cNvPr id="12" name="Imagen 11">
            <a:extLst>
              <a:ext uri="{FF2B5EF4-FFF2-40B4-BE49-F238E27FC236}">
                <a16:creationId xmlns:a16="http://schemas.microsoft.com/office/drawing/2014/main" id="{234FD181-14A5-F648-84E4-97B7A2E3DC16}"/>
              </a:ext>
            </a:extLst>
          </p:cNvPr>
          <p:cNvPicPr>
            <a:picLocks noChangeAspect="1"/>
          </p:cNvPicPr>
          <p:nvPr/>
        </p:nvPicPr>
        <p:blipFill>
          <a:blip r:embed="rId8"/>
          <a:stretch>
            <a:fillRect/>
          </a:stretch>
        </p:blipFill>
        <p:spPr>
          <a:xfrm>
            <a:off x="6775308" y="1189138"/>
            <a:ext cx="660400" cy="444500"/>
          </a:xfrm>
          <a:prstGeom prst="rect">
            <a:avLst/>
          </a:prstGeom>
        </p:spPr>
      </p:pic>
    </p:spTree>
    <p:extLst>
      <p:ext uri="{BB962C8B-B14F-4D97-AF65-F5344CB8AC3E}">
        <p14:creationId xmlns:p14="http://schemas.microsoft.com/office/powerpoint/2010/main" val="4031774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01. Soluciones Cash </a:t>
            </a:r>
            <a:r>
              <a:rPr lang="es-ES" dirty="0" err="1">
                <a:latin typeface="Century Gothic" panose="020B0502020202020204" pitchFamily="34" charset="0"/>
              </a:rPr>
              <a:t>Today</a:t>
            </a:r>
            <a:r>
              <a:rPr lang="es-ES" dirty="0">
                <a:latin typeface="Century Gothic" panose="020B0502020202020204" pitchFamily="34" charset="0"/>
              </a:rPr>
              <a:t>. Beneficios del pago en el punto de venta.</a:t>
            </a:r>
            <a:br>
              <a:rPr lang="es-ES" dirty="0">
                <a:latin typeface="Century Gothic" panose="020B0502020202020204" pitchFamily="34" charset="0"/>
              </a:rPr>
            </a:br>
            <a:endParaRPr lang="es-ES" b="0" dirty="0">
              <a:latin typeface="Century Gothic" panose="020B0502020202020204" pitchFamily="34" charset="0"/>
            </a:endParaRPr>
          </a:p>
        </p:txBody>
      </p:sp>
      <p:sp>
        <p:nvSpPr>
          <p:cNvPr id="28" name="Rectángulo 27">
            <a:extLst>
              <a:ext uri="{FF2B5EF4-FFF2-40B4-BE49-F238E27FC236}">
                <a16:creationId xmlns:a16="http://schemas.microsoft.com/office/drawing/2014/main" id="{F245CFCD-7C3A-E543-8BB0-5CDCDFD65571}"/>
              </a:ext>
            </a:extLst>
          </p:cNvPr>
          <p:cNvSpPr/>
          <p:nvPr/>
        </p:nvSpPr>
        <p:spPr>
          <a:xfrm>
            <a:off x="135924" y="1027991"/>
            <a:ext cx="2519992" cy="1015663"/>
          </a:xfrm>
          <a:prstGeom prst="rect">
            <a:avLst/>
          </a:prstGeom>
        </p:spPr>
        <p:txBody>
          <a:bodyPr wrap="square">
            <a:spAutoFit/>
          </a:bodyPr>
          <a:lstStyle/>
          <a:p>
            <a:pPr algn="r"/>
            <a:r>
              <a:rPr lang="es-ES" sz="2000" b="1" dirty="0">
                <a:solidFill>
                  <a:srgbClr val="77C8CD"/>
                </a:solidFill>
                <a:latin typeface="Century Gothic" panose="020B0502020202020204" pitchFamily="34" charset="0"/>
              </a:rPr>
              <a:t>Eficiencia </a:t>
            </a:r>
            <a:br>
              <a:rPr lang="es-ES" sz="2000" b="1" dirty="0">
                <a:solidFill>
                  <a:srgbClr val="77C8CD"/>
                </a:solidFill>
                <a:latin typeface="Century Gothic" panose="020B0502020202020204" pitchFamily="34" charset="0"/>
              </a:rPr>
            </a:br>
            <a:r>
              <a:rPr lang="es-ES" sz="2000" b="1" dirty="0">
                <a:solidFill>
                  <a:srgbClr val="77C8CD"/>
                </a:solidFill>
                <a:latin typeface="Century Gothic" panose="020B0502020202020204" pitchFamily="34" charset="0"/>
              </a:rPr>
              <a:t>en la gestión </a:t>
            </a:r>
            <a:br>
              <a:rPr lang="es-ES" sz="2000" b="1" dirty="0">
                <a:solidFill>
                  <a:srgbClr val="77C8CD"/>
                </a:solidFill>
                <a:latin typeface="Century Gothic" panose="020B0502020202020204" pitchFamily="34" charset="0"/>
              </a:rPr>
            </a:br>
            <a:r>
              <a:rPr lang="es-ES" sz="2000" b="1" dirty="0">
                <a:solidFill>
                  <a:srgbClr val="77C8CD"/>
                </a:solidFill>
                <a:latin typeface="Century Gothic" panose="020B0502020202020204" pitchFamily="34" charset="0"/>
              </a:rPr>
              <a:t>del efectivo</a:t>
            </a:r>
          </a:p>
        </p:txBody>
      </p:sp>
      <p:sp>
        <p:nvSpPr>
          <p:cNvPr id="29" name="Rectángulo 28">
            <a:extLst>
              <a:ext uri="{FF2B5EF4-FFF2-40B4-BE49-F238E27FC236}">
                <a16:creationId xmlns:a16="http://schemas.microsoft.com/office/drawing/2014/main" id="{6E0718CD-AB4A-7542-B345-F9714929E9D3}"/>
              </a:ext>
            </a:extLst>
          </p:cNvPr>
          <p:cNvSpPr/>
          <p:nvPr/>
        </p:nvSpPr>
        <p:spPr>
          <a:xfrm>
            <a:off x="2886270" y="952746"/>
            <a:ext cx="5714033" cy="1166153"/>
          </a:xfrm>
          <a:prstGeom prst="rect">
            <a:avLst/>
          </a:prstGeom>
        </p:spPr>
        <p:txBody>
          <a:bodyPr wrap="square">
            <a:spAutoFit/>
          </a:bodyPr>
          <a:lstStyle/>
          <a:p>
            <a:pPr marL="171450" indent="-171450">
              <a:lnSpc>
                <a:spcPct val="150000"/>
              </a:lnSpc>
              <a:buClr>
                <a:srgbClr val="77C8CD"/>
              </a:buClr>
              <a:buFont typeface="Arial" panose="020B0604020202020204" pitchFamily="34" charset="0"/>
              <a:buChar char="•"/>
            </a:pPr>
            <a:r>
              <a:rPr lang="es-ES" sz="1200" dirty="0"/>
              <a:t>La caja siempre cuadra, sin contaje manual.</a:t>
            </a:r>
          </a:p>
          <a:p>
            <a:pPr marL="171450" indent="-171450">
              <a:lnSpc>
                <a:spcPct val="150000"/>
              </a:lnSpc>
              <a:buClr>
                <a:srgbClr val="77C8CD"/>
              </a:buClr>
              <a:buFont typeface="Arial" panose="020B0604020202020204" pitchFamily="34" charset="0"/>
              <a:buChar char="•"/>
            </a:pPr>
            <a:r>
              <a:rPr lang="es-ES" sz="1200" dirty="0"/>
              <a:t>Ahorra tiempo en cambio de turno y cierre de caja.  </a:t>
            </a:r>
          </a:p>
          <a:p>
            <a:pPr marL="171450" indent="-171450">
              <a:lnSpc>
                <a:spcPct val="150000"/>
              </a:lnSpc>
              <a:buClr>
                <a:srgbClr val="77C8CD"/>
              </a:buClr>
              <a:buFont typeface="Arial" panose="020B0604020202020204" pitchFamily="34" charset="0"/>
              <a:buChar char="•"/>
            </a:pPr>
            <a:r>
              <a:rPr lang="es-ES" sz="1200" dirty="0"/>
              <a:t>Reduce la pérdida desconocida.</a:t>
            </a:r>
          </a:p>
          <a:p>
            <a:pPr marL="171450" indent="-171450">
              <a:lnSpc>
                <a:spcPct val="150000"/>
              </a:lnSpc>
              <a:buClr>
                <a:srgbClr val="77C8CD"/>
              </a:buClr>
              <a:buFont typeface="Arial" panose="020B0604020202020204" pitchFamily="34" charset="0"/>
              <a:buChar char="•"/>
            </a:pPr>
            <a:r>
              <a:rPr lang="es-ES" sz="1200" dirty="0"/>
              <a:t>Trazabilidad de pagos y efectivo.</a:t>
            </a:r>
          </a:p>
        </p:txBody>
      </p:sp>
      <p:cxnSp>
        <p:nvCxnSpPr>
          <p:cNvPr id="32" name="Conector recto 31">
            <a:extLst>
              <a:ext uri="{FF2B5EF4-FFF2-40B4-BE49-F238E27FC236}">
                <a16:creationId xmlns:a16="http://schemas.microsoft.com/office/drawing/2014/main" id="{035E117B-90E8-CB40-B443-EADCA56FC3F0}"/>
              </a:ext>
            </a:extLst>
          </p:cNvPr>
          <p:cNvCxnSpPr>
            <a:cxnSpLocks/>
          </p:cNvCxnSpPr>
          <p:nvPr/>
        </p:nvCxnSpPr>
        <p:spPr>
          <a:xfrm>
            <a:off x="2771092" y="1045632"/>
            <a:ext cx="0" cy="980381"/>
          </a:xfrm>
          <a:prstGeom prst="line">
            <a:avLst/>
          </a:prstGeom>
          <a:ln w="12700">
            <a:solidFill>
              <a:schemeClr val="tx2"/>
            </a:solidFill>
          </a:ln>
        </p:spPr>
        <p:style>
          <a:lnRef idx="1">
            <a:schemeClr val="accent6"/>
          </a:lnRef>
          <a:fillRef idx="0">
            <a:schemeClr val="accent6"/>
          </a:fillRef>
          <a:effectRef idx="0">
            <a:schemeClr val="accent6"/>
          </a:effectRef>
          <a:fontRef idx="minor">
            <a:schemeClr val="tx1"/>
          </a:fontRef>
        </p:style>
      </p:cxn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Cash </a:t>
            </a:r>
            <a:r>
              <a:rPr lang="es-ES" dirty="0" err="1"/>
              <a:t>Today</a:t>
            </a:r>
            <a:r>
              <a:rPr lang="es-ES" dirty="0">
                <a:solidFill>
                  <a:schemeClr val="accent6"/>
                </a:solidFill>
              </a:rPr>
              <a:t> : Front Office</a:t>
            </a:r>
            <a:endParaRPr lang="es-ES" dirty="0"/>
          </a:p>
        </p:txBody>
      </p:sp>
      <p:sp>
        <p:nvSpPr>
          <p:cNvPr id="15" name="Rectángulo 14">
            <a:extLst>
              <a:ext uri="{FF2B5EF4-FFF2-40B4-BE49-F238E27FC236}">
                <a16:creationId xmlns:a16="http://schemas.microsoft.com/office/drawing/2014/main" id="{39860F1F-2A86-484A-BACD-F801C31E4F9C}"/>
              </a:ext>
            </a:extLst>
          </p:cNvPr>
          <p:cNvSpPr/>
          <p:nvPr/>
        </p:nvSpPr>
        <p:spPr>
          <a:xfrm>
            <a:off x="135924" y="2403579"/>
            <a:ext cx="2519992" cy="707886"/>
          </a:xfrm>
          <a:prstGeom prst="rect">
            <a:avLst/>
          </a:prstGeom>
        </p:spPr>
        <p:txBody>
          <a:bodyPr wrap="square">
            <a:spAutoFit/>
          </a:bodyPr>
          <a:lstStyle/>
          <a:p>
            <a:pPr algn="r"/>
            <a:r>
              <a:rPr lang="es-ES" sz="2000" b="1" dirty="0">
                <a:solidFill>
                  <a:srgbClr val="637B7C"/>
                </a:solidFill>
                <a:latin typeface="Century Gothic" panose="020B0502020202020204" pitchFamily="34" charset="0"/>
              </a:rPr>
              <a:t>Mayor </a:t>
            </a:r>
            <a:br>
              <a:rPr lang="es-ES" sz="2000" b="1" dirty="0">
                <a:solidFill>
                  <a:srgbClr val="637B7C"/>
                </a:solidFill>
                <a:latin typeface="Century Gothic" panose="020B0502020202020204" pitchFamily="34" charset="0"/>
              </a:rPr>
            </a:br>
            <a:r>
              <a:rPr lang="es-ES" sz="2000" b="1" dirty="0">
                <a:solidFill>
                  <a:srgbClr val="637B7C"/>
                </a:solidFill>
                <a:latin typeface="Century Gothic" panose="020B0502020202020204" pitchFamily="34" charset="0"/>
              </a:rPr>
              <a:t>seguridad</a:t>
            </a:r>
          </a:p>
        </p:txBody>
      </p:sp>
      <p:sp>
        <p:nvSpPr>
          <p:cNvPr id="16" name="Rectángulo 15">
            <a:extLst>
              <a:ext uri="{FF2B5EF4-FFF2-40B4-BE49-F238E27FC236}">
                <a16:creationId xmlns:a16="http://schemas.microsoft.com/office/drawing/2014/main" id="{6ADFBFAC-6758-2248-B45A-D1AB32AA976D}"/>
              </a:ext>
            </a:extLst>
          </p:cNvPr>
          <p:cNvSpPr/>
          <p:nvPr/>
        </p:nvSpPr>
        <p:spPr>
          <a:xfrm>
            <a:off x="2886270" y="2451445"/>
            <a:ext cx="5343330" cy="612155"/>
          </a:xfrm>
          <a:prstGeom prst="rect">
            <a:avLst/>
          </a:prstGeom>
        </p:spPr>
        <p:txBody>
          <a:bodyPr wrap="square">
            <a:spAutoFit/>
          </a:bodyPr>
          <a:lstStyle/>
          <a:p>
            <a:pPr marL="171450" indent="-171450">
              <a:lnSpc>
                <a:spcPct val="150000"/>
              </a:lnSpc>
              <a:buClr>
                <a:srgbClr val="637B7C"/>
              </a:buClr>
              <a:buFont typeface="Arial" panose="020B0604020202020204" pitchFamily="34" charset="0"/>
              <a:buChar char="•"/>
            </a:pPr>
            <a:r>
              <a:rPr lang="es-ES" sz="1200" dirty="0"/>
              <a:t>Reducción del riesgo de hurtos en el establecimiento. </a:t>
            </a:r>
          </a:p>
          <a:p>
            <a:pPr marL="171450" indent="-171450">
              <a:lnSpc>
                <a:spcPct val="150000"/>
              </a:lnSpc>
              <a:buClr>
                <a:srgbClr val="637B7C"/>
              </a:buClr>
              <a:buFont typeface="Arial" panose="020B0604020202020204" pitchFamily="34" charset="0"/>
              <a:buChar char="•"/>
            </a:pPr>
            <a:r>
              <a:rPr lang="es-ES" sz="1200" dirty="0"/>
              <a:t>El vendedor no toca el efectivo.</a:t>
            </a:r>
          </a:p>
        </p:txBody>
      </p:sp>
      <p:cxnSp>
        <p:nvCxnSpPr>
          <p:cNvPr id="20" name="Conector recto 19">
            <a:extLst>
              <a:ext uri="{FF2B5EF4-FFF2-40B4-BE49-F238E27FC236}">
                <a16:creationId xmlns:a16="http://schemas.microsoft.com/office/drawing/2014/main" id="{D6B1152B-6FB0-7C41-B910-F0EC71B9E6BB}"/>
              </a:ext>
            </a:extLst>
          </p:cNvPr>
          <p:cNvCxnSpPr>
            <a:cxnSpLocks/>
          </p:cNvCxnSpPr>
          <p:nvPr/>
        </p:nvCxnSpPr>
        <p:spPr>
          <a:xfrm>
            <a:off x="2771092" y="2445586"/>
            <a:ext cx="0" cy="623873"/>
          </a:xfrm>
          <a:prstGeom prst="line">
            <a:avLst/>
          </a:prstGeom>
          <a:ln w="12700">
            <a:solidFill>
              <a:schemeClr val="tx2"/>
            </a:solidFill>
          </a:ln>
        </p:spPr>
        <p:style>
          <a:lnRef idx="1">
            <a:schemeClr val="accent6"/>
          </a:lnRef>
          <a:fillRef idx="0">
            <a:schemeClr val="accent6"/>
          </a:fillRef>
          <a:effectRef idx="0">
            <a:schemeClr val="accent6"/>
          </a:effectRef>
          <a:fontRef idx="minor">
            <a:schemeClr val="tx1"/>
          </a:fontRef>
        </p:style>
      </p:cxnSp>
      <p:sp>
        <p:nvSpPr>
          <p:cNvPr id="21" name="Rectángulo 20">
            <a:extLst>
              <a:ext uri="{FF2B5EF4-FFF2-40B4-BE49-F238E27FC236}">
                <a16:creationId xmlns:a16="http://schemas.microsoft.com/office/drawing/2014/main" id="{15987D0E-1002-2C43-ADF1-CF36FCDFD7E9}"/>
              </a:ext>
            </a:extLst>
          </p:cNvPr>
          <p:cNvSpPr/>
          <p:nvPr/>
        </p:nvSpPr>
        <p:spPr>
          <a:xfrm>
            <a:off x="135924" y="3607677"/>
            <a:ext cx="2519992" cy="1015663"/>
          </a:xfrm>
          <a:prstGeom prst="rect">
            <a:avLst/>
          </a:prstGeom>
        </p:spPr>
        <p:txBody>
          <a:bodyPr wrap="square">
            <a:spAutoFit/>
          </a:bodyPr>
          <a:lstStyle/>
          <a:p>
            <a:pPr algn="r"/>
            <a:r>
              <a:rPr lang="es-ES" sz="2000" b="1" dirty="0">
                <a:solidFill>
                  <a:srgbClr val="F3813C"/>
                </a:solidFill>
                <a:latin typeface="Century Gothic" panose="020B0502020202020204" pitchFamily="34" charset="0"/>
              </a:rPr>
              <a:t>Mejor experiencia de compra del cliente</a:t>
            </a:r>
          </a:p>
        </p:txBody>
      </p:sp>
      <p:sp>
        <p:nvSpPr>
          <p:cNvPr id="22" name="Rectángulo 21">
            <a:extLst>
              <a:ext uri="{FF2B5EF4-FFF2-40B4-BE49-F238E27FC236}">
                <a16:creationId xmlns:a16="http://schemas.microsoft.com/office/drawing/2014/main" id="{8262F2B1-95F0-B248-8F62-8E23FF4B2349}"/>
              </a:ext>
            </a:extLst>
          </p:cNvPr>
          <p:cNvSpPr/>
          <p:nvPr/>
        </p:nvSpPr>
        <p:spPr>
          <a:xfrm>
            <a:off x="2886270" y="3532432"/>
            <a:ext cx="5576412" cy="1166153"/>
          </a:xfrm>
          <a:prstGeom prst="rect">
            <a:avLst/>
          </a:prstGeom>
        </p:spPr>
        <p:txBody>
          <a:bodyPr wrap="square">
            <a:spAutoFit/>
          </a:bodyPr>
          <a:lstStyle/>
          <a:p>
            <a:pPr marL="171450" indent="-171450">
              <a:lnSpc>
                <a:spcPct val="150000"/>
              </a:lnSpc>
              <a:buClr>
                <a:srgbClr val="F3813C"/>
              </a:buClr>
              <a:buFont typeface="Arial" panose="020B0604020202020204" pitchFamily="34" charset="0"/>
              <a:buChar char="•"/>
            </a:pPr>
            <a:r>
              <a:rPr lang="es-ES" sz="1200" dirty="0"/>
              <a:t>Agiliza las transacciones de pago.</a:t>
            </a:r>
          </a:p>
          <a:p>
            <a:pPr marL="171450" indent="-171450">
              <a:lnSpc>
                <a:spcPct val="150000"/>
              </a:lnSpc>
              <a:buClr>
                <a:srgbClr val="F3813C"/>
              </a:buClr>
              <a:buFont typeface="Arial" panose="020B0604020202020204" pitchFamily="34" charset="0"/>
              <a:buChar char="•"/>
            </a:pPr>
            <a:r>
              <a:rPr lang="es-ES" sz="1200" dirty="0"/>
              <a:t>Reduce estrés y responsabilidad sobre el empleado,  mejora la calidad de atención al cliente.</a:t>
            </a:r>
          </a:p>
          <a:p>
            <a:pPr marL="171450" indent="-171450">
              <a:lnSpc>
                <a:spcPct val="150000"/>
              </a:lnSpc>
              <a:buClr>
                <a:srgbClr val="F3813C"/>
              </a:buClr>
              <a:buFont typeface="Arial" panose="020B0604020202020204" pitchFamily="34" charset="0"/>
              <a:buChar char="•"/>
            </a:pPr>
            <a:r>
              <a:rPr lang="es-ES" sz="1200" dirty="0"/>
              <a:t>Dedicación exclusiva a la venta.</a:t>
            </a:r>
          </a:p>
        </p:txBody>
      </p:sp>
      <p:cxnSp>
        <p:nvCxnSpPr>
          <p:cNvPr id="23" name="Conector recto 22">
            <a:extLst>
              <a:ext uri="{FF2B5EF4-FFF2-40B4-BE49-F238E27FC236}">
                <a16:creationId xmlns:a16="http://schemas.microsoft.com/office/drawing/2014/main" id="{ACEEB5EF-D176-144B-BFDF-3035025022ED}"/>
              </a:ext>
            </a:extLst>
          </p:cNvPr>
          <p:cNvCxnSpPr>
            <a:cxnSpLocks/>
          </p:cNvCxnSpPr>
          <p:nvPr/>
        </p:nvCxnSpPr>
        <p:spPr>
          <a:xfrm>
            <a:off x="2771092" y="3574773"/>
            <a:ext cx="0" cy="1081470"/>
          </a:xfrm>
          <a:prstGeom prst="line">
            <a:avLst/>
          </a:prstGeom>
          <a:ln w="12700">
            <a:solidFill>
              <a:schemeClr val="tx2"/>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2875279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01. Soluciones Cash </a:t>
            </a:r>
            <a:r>
              <a:rPr lang="es-ES" dirty="0" err="1">
                <a:latin typeface="Century Gothic" panose="020B0502020202020204" pitchFamily="34" charset="0"/>
              </a:rPr>
              <a:t>Today</a:t>
            </a:r>
            <a:r>
              <a:rPr lang="es-ES" dirty="0">
                <a:latin typeface="Century Gothic" panose="020B0502020202020204" pitchFamily="34" charset="0"/>
              </a:rPr>
              <a:t>. Experiencia cliente Prosegur Cash.</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Cash </a:t>
            </a:r>
            <a:r>
              <a:rPr lang="es-ES" dirty="0" err="1"/>
              <a:t>Today</a:t>
            </a:r>
            <a:r>
              <a:rPr lang="es-ES" dirty="0">
                <a:solidFill>
                  <a:schemeClr val="accent6"/>
                </a:solidFill>
              </a:rPr>
              <a:t> : Front Office</a:t>
            </a:r>
            <a:endParaRPr lang="es-ES" dirty="0"/>
          </a:p>
        </p:txBody>
      </p:sp>
      <p:sp>
        <p:nvSpPr>
          <p:cNvPr id="16" name="Rectángulo 15">
            <a:extLst>
              <a:ext uri="{FF2B5EF4-FFF2-40B4-BE49-F238E27FC236}">
                <a16:creationId xmlns:a16="http://schemas.microsoft.com/office/drawing/2014/main" id="{6ADFBFAC-6758-2248-B45A-D1AB32AA976D}"/>
              </a:ext>
            </a:extLst>
          </p:cNvPr>
          <p:cNvSpPr/>
          <p:nvPr/>
        </p:nvSpPr>
        <p:spPr>
          <a:xfrm>
            <a:off x="941496" y="1279823"/>
            <a:ext cx="1409524" cy="646331"/>
          </a:xfrm>
          <a:prstGeom prst="rect">
            <a:avLst/>
          </a:prstGeom>
        </p:spPr>
        <p:txBody>
          <a:bodyPr wrap="square">
            <a:spAutoFit/>
          </a:bodyPr>
          <a:lstStyle/>
          <a:p>
            <a:pPr>
              <a:buClr>
                <a:srgbClr val="637B7C"/>
              </a:buClr>
            </a:pPr>
            <a:r>
              <a:rPr lang="es-ES" sz="1200" dirty="0">
                <a:solidFill>
                  <a:schemeClr val="tx2"/>
                </a:solidFill>
              </a:rPr>
              <a:t>Caja inteligente para el cobro en el punto de venta</a:t>
            </a:r>
          </a:p>
        </p:txBody>
      </p:sp>
      <p:cxnSp>
        <p:nvCxnSpPr>
          <p:cNvPr id="26" name="Conector recto 25">
            <a:extLst>
              <a:ext uri="{FF2B5EF4-FFF2-40B4-BE49-F238E27FC236}">
                <a16:creationId xmlns:a16="http://schemas.microsoft.com/office/drawing/2014/main" id="{9742F2E1-4370-7941-90F8-79A3FF6FD983}"/>
              </a:ext>
            </a:extLst>
          </p:cNvPr>
          <p:cNvCxnSpPr>
            <a:cxnSpLocks/>
          </p:cNvCxnSpPr>
          <p:nvPr/>
        </p:nvCxnSpPr>
        <p:spPr>
          <a:xfrm>
            <a:off x="933789" y="1247491"/>
            <a:ext cx="0" cy="710995"/>
          </a:xfrm>
          <a:prstGeom prst="line">
            <a:avLst/>
          </a:prstGeom>
          <a:ln w="12700">
            <a:solidFill>
              <a:schemeClr val="tx2"/>
            </a:solidFill>
          </a:ln>
        </p:spPr>
        <p:style>
          <a:lnRef idx="1">
            <a:schemeClr val="accent6"/>
          </a:lnRef>
          <a:fillRef idx="0">
            <a:schemeClr val="accent6"/>
          </a:fillRef>
          <a:effectRef idx="0">
            <a:schemeClr val="accent6"/>
          </a:effectRef>
          <a:fontRef idx="minor">
            <a:schemeClr val="tx1"/>
          </a:fontRef>
        </p:style>
      </p:cxnSp>
      <p:pic>
        <p:nvPicPr>
          <p:cNvPr id="2" name="Imagen 1">
            <a:extLst>
              <a:ext uri="{FF2B5EF4-FFF2-40B4-BE49-F238E27FC236}">
                <a16:creationId xmlns:a16="http://schemas.microsoft.com/office/drawing/2014/main" id="{027F6C41-75ED-B548-9C02-488C7CA18054}"/>
              </a:ext>
            </a:extLst>
          </p:cNvPr>
          <p:cNvPicPr>
            <a:picLocks noChangeAspect="1"/>
          </p:cNvPicPr>
          <p:nvPr/>
        </p:nvPicPr>
        <p:blipFill>
          <a:blip r:embed="rId3"/>
          <a:stretch>
            <a:fillRect/>
          </a:stretch>
        </p:blipFill>
        <p:spPr>
          <a:xfrm>
            <a:off x="351861" y="1292142"/>
            <a:ext cx="394726" cy="621692"/>
          </a:xfrm>
          <a:prstGeom prst="rect">
            <a:avLst/>
          </a:prstGeom>
        </p:spPr>
      </p:pic>
      <p:pic>
        <p:nvPicPr>
          <p:cNvPr id="6" name="Imagen 5">
            <a:extLst>
              <a:ext uri="{FF2B5EF4-FFF2-40B4-BE49-F238E27FC236}">
                <a16:creationId xmlns:a16="http://schemas.microsoft.com/office/drawing/2014/main" id="{90EF96F9-4EF7-1E43-9908-4B1F94727AE4}"/>
              </a:ext>
            </a:extLst>
          </p:cNvPr>
          <p:cNvPicPr>
            <a:picLocks noChangeAspect="1"/>
          </p:cNvPicPr>
          <p:nvPr/>
        </p:nvPicPr>
        <p:blipFill>
          <a:blip r:embed="rId4"/>
          <a:stretch>
            <a:fillRect/>
          </a:stretch>
        </p:blipFill>
        <p:spPr>
          <a:xfrm>
            <a:off x="2958676" y="2683262"/>
            <a:ext cx="554401" cy="463681"/>
          </a:xfrm>
          <a:prstGeom prst="rect">
            <a:avLst/>
          </a:prstGeom>
        </p:spPr>
      </p:pic>
      <p:pic>
        <p:nvPicPr>
          <p:cNvPr id="7" name="Imagen 6">
            <a:extLst>
              <a:ext uri="{FF2B5EF4-FFF2-40B4-BE49-F238E27FC236}">
                <a16:creationId xmlns:a16="http://schemas.microsoft.com/office/drawing/2014/main" id="{31E179FF-1D9B-014C-98FF-6FB63F6ED109}"/>
              </a:ext>
            </a:extLst>
          </p:cNvPr>
          <p:cNvPicPr>
            <a:picLocks noChangeAspect="1"/>
          </p:cNvPicPr>
          <p:nvPr/>
        </p:nvPicPr>
        <p:blipFill>
          <a:blip r:embed="rId5"/>
          <a:stretch>
            <a:fillRect/>
          </a:stretch>
        </p:blipFill>
        <p:spPr>
          <a:xfrm>
            <a:off x="309827" y="2658605"/>
            <a:ext cx="478795" cy="512995"/>
          </a:xfrm>
          <a:prstGeom prst="rect">
            <a:avLst/>
          </a:prstGeom>
        </p:spPr>
      </p:pic>
      <p:pic>
        <p:nvPicPr>
          <p:cNvPr id="8" name="Imagen 7">
            <a:extLst>
              <a:ext uri="{FF2B5EF4-FFF2-40B4-BE49-F238E27FC236}">
                <a16:creationId xmlns:a16="http://schemas.microsoft.com/office/drawing/2014/main" id="{8B9144CA-E93E-9C47-A6C4-5E4DA9C6902B}"/>
              </a:ext>
            </a:extLst>
          </p:cNvPr>
          <p:cNvPicPr>
            <a:picLocks noChangeAspect="1"/>
          </p:cNvPicPr>
          <p:nvPr/>
        </p:nvPicPr>
        <p:blipFill>
          <a:blip r:embed="rId6"/>
          <a:stretch>
            <a:fillRect/>
          </a:stretch>
        </p:blipFill>
        <p:spPr>
          <a:xfrm>
            <a:off x="6439291" y="2654582"/>
            <a:ext cx="478795" cy="521041"/>
          </a:xfrm>
          <a:prstGeom prst="rect">
            <a:avLst/>
          </a:prstGeom>
        </p:spPr>
      </p:pic>
      <p:pic>
        <p:nvPicPr>
          <p:cNvPr id="9" name="Imagen 8">
            <a:extLst>
              <a:ext uri="{FF2B5EF4-FFF2-40B4-BE49-F238E27FC236}">
                <a16:creationId xmlns:a16="http://schemas.microsoft.com/office/drawing/2014/main" id="{4158B1CA-F048-1844-BD98-FB8882425D67}"/>
              </a:ext>
            </a:extLst>
          </p:cNvPr>
          <p:cNvPicPr>
            <a:picLocks noChangeAspect="1"/>
          </p:cNvPicPr>
          <p:nvPr/>
        </p:nvPicPr>
        <p:blipFill>
          <a:blip r:embed="rId7"/>
          <a:stretch>
            <a:fillRect/>
          </a:stretch>
        </p:blipFill>
        <p:spPr>
          <a:xfrm>
            <a:off x="2891428" y="3903043"/>
            <a:ext cx="688897" cy="463681"/>
          </a:xfrm>
          <a:prstGeom prst="rect">
            <a:avLst/>
          </a:prstGeom>
        </p:spPr>
      </p:pic>
      <p:pic>
        <p:nvPicPr>
          <p:cNvPr id="3" name="Imagen 2">
            <a:extLst>
              <a:ext uri="{FF2B5EF4-FFF2-40B4-BE49-F238E27FC236}">
                <a16:creationId xmlns:a16="http://schemas.microsoft.com/office/drawing/2014/main" id="{8B3BFB10-84F8-EF4A-87D2-781C04075BA7}"/>
              </a:ext>
            </a:extLst>
          </p:cNvPr>
          <p:cNvPicPr>
            <a:picLocks noChangeAspect="1"/>
          </p:cNvPicPr>
          <p:nvPr/>
        </p:nvPicPr>
        <p:blipFill>
          <a:blip r:embed="rId8"/>
          <a:stretch>
            <a:fillRect/>
          </a:stretch>
        </p:blipFill>
        <p:spPr>
          <a:xfrm>
            <a:off x="2978836" y="1340908"/>
            <a:ext cx="514081" cy="524161"/>
          </a:xfrm>
          <a:prstGeom prst="rect">
            <a:avLst/>
          </a:prstGeom>
        </p:spPr>
      </p:pic>
      <p:sp>
        <p:nvSpPr>
          <p:cNvPr id="28" name="Rectángulo 27">
            <a:extLst>
              <a:ext uri="{FF2B5EF4-FFF2-40B4-BE49-F238E27FC236}">
                <a16:creationId xmlns:a16="http://schemas.microsoft.com/office/drawing/2014/main" id="{6A718995-1994-E940-8F29-1AB5CFDEBC0F}"/>
              </a:ext>
            </a:extLst>
          </p:cNvPr>
          <p:cNvSpPr/>
          <p:nvPr/>
        </p:nvSpPr>
        <p:spPr>
          <a:xfrm>
            <a:off x="3676488" y="1187490"/>
            <a:ext cx="2038961" cy="830997"/>
          </a:xfrm>
          <a:prstGeom prst="rect">
            <a:avLst/>
          </a:prstGeom>
        </p:spPr>
        <p:txBody>
          <a:bodyPr wrap="square">
            <a:spAutoFit/>
          </a:bodyPr>
          <a:lstStyle/>
          <a:p>
            <a:pPr>
              <a:buClr>
                <a:srgbClr val="637B7C"/>
              </a:buClr>
            </a:pPr>
            <a:r>
              <a:rPr lang="es-ES" sz="1200" dirty="0">
                <a:solidFill>
                  <a:schemeClr val="tx2"/>
                </a:solidFill>
              </a:rPr>
              <a:t>Instalación, mantenimiento técnico integral y gestión de repuestos de la caja inteligente</a:t>
            </a:r>
          </a:p>
        </p:txBody>
      </p:sp>
      <p:cxnSp>
        <p:nvCxnSpPr>
          <p:cNvPr id="29" name="Conector recto 28">
            <a:extLst>
              <a:ext uri="{FF2B5EF4-FFF2-40B4-BE49-F238E27FC236}">
                <a16:creationId xmlns:a16="http://schemas.microsoft.com/office/drawing/2014/main" id="{36E6C2C8-D0AF-E947-8088-B7E8D6A0E2DC}"/>
              </a:ext>
            </a:extLst>
          </p:cNvPr>
          <p:cNvCxnSpPr>
            <a:cxnSpLocks/>
          </p:cNvCxnSpPr>
          <p:nvPr/>
        </p:nvCxnSpPr>
        <p:spPr>
          <a:xfrm>
            <a:off x="3668781" y="1247491"/>
            <a:ext cx="0" cy="710995"/>
          </a:xfrm>
          <a:prstGeom prst="line">
            <a:avLst/>
          </a:prstGeom>
          <a:ln w="12700">
            <a:solidFill>
              <a:schemeClr val="tx2"/>
            </a:solidFill>
          </a:ln>
        </p:spPr>
        <p:style>
          <a:lnRef idx="1">
            <a:schemeClr val="accent6"/>
          </a:lnRef>
          <a:fillRef idx="0">
            <a:schemeClr val="accent6"/>
          </a:fillRef>
          <a:effectRef idx="0">
            <a:schemeClr val="accent6"/>
          </a:effectRef>
          <a:fontRef idx="minor">
            <a:schemeClr val="tx1"/>
          </a:fontRef>
        </p:style>
      </p:cxnSp>
      <p:pic>
        <p:nvPicPr>
          <p:cNvPr id="4" name="Imagen 3">
            <a:extLst>
              <a:ext uri="{FF2B5EF4-FFF2-40B4-BE49-F238E27FC236}">
                <a16:creationId xmlns:a16="http://schemas.microsoft.com/office/drawing/2014/main" id="{FFE96537-437F-0945-9C6E-8EDAFC908661}"/>
              </a:ext>
            </a:extLst>
          </p:cNvPr>
          <p:cNvPicPr>
            <a:picLocks noChangeAspect="1"/>
          </p:cNvPicPr>
          <p:nvPr/>
        </p:nvPicPr>
        <p:blipFill>
          <a:blip r:embed="rId9"/>
          <a:stretch>
            <a:fillRect/>
          </a:stretch>
        </p:blipFill>
        <p:spPr>
          <a:xfrm>
            <a:off x="6361167" y="1411468"/>
            <a:ext cx="635042" cy="383041"/>
          </a:xfrm>
          <a:prstGeom prst="rect">
            <a:avLst/>
          </a:prstGeom>
        </p:spPr>
      </p:pic>
      <p:sp>
        <p:nvSpPr>
          <p:cNvPr id="30" name="Rectángulo 29">
            <a:extLst>
              <a:ext uri="{FF2B5EF4-FFF2-40B4-BE49-F238E27FC236}">
                <a16:creationId xmlns:a16="http://schemas.microsoft.com/office/drawing/2014/main" id="{C579F2A9-8FF7-7349-B14D-1393A6AB0828}"/>
              </a:ext>
            </a:extLst>
          </p:cNvPr>
          <p:cNvSpPr/>
          <p:nvPr/>
        </p:nvSpPr>
        <p:spPr>
          <a:xfrm>
            <a:off x="7160416" y="1372156"/>
            <a:ext cx="1756914" cy="461665"/>
          </a:xfrm>
          <a:prstGeom prst="rect">
            <a:avLst/>
          </a:prstGeom>
        </p:spPr>
        <p:txBody>
          <a:bodyPr wrap="square">
            <a:spAutoFit/>
          </a:bodyPr>
          <a:lstStyle/>
          <a:p>
            <a:pPr>
              <a:buClr>
                <a:srgbClr val="637B7C"/>
              </a:buClr>
            </a:pPr>
            <a:r>
              <a:rPr lang="es-ES" sz="1200" dirty="0">
                <a:solidFill>
                  <a:schemeClr val="tx2"/>
                </a:solidFill>
              </a:rPr>
              <a:t>Recogida y transporte seguro del efectivo</a:t>
            </a:r>
          </a:p>
        </p:txBody>
      </p:sp>
      <p:cxnSp>
        <p:nvCxnSpPr>
          <p:cNvPr id="32" name="Conector recto 31">
            <a:extLst>
              <a:ext uri="{FF2B5EF4-FFF2-40B4-BE49-F238E27FC236}">
                <a16:creationId xmlns:a16="http://schemas.microsoft.com/office/drawing/2014/main" id="{25729AF2-C45C-2E47-BA08-130C650DDF1C}"/>
              </a:ext>
            </a:extLst>
          </p:cNvPr>
          <p:cNvCxnSpPr>
            <a:cxnSpLocks/>
          </p:cNvCxnSpPr>
          <p:nvPr/>
        </p:nvCxnSpPr>
        <p:spPr>
          <a:xfrm>
            <a:off x="7154172" y="1247491"/>
            <a:ext cx="0" cy="710995"/>
          </a:xfrm>
          <a:prstGeom prst="line">
            <a:avLst/>
          </a:prstGeom>
          <a:ln w="12700">
            <a:solidFill>
              <a:schemeClr val="tx2"/>
            </a:solidFill>
          </a:ln>
        </p:spPr>
        <p:style>
          <a:lnRef idx="1">
            <a:schemeClr val="accent6"/>
          </a:lnRef>
          <a:fillRef idx="0">
            <a:schemeClr val="accent6"/>
          </a:fillRef>
          <a:effectRef idx="0">
            <a:schemeClr val="accent6"/>
          </a:effectRef>
          <a:fontRef idx="minor">
            <a:schemeClr val="tx1"/>
          </a:fontRef>
        </p:style>
      </p:cxnSp>
      <p:sp>
        <p:nvSpPr>
          <p:cNvPr id="34" name="Rectángulo 33">
            <a:extLst>
              <a:ext uri="{FF2B5EF4-FFF2-40B4-BE49-F238E27FC236}">
                <a16:creationId xmlns:a16="http://schemas.microsoft.com/office/drawing/2014/main" id="{1B678A50-32F5-AA43-8281-B9B71D35C5EB}"/>
              </a:ext>
            </a:extLst>
          </p:cNvPr>
          <p:cNvSpPr/>
          <p:nvPr/>
        </p:nvSpPr>
        <p:spPr>
          <a:xfrm>
            <a:off x="941496" y="2684270"/>
            <a:ext cx="1463197" cy="461665"/>
          </a:xfrm>
          <a:prstGeom prst="rect">
            <a:avLst/>
          </a:prstGeom>
        </p:spPr>
        <p:txBody>
          <a:bodyPr wrap="square">
            <a:spAutoFit/>
          </a:bodyPr>
          <a:lstStyle/>
          <a:p>
            <a:pPr>
              <a:buClr>
                <a:srgbClr val="637B7C"/>
              </a:buClr>
            </a:pPr>
            <a:r>
              <a:rPr lang="es-ES" sz="1200" dirty="0">
                <a:solidFill>
                  <a:schemeClr val="tx2"/>
                </a:solidFill>
              </a:rPr>
              <a:t>Preparación y entrega de cambio</a:t>
            </a:r>
          </a:p>
        </p:txBody>
      </p:sp>
      <p:cxnSp>
        <p:nvCxnSpPr>
          <p:cNvPr id="35" name="Conector recto 34">
            <a:extLst>
              <a:ext uri="{FF2B5EF4-FFF2-40B4-BE49-F238E27FC236}">
                <a16:creationId xmlns:a16="http://schemas.microsoft.com/office/drawing/2014/main" id="{6BA4C621-BB30-5B48-81FD-FE5DAC7D0027}"/>
              </a:ext>
            </a:extLst>
          </p:cNvPr>
          <p:cNvCxnSpPr>
            <a:cxnSpLocks/>
          </p:cNvCxnSpPr>
          <p:nvPr/>
        </p:nvCxnSpPr>
        <p:spPr>
          <a:xfrm>
            <a:off x="933789" y="2559605"/>
            <a:ext cx="0" cy="710995"/>
          </a:xfrm>
          <a:prstGeom prst="line">
            <a:avLst/>
          </a:prstGeom>
          <a:ln w="12700">
            <a:solidFill>
              <a:schemeClr val="tx2"/>
            </a:solidFill>
          </a:ln>
        </p:spPr>
        <p:style>
          <a:lnRef idx="1">
            <a:schemeClr val="accent6"/>
          </a:lnRef>
          <a:fillRef idx="0">
            <a:schemeClr val="accent6"/>
          </a:fillRef>
          <a:effectRef idx="0">
            <a:schemeClr val="accent6"/>
          </a:effectRef>
          <a:fontRef idx="minor">
            <a:schemeClr val="tx1"/>
          </a:fontRef>
        </p:style>
      </p:cxnSp>
      <p:sp>
        <p:nvSpPr>
          <p:cNvPr id="36" name="Rectángulo 35">
            <a:extLst>
              <a:ext uri="{FF2B5EF4-FFF2-40B4-BE49-F238E27FC236}">
                <a16:creationId xmlns:a16="http://schemas.microsoft.com/office/drawing/2014/main" id="{FA5310C5-15B5-0945-A15A-E639C1CEC566}"/>
              </a:ext>
            </a:extLst>
          </p:cNvPr>
          <p:cNvSpPr/>
          <p:nvPr/>
        </p:nvSpPr>
        <p:spPr>
          <a:xfrm>
            <a:off x="3676488" y="2591937"/>
            <a:ext cx="2038961" cy="646331"/>
          </a:xfrm>
          <a:prstGeom prst="rect">
            <a:avLst/>
          </a:prstGeom>
        </p:spPr>
        <p:txBody>
          <a:bodyPr wrap="square">
            <a:spAutoFit/>
          </a:bodyPr>
          <a:lstStyle/>
          <a:p>
            <a:pPr>
              <a:buClr>
                <a:srgbClr val="637B7C"/>
              </a:buClr>
            </a:pPr>
            <a:r>
              <a:rPr lang="es-ES" sz="1200" dirty="0">
                <a:solidFill>
                  <a:schemeClr val="tx2"/>
                </a:solidFill>
              </a:rPr>
              <a:t>Conteo, manipulado del efectivo y apunte en cuenta bancaria del cliente</a:t>
            </a:r>
          </a:p>
        </p:txBody>
      </p:sp>
      <p:cxnSp>
        <p:nvCxnSpPr>
          <p:cNvPr id="37" name="Conector recto 36">
            <a:extLst>
              <a:ext uri="{FF2B5EF4-FFF2-40B4-BE49-F238E27FC236}">
                <a16:creationId xmlns:a16="http://schemas.microsoft.com/office/drawing/2014/main" id="{0A8C6160-FFD6-4B43-BBA9-8D39ECB2BE4B}"/>
              </a:ext>
            </a:extLst>
          </p:cNvPr>
          <p:cNvCxnSpPr>
            <a:cxnSpLocks/>
          </p:cNvCxnSpPr>
          <p:nvPr/>
        </p:nvCxnSpPr>
        <p:spPr>
          <a:xfrm>
            <a:off x="3687545" y="2559605"/>
            <a:ext cx="0" cy="710995"/>
          </a:xfrm>
          <a:prstGeom prst="line">
            <a:avLst/>
          </a:prstGeom>
          <a:ln w="12700">
            <a:solidFill>
              <a:schemeClr val="tx2"/>
            </a:solidFill>
          </a:ln>
        </p:spPr>
        <p:style>
          <a:lnRef idx="1">
            <a:schemeClr val="accent6"/>
          </a:lnRef>
          <a:fillRef idx="0">
            <a:schemeClr val="accent6"/>
          </a:fillRef>
          <a:effectRef idx="0">
            <a:schemeClr val="accent6"/>
          </a:effectRef>
          <a:fontRef idx="minor">
            <a:schemeClr val="tx1"/>
          </a:fontRef>
        </p:style>
      </p:cxnSp>
      <p:sp>
        <p:nvSpPr>
          <p:cNvPr id="38" name="Rectángulo 37">
            <a:extLst>
              <a:ext uri="{FF2B5EF4-FFF2-40B4-BE49-F238E27FC236}">
                <a16:creationId xmlns:a16="http://schemas.microsoft.com/office/drawing/2014/main" id="{246F9BCA-72F9-1D4A-A910-C6857B56B648}"/>
              </a:ext>
            </a:extLst>
          </p:cNvPr>
          <p:cNvSpPr/>
          <p:nvPr/>
        </p:nvSpPr>
        <p:spPr>
          <a:xfrm>
            <a:off x="7187311" y="2499604"/>
            <a:ext cx="1646861" cy="830997"/>
          </a:xfrm>
          <a:prstGeom prst="rect">
            <a:avLst/>
          </a:prstGeom>
        </p:spPr>
        <p:txBody>
          <a:bodyPr wrap="square">
            <a:spAutoFit/>
          </a:bodyPr>
          <a:lstStyle/>
          <a:p>
            <a:pPr>
              <a:buClr>
                <a:srgbClr val="637B7C"/>
              </a:buClr>
            </a:pPr>
            <a:r>
              <a:rPr lang="es-ES" sz="1200" dirty="0">
                <a:solidFill>
                  <a:schemeClr val="tx2"/>
                </a:solidFill>
              </a:rPr>
              <a:t>Planificación de las recogidas del efectivo según capacidad de la caja</a:t>
            </a:r>
          </a:p>
        </p:txBody>
      </p:sp>
      <p:cxnSp>
        <p:nvCxnSpPr>
          <p:cNvPr id="40" name="Conector recto 39">
            <a:extLst>
              <a:ext uri="{FF2B5EF4-FFF2-40B4-BE49-F238E27FC236}">
                <a16:creationId xmlns:a16="http://schemas.microsoft.com/office/drawing/2014/main" id="{1EC3A4AB-31B1-6A4A-8407-D6E7C2958892}"/>
              </a:ext>
            </a:extLst>
          </p:cNvPr>
          <p:cNvCxnSpPr>
            <a:cxnSpLocks/>
          </p:cNvCxnSpPr>
          <p:nvPr/>
        </p:nvCxnSpPr>
        <p:spPr>
          <a:xfrm>
            <a:off x="7154172" y="2559605"/>
            <a:ext cx="0" cy="710995"/>
          </a:xfrm>
          <a:prstGeom prst="line">
            <a:avLst/>
          </a:prstGeom>
          <a:ln w="12700">
            <a:solidFill>
              <a:schemeClr val="tx2"/>
            </a:solidFill>
          </a:ln>
        </p:spPr>
        <p:style>
          <a:lnRef idx="1">
            <a:schemeClr val="accent6"/>
          </a:lnRef>
          <a:fillRef idx="0">
            <a:schemeClr val="accent6"/>
          </a:fillRef>
          <a:effectRef idx="0">
            <a:schemeClr val="accent6"/>
          </a:effectRef>
          <a:fontRef idx="minor">
            <a:schemeClr val="tx1"/>
          </a:fontRef>
        </p:style>
      </p:cxnSp>
      <p:sp>
        <p:nvSpPr>
          <p:cNvPr id="43" name="Rectángulo 42">
            <a:extLst>
              <a:ext uri="{FF2B5EF4-FFF2-40B4-BE49-F238E27FC236}">
                <a16:creationId xmlns:a16="http://schemas.microsoft.com/office/drawing/2014/main" id="{1B084CA3-5772-4546-8336-4A1DEA0E3F95}"/>
              </a:ext>
            </a:extLst>
          </p:cNvPr>
          <p:cNvSpPr/>
          <p:nvPr/>
        </p:nvSpPr>
        <p:spPr>
          <a:xfrm>
            <a:off x="3676488" y="3811718"/>
            <a:ext cx="1913454" cy="646331"/>
          </a:xfrm>
          <a:prstGeom prst="rect">
            <a:avLst/>
          </a:prstGeom>
        </p:spPr>
        <p:txBody>
          <a:bodyPr wrap="square">
            <a:spAutoFit/>
          </a:bodyPr>
          <a:lstStyle/>
          <a:p>
            <a:pPr>
              <a:buClr>
                <a:srgbClr val="637B7C"/>
              </a:buClr>
            </a:pPr>
            <a:r>
              <a:rPr lang="es-ES" sz="1200" dirty="0">
                <a:solidFill>
                  <a:schemeClr val="tx2"/>
                </a:solidFill>
              </a:rPr>
              <a:t>Plataforma web para la consulta de los movimientos de efectivo</a:t>
            </a:r>
          </a:p>
        </p:txBody>
      </p:sp>
      <p:cxnSp>
        <p:nvCxnSpPr>
          <p:cNvPr id="44" name="Conector recto 43">
            <a:extLst>
              <a:ext uri="{FF2B5EF4-FFF2-40B4-BE49-F238E27FC236}">
                <a16:creationId xmlns:a16="http://schemas.microsoft.com/office/drawing/2014/main" id="{F046D1DD-BFDE-0F4D-9090-3AF05D6F7F2A}"/>
              </a:ext>
            </a:extLst>
          </p:cNvPr>
          <p:cNvCxnSpPr>
            <a:cxnSpLocks/>
          </p:cNvCxnSpPr>
          <p:nvPr/>
        </p:nvCxnSpPr>
        <p:spPr>
          <a:xfrm>
            <a:off x="3698602" y="3779386"/>
            <a:ext cx="0" cy="710995"/>
          </a:xfrm>
          <a:prstGeom prst="line">
            <a:avLst/>
          </a:prstGeom>
          <a:ln w="12700">
            <a:solidFill>
              <a:schemeClr val="tx2"/>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250353809"/>
      </p:ext>
    </p:extLst>
  </p:cSld>
  <p:clrMapOvr>
    <a:masterClrMapping/>
  </p:clrMapOvr>
</p:sld>
</file>

<file path=ppt/theme/theme1.xml><?xml version="1.0" encoding="utf-8"?>
<a:theme xmlns:a="http://schemas.openxmlformats.org/drawingml/2006/main" name="Tema1">
  <a:themeElements>
    <a:clrScheme name="PALETA PROSEGUR">
      <a:dk1>
        <a:srgbClr val="000000"/>
      </a:dk1>
      <a:lt1>
        <a:srgbClr val="FFFFFF"/>
      </a:lt1>
      <a:dk2>
        <a:srgbClr val="000000"/>
      </a:dk2>
      <a:lt2>
        <a:srgbClr val="FFFFFF"/>
      </a:lt2>
      <a:accent1>
        <a:srgbClr val="FAD200"/>
      </a:accent1>
      <a:accent2>
        <a:srgbClr val="637A7C"/>
      </a:accent2>
      <a:accent3>
        <a:srgbClr val="78CBCF"/>
      </a:accent3>
      <a:accent4>
        <a:srgbClr val="F3813C"/>
      </a:accent4>
      <a:accent5>
        <a:srgbClr val="9D9FA2"/>
      </a:accent5>
      <a:accent6>
        <a:srgbClr val="F2AA00"/>
      </a:accent6>
      <a:hlink>
        <a:srgbClr val="FAD200"/>
      </a:hlink>
      <a:folHlink>
        <a:srgbClr val="9D9FA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1" id="{267472B0-4333-7B46-B625-159CDDB060D5}" vid="{3D236CAC-5324-AB43-A22D-D1FDCAC39E32}"/>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Fecha xmlns="fcfbbffe-b982-4a9d-aff9-389c4cd2ad84" xsi:nil="true"/>
    <SharedWithUsers xmlns="ad79ca8b-544e-4285-b908-2b268a42819d">
      <UserInfo>
        <DisplayName>Monica Naranjo-Almeida</DisplayName>
        <AccountId>1036</AccountId>
        <AccountType/>
      </UserInfo>
      <UserInfo>
        <DisplayName>Jose Antonio Verdura</DisplayName>
        <AccountId>743</AccountId>
        <AccountType/>
      </UserInfo>
      <UserInfo>
        <DisplayName>Eduardo Alaminos</DisplayName>
        <AccountId>1382</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B54BF2B455AD4E4C91A0732592A61C68" ma:contentTypeVersion="9" ma:contentTypeDescription="Crear nuevo documento." ma:contentTypeScope="" ma:versionID="ec0ecbf4afefce5a9854211c6312dec5">
  <xsd:schema xmlns:xsd="http://www.w3.org/2001/XMLSchema" xmlns:xs="http://www.w3.org/2001/XMLSchema" xmlns:p="http://schemas.microsoft.com/office/2006/metadata/properties" xmlns:ns2="fcfbbffe-b982-4a9d-aff9-389c4cd2ad84" xmlns:ns3="ad79ca8b-544e-4285-b908-2b268a42819d" targetNamespace="http://schemas.microsoft.com/office/2006/metadata/properties" ma:root="true" ma:fieldsID="c38f52bf06e769bd9fc48bac13e76336" ns2:_="" ns3:_="">
    <xsd:import namespace="fcfbbffe-b982-4a9d-aff9-389c4cd2ad84"/>
    <xsd:import namespace="ad79ca8b-544e-4285-b908-2b268a42819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Fech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fbbffe-b982-4a9d-aff9-389c4cd2ad8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Fecha" ma:index="16" nillable="true" ma:displayName="Fecha" ma:format="DateOnly" ma:internalName="Fecha">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ad79ca8b-544e-4285-b908-2b268a42819d" elementFormDefault="qualified">
    <xsd:import namespace="http://schemas.microsoft.com/office/2006/documentManagement/types"/>
    <xsd:import namespace="http://schemas.microsoft.com/office/infopath/2007/PartnerControls"/>
    <xsd:element name="SharedWithUsers" ma:index="14"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70B7023-6C77-4E5C-9763-75B15C7CA8AE}">
  <ds:schemaRefs>
    <ds:schemaRef ds:uri="http://schemas.microsoft.com/office/2006/metadata/properties"/>
    <ds:schemaRef ds:uri="http://purl.org/dc/elements/1.1/"/>
    <ds:schemaRef ds:uri="ad79ca8b-544e-4285-b908-2b268a42819d"/>
    <ds:schemaRef ds:uri="fcfbbffe-b982-4a9d-aff9-389c4cd2ad84"/>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http://www.w3.org/XML/1998/namespace"/>
    <ds:schemaRef ds:uri="http://purl.org/dc/dcmitype/"/>
  </ds:schemaRefs>
</ds:datastoreItem>
</file>

<file path=customXml/itemProps2.xml><?xml version="1.0" encoding="utf-8"?>
<ds:datastoreItem xmlns:ds="http://schemas.openxmlformats.org/officeDocument/2006/customXml" ds:itemID="{489F5A51-6623-4903-A0F6-FCF827CD85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fbbffe-b982-4a9d-aff9-389c4cd2ad84"/>
    <ds:schemaRef ds:uri="ad79ca8b-544e-4285-b908-2b268a42819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3C4BCBA-7941-47D4-B649-366535D067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1225</Words>
  <Application>Microsoft Office PowerPoint</Application>
  <PresentationFormat>Presentación en pantalla (16:9)</PresentationFormat>
  <Paragraphs>208</Paragraphs>
  <Slides>20</Slides>
  <Notes>15</Notes>
  <HiddenSlides>0</HiddenSlides>
  <MMClips>1</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20</vt:i4>
      </vt:variant>
    </vt:vector>
  </HeadingPairs>
  <TitlesOfParts>
    <vt:vector size="29" baseType="lpstr">
      <vt:lpstr>Arial</vt:lpstr>
      <vt:lpstr>Calibri</vt:lpstr>
      <vt:lpstr>Calibri Light</vt:lpstr>
      <vt:lpstr>Century Gothic</vt:lpstr>
      <vt:lpstr>Poppins</vt:lpstr>
      <vt:lpstr>Poppins Light</vt:lpstr>
      <vt:lpstr>Times New Roman</vt:lpstr>
      <vt:lpstr>Wingdings 3</vt:lpstr>
      <vt:lpstr>Tema1</vt:lpstr>
      <vt:lpstr>Digitaliza tu efectivo. Cash Today: Front Office</vt:lpstr>
      <vt:lpstr>Presentación de PowerPoint</vt:lpstr>
      <vt:lpstr>Presentación de PowerPoint</vt:lpstr>
      <vt:lpstr>01. Soluciones Cash Today. </vt:lpstr>
      <vt:lpstr>01. Soluciones Cash Today.  </vt:lpstr>
      <vt:lpstr>01. Soluciones Cash Today. </vt:lpstr>
      <vt:lpstr>01. Soluciones Cash Today. Optimización en el punto de venta. </vt:lpstr>
      <vt:lpstr>01. Soluciones Cash Today. Beneficios del pago en el punto de venta. </vt:lpstr>
      <vt:lpstr>01. Soluciones Cash Today. Experiencia cliente Prosegur Cash. </vt:lpstr>
      <vt:lpstr>Presentación de PowerPoint</vt:lpstr>
      <vt:lpstr>02. Cash Today. Suite de máquinas. </vt:lpstr>
      <vt:lpstr>02. Cash Today. Suite de máquinas. </vt:lpstr>
      <vt:lpstr>02. Cash Today. Suite de máquinas. </vt:lpstr>
      <vt:lpstr>Presentación de PowerPoint</vt:lpstr>
      <vt:lpstr>03. Caso de éxito </vt:lpstr>
      <vt:lpstr>Presentación de PowerPoint</vt:lpstr>
      <vt:lpstr>04. Agente Digitalizador </vt:lpstr>
      <vt:lpstr>Presentación de PowerPoint</vt:lpstr>
      <vt:lpstr>05. Video solución </vt:lpstr>
      <vt:lpstr>Gracias.</vt:lpstr>
    </vt:vector>
  </TitlesOfParts>
  <Company>One World Language Systems, S.L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 your title Department xxx 18/01/12</dc:title>
  <dc:creator>Ángel</dc:creator>
  <cp:lastModifiedBy>Alejandra Rodriguez Azcue</cp:lastModifiedBy>
  <cp:revision>1461</cp:revision>
  <cp:lastPrinted>2012-02-08T16:00:24Z</cp:lastPrinted>
  <dcterms:created xsi:type="dcterms:W3CDTF">2012-01-17T18:24:29Z</dcterms:created>
  <dcterms:modified xsi:type="dcterms:W3CDTF">2023-07-13T08:39:32Z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0x010100B54BF2B455AD4E4C91A0732592A61C68</vt:lpwstr>
  </property>
</Properties>
</file>