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 id="2147483704" r:id="rId5"/>
    <p:sldMasterId id="2147483732" r:id="rId6"/>
    <p:sldMasterId id="2147483736" r:id="rId7"/>
  </p:sldMasterIdLst>
  <p:notesMasterIdLst>
    <p:notesMasterId r:id="rId29"/>
  </p:notesMasterIdLst>
  <p:handoutMasterIdLst>
    <p:handoutMasterId r:id="rId30"/>
  </p:handoutMasterIdLst>
  <p:sldIdLst>
    <p:sldId id="346" r:id="rId8"/>
    <p:sldId id="301" r:id="rId9"/>
    <p:sldId id="354" r:id="rId10"/>
    <p:sldId id="356" r:id="rId11"/>
    <p:sldId id="357" r:id="rId12"/>
    <p:sldId id="358" r:id="rId13"/>
    <p:sldId id="359" r:id="rId14"/>
    <p:sldId id="355" r:id="rId15"/>
    <p:sldId id="371" r:id="rId16"/>
    <p:sldId id="373" r:id="rId17"/>
    <p:sldId id="374" r:id="rId18"/>
    <p:sldId id="370" r:id="rId19"/>
    <p:sldId id="377" r:id="rId20"/>
    <p:sldId id="2134805797" r:id="rId21"/>
    <p:sldId id="368" r:id="rId22"/>
    <p:sldId id="372" r:id="rId23"/>
    <p:sldId id="366" r:id="rId24"/>
    <p:sldId id="376" r:id="rId25"/>
    <p:sldId id="385" r:id="rId26"/>
    <p:sldId id="2134805796" r:id="rId27"/>
    <p:sldId id="337" r:id="rId28"/>
  </p:sldIdLst>
  <p:sldSz cx="9144000" cy="5143500" type="screen16x9"/>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06">
          <p15:clr>
            <a:srgbClr val="A4A3A4"/>
          </p15:clr>
        </p15:guide>
        <p15:guide id="2" pos="5759">
          <p15:clr>
            <a:srgbClr val="A4A3A4"/>
          </p15:clr>
        </p15:guide>
        <p15:guide id="3" pos="272" userDrawn="1">
          <p15:clr>
            <a:srgbClr val="A4A3A4"/>
          </p15:clr>
        </p15:guide>
        <p15:guide id="4" orient="horz" pos="282" userDrawn="1">
          <p15:clr>
            <a:srgbClr val="A4A3A4"/>
          </p15:clr>
        </p15:guide>
        <p15:guide id="5" pos="2880" userDrawn="1">
          <p15:clr>
            <a:srgbClr val="A4A3A4"/>
          </p15:clr>
        </p15:guide>
        <p15:guide id="6" pos="158" userDrawn="1">
          <p15:clr>
            <a:srgbClr val="A4A3A4"/>
          </p15:clr>
        </p15:guide>
        <p15:guide id="7" pos="5579" userDrawn="1">
          <p15:clr>
            <a:srgbClr val="A4A3A4"/>
          </p15:clr>
        </p15:guide>
      </p15:sldGuideLst>
    </p:ext>
    <p:ext uri="{2D200454-40CA-4A62-9FC3-DE9A4176ACB9}">
      <p15:notesGuideLst xmlns:p15="http://schemas.microsoft.com/office/powerpoint/2012/main">
        <p15:guide id="1" orient="horz" pos="3132">
          <p15:clr>
            <a:srgbClr val="A4A3A4"/>
          </p15:clr>
        </p15:guide>
        <p15:guide id="2" pos="214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vira Alonso" initials="EA"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B02"/>
    <a:srgbClr val="FFD300"/>
    <a:srgbClr val="FDD933"/>
    <a:srgbClr val="77C8CD"/>
    <a:srgbClr val="F1AA20"/>
    <a:srgbClr val="F3813C"/>
    <a:srgbClr val="637B7C"/>
    <a:srgbClr val="FFD525"/>
    <a:srgbClr val="9D9E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68546B-9C67-45D7-BA5D-866B17C8F3A2}" v="12" dt="2023-02-06T15:52:45.92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83" autoAdjust="0"/>
    <p:restoredTop sz="95806"/>
  </p:normalViewPr>
  <p:slideViewPr>
    <p:cSldViewPr snapToGrid="0" snapToObjects="1" showGuides="1">
      <p:cViewPr varScale="1">
        <p:scale>
          <a:sx n="141" d="100"/>
          <a:sy n="141" d="100"/>
        </p:scale>
        <p:origin x="102" y="132"/>
      </p:cViewPr>
      <p:guideLst>
        <p:guide orient="horz" pos="2606"/>
        <p:guide pos="5759"/>
        <p:guide pos="272"/>
        <p:guide orient="horz" pos="282"/>
        <p:guide pos="2880"/>
        <p:guide pos="158"/>
        <p:guide pos="5579"/>
      </p:guideLst>
    </p:cSldViewPr>
  </p:slideViewPr>
  <p:notesTextViewPr>
    <p:cViewPr>
      <p:scale>
        <a:sx n="100" d="100"/>
        <a:sy n="100" d="100"/>
      </p:scale>
      <p:origin x="0" y="0"/>
    </p:cViewPr>
  </p:notesTextViewPr>
  <p:notesViewPr>
    <p:cSldViewPr snapToGrid="0" snapToObjects="1">
      <p:cViewPr varScale="1">
        <p:scale>
          <a:sx n="81" d="100"/>
          <a:sy n="81" d="100"/>
        </p:scale>
        <p:origin x="-4020" y="-9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ticia Barrios Martin" userId="6fd6af31-0f8a-4d57-a585-69e6d630a049" providerId="ADAL" clId="{9C68546B-9C67-45D7-BA5D-866B17C8F3A2}"/>
    <pc:docChg chg="undo custSel modSld sldOrd modMainMaster">
      <pc:chgData name="Leticia Barrios Martin" userId="6fd6af31-0f8a-4d57-a585-69e6d630a049" providerId="ADAL" clId="{9C68546B-9C67-45D7-BA5D-866B17C8F3A2}" dt="2023-02-06T16:02:24.313" v="20" actId="255"/>
      <pc:docMkLst>
        <pc:docMk/>
      </pc:docMkLst>
      <pc:sldChg chg="ord">
        <pc:chgData name="Leticia Barrios Martin" userId="6fd6af31-0f8a-4d57-a585-69e6d630a049" providerId="ADAL" clId="{9C68546B-9C67-45D7-BA5D-866B17C8F3A2}" dt="2023-02-06T11:07:48.307" v="1"/>
        <pc:sldMkLst>
          <pc:docMk/>
          <pc:sldMk cId="202289966" sldId="337"/>
        </pc:sldMkLst>
      </pc:sldChg>
      <pc:sldChg chg="addSp delSp modSp mod">
        <pc:chgData name="Leticia Barrios Martin" userId="6fd6af31-0f8a-4d57-a585-69e6d630a049" providerId="ADAL" clId="{9C68546B-9C67-45D7-BA5D-866B17C8F3A2}" dt="2023-02-06T16:02:24.313" v="20" actId="255"/>
        <pc:sldMkLst>
          <pc:docMk/>
          <pc:sldMk cId="2778182766" sldId="346"/>
        </pc:sldMkLst>
        <pc:spChg chg="add mod">
          <ac:chgData name="Leticia Barrios Martin" userId="6fd6af31-0f8a-4d57-a585-69e6d630a049" providerId="ADAL" clId="{9C68546B-9C67-45D7-BA5D-866B17C8F3A2}" dt="2023-02-06T15:50:49.435" v="2"/>
          <ac:spMkLst>
            <pc:docMk/>
            <pc:sldMk cId="2778182766" sldId="346"/>
            <ac:spMk id="2" creationId="{0A73E8A2-B38B-5B44-925D-EB4A88C2EC2A}"/>
          </ac:spMkLst>
        </pc:spChg>
        <pc:spChg chg="add del mod">
          <ac:chgData name="Leticia Barrios Martin" userId="6fd6af31-0f8a-4d57-a585-69e6d630a049" providerId="ADAL" clId="{9C68546B-9C67-45D7-BA5D-866B17C8F3A2}" dt="2023-02-06T15:50:55.320" v="6" actId="478"/>
          <ac:spMkLst>
            <pc:docMk/>
            <pc:sldMk cId="2778182766" sldId="346"/>
            <ac:spMk id="3" creationId="{0A73E8A2-B38B-5B44-925D-EB4A88C2EC2A}"/>
          </ac:spMkLst>
        </pc:spChg>
        <pc:spChg chg="add mod">
          <ac:chgData name="Leticia Barrios Martin" userId="6fd6af31-0f8a-4d57-a585-69e6d630a049" providerId="ADAL" clId="{9C68546B-9C67-45D7-BA5D-866B17C8F3A2}" dt="2023-02-06T16:02:24.313" v="20" actId="255"/>
          <ac:spMkLst>
            <pc:docMk/>
            <pc:sldMk cId="2778182766" sldId="346"/>
            <ac:spMk id="5" creationId="{D186D232-D57F-CE00-8850-98EBFDCDEB55}"/>
          </ac:spMkLst>
        </pc:spChg>
        <pc:picChg chg="mod">
          <ac:chgData name="Leticia Barrios Martin" userId="6fd6af31-0f8a-4d57-a585-69e6d630a049" providerId="ADAL" clId="{9C68546B-9C67-45D7-BA5D-866B17C8F3A2}" dt="2023-02-06T15:50:52.421" v="4" actId="1076"/>
          <ac:picMkLst>
            <pc:docMk/>
            <pc:sldMk cId="2778182766" sldId="346"/>
            <ac:picMk id="4" creationId="{08287494-E925-D84C-B8CC-C5A08B211124}"/>
          </ac:picMkLst>
        </pc:picChg>
      </pc:sldChg>
      <pc:sldMasterChg chg="modSldLayout">
        <pc:chgData name="Leticia Barrios Martin" userId="6fd6af31-0f8a-4d57-a585-69e6d630a049" providerId="ADAL" clId="{9C68546B-9C67-45D7-BA5D-866B17C8F3A2}" dt="2023-02-06T15:51:38.767" v="15" actId="478"/>
        <pc:sldMasterMkLst>
          <pc:docMk/>
          <pc:sldMasterMk cId="900357284" sldId="2147483687"/>
        </pc:sldMasterMkLst>
        <pc:sldLayoutChg chg="addSp delSp modSp mod">
          <pc:chgData name="Leticia Barrios Martin" userId="6fd6af31-0f8a-4d57-a585-69e6d630a049" providerId="ADAL" clId="{9C68546B-9C67-45D7-BA5D-866B17C8F3A2}" dt="2023-02-06T15:51:38.767" v="15" actId="478"/>
          <pc:sldLayoutMkLst>
            <pc:docMk/>
            <pc:sldMasterMk cId="900357284" sldId="2147483687"/>
            <pc:sldLayoutMk cId="24733880" sldId="2147483701"/>
          </pc:sldLayoutMkLst>
          <pc:spChg chg="add del mod">
            <ac:chgData name="Leticia Barrios Martin" userId="6fd6af31-0f8a-4d57-a585-69e6d630a049" providerId="ADAL" clId="{9C68546B-9C67-45D7-BA5D-866B17C8F3A2}" dt="2023-02-06T15:51:01.137" v="8" actId="478"/>
            <ac:spMkLst>
              <pc:docMk/>
              <pc:sldMasterMk cId="900357284" sldId="2147483687"/>
              <pc:sldLayoutMk cId="24733880" sldId="2147483701"/>
              <ac:spMk id="2" creationId="{0A73E8A2-B38B-5B44-925D-EB4A88C2EC2A}"/>
            </ac:spMkLst>
          </pc:spChg>
          <pc:spChg chg="add del mod">
            <ac:chgData name="Leticia Barrios Martin" userId="6fd6af31-0f8a-4d57-a585-69e6d630a049" providerId="ADAL" clId="{9C68546B-9C67-45D7-BA5D-866B17C8F3A2}" dt="2023-02-06T15:51:19.416" v="11" actId="478"/>
            <ac:spMkLst>
              <pc:docMk/>
              <pc:sldMasterMk cId="900357284" sldId="2147483687"/>
              <pc:sldLayoutMk cId="24733880" sldId="2147483701"/>
              <ac:spMk id="5" creationId="{08F20F4E-1C4B-FF50-B6B0-FD16E6B65BF0}"/>
            </ac:spMkLst>
          </pc:spChg>
          <pc:spChg chg="add del mod">
            <ac:chgData name="Leticia Barrios Martin" userId="6fd6af31-0f8a-4d57-a585-69e6d630a049" providerId="ADAL" clId="{9C68546B-9C67-45D7-BA5D-866B17C8F3A2}" dt="2023-02-06T15:51:20.617" v="13" actId="478"/>
            <ac:spMkLst>
              <pc:docMk/>
              <pc:sldMasterMk cId="900357284" sldId="2147483687"/>
              <pc:sldLayoutMk cId="24733880" sldId="2147483701"/>
              <ac:spMk id="6" creationId="{91CE4BE8-AEC9-7DC2-80BA-753A55F1432B}"/>
            </ac:spMkLst>
          </pc:spChg>
          <pc:spChg chg="add del mod">
            <ac:chgData name="Leticia Barrios Martin" userId="6fd6af31-0f8a-4d57-a585-69e6d630a049" providerId="ADAL" clId="{9C68546B-9C67-45D7-BA5D-866B17C8F3A2}" dt="2023-02-06T15:51:38.767" v="15" actId="478"/>
            <ac:spMkLst>
              <pc:docMk/>
              <pc:sldMasterMk cId="900357284" sldId="2147483687"/>
              <pc:sldLayoutMk cId="24733880" sldId="2147483701"/>
              <ac:spMk id="7" creationId="{FD3ACB74-2E4E-2991-19BD-CAD6D093EC6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223EBBFF-2912-4FED-AFE9-AD6BB91AF174}" type="datetimeFigureOut">
              <a:rPr lang="es-ES" smtClean="0"/>
              <a:pPr/>
              <a:t>06/02/2023</a:t>
            </a:fld>
            <a:endParaRPr lang="es-ES" dirty="0"/>
          </a:p>
        </p:txBody>
      </p:sp>
      <p:sp>
        <p:nvSpPr>
          <p:cNvPr id="5" name="4 Marcador de número de diapositiva"/>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C2EC23DD-79E4-4FDB-BBAF-CB2F3F23AA21}" type="slidenum">
              <a:rPr lang="es-ES" smtClean="0"/>
              <a:pPr/>
              <a:t>‹Nº›</a:t>
            </a:fld>
            <a:endParaRPr lang="es-ES" dirty="0"/>
          </a:p>
        </p:txBody>
      </p:sp>
    </p:spTree>
    <p:extLst>
      <p:ext uri="{BB962C8B-B14F-4D97-AF65-F5344CB8AC3E}">
        <p14:creationId xmlns:p14="http://schemas.microsoft.com/office/powerpoint/2010/main" val="3646460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5" y="0"/>
            <a:ext cx="2951163" cy="497126"/>
          </a:xfrm>
          <a:prstGeom prst="rect">
            <a:avLst/>
          </a:prstGeom>
        </p:spPr>
        <p:txBody>
          <a:bodyPr vert="horz" lIns="91409" tIns="45705" rIns="91409" bIns="45705" rtlCol="0"/>
          <a:lstStyle>
            <a:lvl1pPr algn="l">
              <a:defRPr sz="1200"/>
            </a:lvl1pPr>
          </a:lstStyle>
          <a:p>
            <a:endParaRPr lang="es-ES" dirty="0"/>
          </a:p>
        </p:txBody>
      </p:sp>
      <p:sp>
        <p:nvSpPr>
          <p:cNvPr id="3" name="2 Marcador de fecha"/>
          <p:cNvSpPr>
            <a:spLocks noGrp="1"/>
          </p:cNvSpPr>
          <p:nvPr>
            <p:ph type="dt" idx="1"/>
          </p:nvPr>
        </p:nvSpPr>
        <p:spPr>
          <a:xfrm>
            <a:off x="3857641" y="0"/>
            <a:ext cx="2951163" cy="497126"/>
          </a:xfrm>
          <a:prstGeom prst="rect">
            <a:avLst/>
          </a:prstGeom>
        </p:spPr>
        <p:txBody>
          <a:bodyPr vert="horz" lIns="91409" tIns="45705" rIns="91409" bIns="45705" rtlCol="0"/>
          <a:lstStyle>
            <a:lvl1pPr algn="r">
              <a:defRPr sz="1200"/>
            </a:lvl1pPr>
          </a:lstStyle>
          <a:p>
            <a:fld id="{230731CB-1BFE-4642-B05D-0F44376CC056}" type="datetimeFigureOut">
              <a:rPr lang="es-ES" smtClean="0"/>
              <a:pPr/>
              <a:t>06/02/2023</a:t>
            </a:fld>
            <a:endParaRPr lang="es-ES" dirty="0"/>
          </a:p>
        </p:txBody>
      </p:sp>
      <p:sp>
        <p:nvSpPr>
          <p:cNvPr id="4" name="3 Marcador de imagen de diapositiva"/>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09" tIns="45705" rIns="91409" bIns="45705" rtlCol="0" anchor="ctr"/>
          <a:lstStyle/>
          <a:p>
            <a:endParaRPr lang="es-ES" dirty="0"/>
          </a:p>
        </p:txBody>
      </p:sp>
      <p:sp>
        <p:nvSpPr>
          <p:cNvPr id="5" name="4 Marcador de notas"/>
          <p:cNvSpPr>
            <a:spLocks noGrp="1"/>
          </p:cNvSpPr>
          <p:nvPr>
            <p:ph type="body" sz="quarter" idx="3"/>
          </p:nvPr>
        </p:nvSpPr>
        <p:spPr>
          <a:xfrm>
            <a:off x="681038" y="4722698"/>
            <a:ext cx="5448300" cy="4474131"/>
          </a:xfrm>
          <a:prstGeom prst="rect">
            <a:avLst/>
          </a:prstGeom>
        </p:spPr>
        <p:txBody>
          <a:bodyPr vert="horz" lIns="91409" tIns="45705" rIns="91409" bIns="4570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5" y="9443662"/>
            <a:ext cx="2951163" cy="497126"/>
          </a:xfrm>
          <a:prstGeom prst="rect">
            <a:avLst/>
          </a:prstGeom>
        </p:spPr>
        <p:txBody>
          <a:bodyPr vert="horz" lIns="91409" tIns="45705" rIns="91409" bIns="45705"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57641" y="9443662"/>
            <a:ext cx="2951163" cy="497126"/>
          </a:xfrm>
          <a:prstGeom prst="rect">
            <a:avLst/>
          </a:prstGeom>
        </p:spPr>
        <p:txBody>
          <a:bodyPr vert="horz" lIns="91409" tIns="45705" rIns="91409" bIns="45705" rtlCol="0" anchor="b"/>
          <a:lstStyle>
            <a:lvl1pPr algn="r">
              <a:defRPr sz="1200"/>
            </a:lvl1pPr>
          </a:lstStyle>
          <a:p>
            <a:fld id="{199BE709-C213-4C67-B6D2-48FCC9B6E9F0}" type="slidenum">
              <a:rPr lang="es-ES" smtClean="0"/>
              <a:pPr/>
              <a:t>‹Nº›</a:t>
            </a:fld>
            <a:endParaRPr lang="es-ES" dirty="0"/>
          </a:p>
        </p:txBody>
      </p:sp>
    </p:spTree>
    <p:extLst>
      <p:ext uri="{BB962C8B-B14F-4D97-AF65-F5344CB8AC3E}">
        <p14:creationId xmlns:p14="http://schemas.microsoft.com/office/powerpoint/2010/main" val="1814987020"/>
      </p:ext>
    </p:extLst>
  </p:cSld>
  <p:clrMap bg1="lt1" tx1="dk1" bg2="lt2" tx2="dk2" accent1="accent1" accent2="accent2" accent3="accent3" accent4="accent4" accent5="accent5" accent6="accent6" hlink="hlink" folHlink="folHlink"/>
  <p:notesStyle>
    <a:lvl1pPr marL="0" algn="l" defTabSz="779163" rtl="0" eaLnBrk="1" latinLnBrk="0" hangingPunct="1">
      <a:defRPr sz="1000" kern="1200">
        <a:solidFill>
          <a:schemeClr val="tx1"/>
        </a:solidFill>
        <a:latin typeface="+mn-lt"/>
        <a:ea typeface="+mn-ea"/>
        <a:cs typeface="+mn-cs"/>
      </a:defRPr>
    </a:lvl1pPr>
    <a:lvl2pPr marL="389582" algn="l" defTabSz="779163" rtl="0" eaLnBrk="1" latinLnBrk="0" hangingPunct="1">
      <a:defRPr sz="1000" kern="1200">
        <a:solidFill>
          <a:schemeClr val="tx1"/>
        </a:solidFill>
        <a:latin typeface="+mn-lt"/>
        <a:ea typeface="+mn-ea"/>
        <a:cs typeface="+mn-cs"/>
      </a:defRPr>
    </a:lvl2pPr>
    <a:lvl3pPr marL="779163" algn="l" defTabSz="779163" rtl="0" eaLnBrk="1" latinLnBrk="0" hangingPunct="1">
      <a:defRPr sz="1000" kern="1200">
        <a:solidFill>
          <a:schemeClr val="tx1"/>
        </a:solidFill>
        <a:latin typeface="+mn-lt"/>
        <a:ea typeface="+mn-ea"/>
        <a:cs typeface="+mn-cs"/>
      </a:defRPr>
    </a:lvl3pPr>
    <a:lvl4pPr marL="1168745" algn="l" defTabSz="779163" rtl="0" eaLnBrk="1" latinLnBrk="0" hangingPunct="1">
      <a:defRPr sz="1000" kern="1200">
        <a:solidFill>
          <a:schemeClr val="tx1"/>
        </a:solidFill>
        <a:latin typeface="+mn-lt"/>
        <a:ea typeface="+mn-ea"/>
        <a:cs typeface="+mn-cs"/>
      </a:defRPr>
    </a:lvl4pPr>
    <a:lvl5pPr marL="1558326" algn="l" defTabSz="779163" rtl="0" eaLnBrk="1" latinLnBrk="0" hangingPunct="1">
      <a:defRPr sz="1000" kern="1200">
        <a:solidFill>
          <a:schemeClr val="tx1"/>
        </a:solidFill>
        <a:latin typeface="+mn-lt"/>
        <a:ea typeface="+mn-ea"/>
        <a:cs typeface="+mn-cs"/>
      </a:defRPr>
    </a:lvl5pPr>
    <a:lvl6pPr marL="1947908" algn="l" defTabSz="779163" rtl="0" eaLnBrk="1" latinLnBrk="0" hangingPunct="1">
      <a:defRPr sz="1000" kern="1200">
        <a:solidFill>
          <a:schemeClr val="tx1"/>
        </a:solidFill>
        <a:latin typeface="+mn-lt"/>
        <a:ea typeface="+mn-ea"/>
        <a:cs typeface="+mn-cs"/>
      </a:defRPr>
    </a:lvl6pPr>
    <a:lvl7pPr marL="2337489" algn="l" defTabSz="779163" rtl="0" eaLnBrk="1" latinLnBrk="0" hangingPunct="1">
      <a:defRPr sz="1000" kern="1200">
        <a:solidFill>
          <a:schemeClr val="tx1"/>
        </a:solidFill>
        <a:latin typeface="+mn-lt"/>
        <a:ea typeface="+mn-ea"/>
        <a:cs typeface="+mn-cs"/>
      </a:defRPr>
    </a:lvl7pPr>
    <a:lvl8pPr marL="2727071" algn="l" defTabSz="779163" rtl="0" eaLnBrk="1" latinLnBrk="0" hangingPunct="1">
      <a:defRPr sz="1000" kern="1200">
        <a:solidFill>
          <a:schemeClr val="tx1"/>
        </a:solidFill>
        <a:latin typeface="+mn-lt"/>
        <a:ea typeface="+mn-ea"/>
        <a:cs typeface="+mn-cs"/>
      </a:defRPr>
    </a:lvl8pPr>
    <a:lvl9pPr marL="3116652" algn="l" defTabSz="77916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2</a:t>
            </a:fld>
            <a:endParaRPr lang="es-ES" dirty="0"/>
          </a:p>
        </p:txBody>
      </p:sp>
    </p:spTree>
    <p:extLst>
      <p:ext uri="{BB962C8B-B14F-4D97-AF65-F5344CB8AC3E}">
        <p14:creationId xmlns:p14="http://schemas.microsoft.com/office/powerpoint/2010/main" val="3589485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14</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5220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15</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1816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17</a:t>
            </a:fld>
            <a:endParaRPr lang="es-ES" dirty="0"/>
          </a:p>
        </p:txBody>
      </p:sp>
    </p:spTree>
    <p:extLst>
      <p:ext uri="{BB962C8B-B14F-4D97-AF65-F5344CB8AC3E}">
        <p14:creationId xmlns:p14="http://schemas.microsoft.com/office/powerpoint/2010/main" val="2939174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19</a:t>
            </a:fld>
            <a:endParaRPr lang="es-ES" dirty="0"/>
          </a:p>
        </p:txBody>
      </p:sp>
    </p:spTree>
    <p:extLst>
      <p:ext uri="{BB962C8B-B14F-4D97-AF65-F5344CB8AC3E}">
        <p14:creationId xmlns:p14="http://schemas.microsoft.com/office/powerpoint/2010/main" val="27897150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BE8165-B887-4E50-B969-EE6981E78F6F}"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0588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4</a:t>
            </a:fld>
            <a:endParaRPr lang="es-ES" dirty="0"/>
          </a:p>
        </p:txBody>
      </p:sp>
    </p:spTree>
    <p:extLst>
      <p:ext uri="{BB962C8B-B14F-4D97-AF65-F5344CB8AC3E}">
        <p14:creationId xmlns:p14="http://schemas.microsoft.com/office/powerpoint/2010/main" val="3100620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5</a:t>
            </a:fld>
            <a:endParaRPr lang="es-ES" dirty="0"/>
          </a:p>
        </p:txBody>
      </p:sp>
    </p:spTree>
    <p:extLst>
      <p:ext uri="{BB962C8B-B14F-4D97-AF65-F5344CB8AC3E}">
        <p14:creationId xmlns:p14="http://schemas.microsoft.com/office/powerpoint/2010/main" val="3502827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6</a:t>
            </a:fld>
            <a:endParaRPr lang="es-ES" dirty="0"/>
          </a:p>
        </p:txBody>
      </p:sp>
    </p:spTree>
    <p:extLst>
      <p:ext uri="{BB962C8B-B14F-4D97-AF65-F5344CB8AC3E}">
        <p14:creationId xmlns:p14="http://schemas.microsoft.com/office/powerpoint/2010/main" val="708497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7</a:t>
            </a:fld>
            <a:endParaRPr lang="es-ES" dirty="0"/>
          </a:p>
        </p:txBody>
      </p:sp>
    </p:spTree>
    <p:extLst>
      <p:ext uri="{BB962C8B-B14F-4D97-AF65-F5344CB8AC3E}">
        <p14:creationId xmlns:p14="http://schemas.microsoft.com/office/powerpoint/2010/main" val="445657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9</a:t>
            </a:fld>
            <a:endParaRPr lang="es-ES" dirty="0"/>
          </a:p>
        </p:txBody>
      </p:sp>
    </p:spTree>
    <p:extLst>
      <p:ext uri="{BB962C8B-B14F-4D97-AF65-F5344CB8AC3E}">
        <p14:creationId xmlns:p14="http://schemas.microsoft.com/office/powerpoint/2010/main" val="773652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10</a:t>
            </a:fld>
            <a:endParaRPr lang="es-ES" dirty="0"/>
          </a:p>
        </p:txBody>
      </p:sp>
    </p:spTree>
    <p:extLst>
      <p:ext uri="{BB962C8B-B14F-4D97-AF65-F5344CB8AC3E}">
        <p14:creationId xmlns:p14="http://schemas.microsoft.com/office/powerpoint/2010/main" val="1464229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11</a:t>
            </a:fld>
            <a:endParaRPr lang="es-ES" dirty="0"/>
          </a:p>
        </p:txBody>
      </p:sp>
    </p:spTree>
    <p:extLst>
      <p:ext uri="{BB962C8B-B14F-4D97-AF65-F5344CB8AC3E}">
        <p14:creationId xmlns:p14="http://schemas.microsoft.com/office/powerpoint/2010/main" val="2595786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13</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154533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4.svg"/><Relationship Id="rId4" Type="http://schemas.openxmlformats.org/officeDocument/2006/relationships/image" Target="../media/image16.svg"/><Relationship Id="rId9"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21.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4.svg"/><Relationship Id="rId5" Type="http://schemas.openxmlformats.org/officeDocument/2006/relationships/image" Target="../media/image9.svg"/><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1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47965" y="2488223"/>
            <a:ext cx="5446835" cy="923330"/>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Elementos fijos de portada.</a:t>
            </a:r>
          </a:p>
          <a:p>
            <a:pPr marL="324000" indent="-324000">
              <a:buFont typeface="+mj-lt"/>
              <a:buAutoNum type="arabicPeriod"/>
            </a:pPr>
            <a:r>
              <a:rPr lang="es-ES" sz="1350" b="1" dirty="0">
                <a:latin typeface="Century Gothic" panose="020B0502020202020204" pitchFamily="34" charset="0"/>
              </a:rPr>
              <a:t>Uso de Fuentes en slides interiores.</a:t>
            </a:r>
          </a:p>
          <a:p>
            <a:pPr marL="324000" indent="-324000">
              <a:buFont typeface="+mj-lt"/>
              <a:buAutoNum type="arabicPeriod"/>
            </a:pPr>
            <a:r>
              <a:rPr lang="es-ES" sz="1350" b="1" dirty="0">
                <a:latin typeface="Century Gothic" panose="020B0502020202020204" pitchFamily="34" charset="0"/>
              </a:rPr>
              <a:t>Iconografía y Colores Corporativos.</a:t>
            </a:r>
          </a:p>
          <a:p>
            <a:pPr marL="324000" indent="-324000">
              <a:buFont typeface="+mj-lt"/>
              <a:buAutoNum type="arabicPeriod"/>
            </a:pPr>
            <a:r>
              <a:rPr lang="es-ES" sz="135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539897" y="1715053"/>
            <a:ext cx="4673111" cy="646331"/>
          </a:xfrm>
          <a:prstGeom prst="rect">
            <a:avLst/>
          </a:prstGeom>
          <a:noFill/>
        </p:spPr>
        <p:txBody>
          <a:bodyPr wrap="square" rtlCol="0">
            <a:spAutoFit/>
          </a:bodyPr>
          <a:lstStyle/>
          <a:p>
            <a:r>
              <a:rPr lang="es-ES" sz="18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16507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5205555" y="4277499"/>
            <a:ext cx="2946486" cy="602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5319097" y="4334650"/>
            <a:ext cx="2804369" cy="484748"/>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05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17785" y="1396843"/>
            <a:ext cx="3782765" cy="1650452"/>
          </a:xfrm>
          <a:prstGeom prst="rect">
            <a:avLst/>
          </a:prstGeom>
          <a:noFill/>
        </p:spPr>
        <p:txBody>
          <a:bodyPr wrap="square" lIns="0" tIns="0" rIns="0" bIns="0" rtlCol="0">
            <a:spAutoFit/>
          </a:bodyPr>
          <a:lstStyle/>
          <a:p>
            <a:r>
              <a:rPr lang="es-ES" sz="975" b="0" dirty="0">
                <a:latin typeface="Arial" panose="020B0604020202020204" pitchFamily="34" charset="0"/>
                <a:cs typeface="Arial" panose="020B0604020202020204" pitchFamily="34" charset="0"/>
              </a:rPr>
              <a:t>Cuerpos de texto. </a:t>
            </a:r>
            <a:r>
              <a:rPr lang="en-GB" sz="97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975"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421481" y="950119"/>
            <a:ext cx="458628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72050" y="949006"/>
            <a:ext cx="3463251" cy="2530000"/>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617935"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4968329" y="3543858"/>
            <a:ext cx="3461296" cy="363754"/>
          </a:xfrm>
          <a:prstGeom prst="rect">
            <a:avLst/>
          </a:prstGeom>
          <a:noFill/>
        </p:spPr>
        <p:txBody>
          <a:bodyPr wrap="square" lIns="0" tIns="0" rIns="0" bIns="0" rtlCol="0">
            <a:spAutoFit/>
          </a:bodyPr>
          <a:lstStyle/>
          <a:p>
            <a:r>
              <a:rPr lang="en-GB" sz="788"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788"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837824" y="3291621"/>
            <a:ext cx="614748" cy="6858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2250831" y="3344000"/>
            <a:ext cx="496335" cy="57855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3587261" y="3401617"/>
            <a:ext cx="575411" cy="46580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764382" y="3641772"/>
            <a:ext cx="3564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4964330" y="692944"/>
            <a:ext cx="0" cy="34432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4409982"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3878479"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249834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14819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623236"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1974019"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3342457"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076584"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ORDEN Y ESTRUCTURA</a:t>
            </a:r>
            <a:endParaRPr lang="en-GB" sz="75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8048605" y="4194494"/>
            <a:ext cx="196602" cy="200879"/>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56091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9233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spTree>
    <p:extLst>
      <p:ext uri="{BB962C8B-B14F-4D97-AF65-F5344CB8AC3E}">
        <p14:creationId xmlns:p14="http://schemas.microsoft.com/office/powerpoint/2010/main" val="713481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98446876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204149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
        <p:nvSpPr>
          <p:cNvPr id="4" name="CuadroTexto 3">
            <a:extLst>
              <a:ext uri="{FF2B5EF4-FFF2-40B4-BE49-F238E27FC236}">
                <a16:creationId xmlns:a16="http://schemas.microsoft.com/office/drawing/2014/main" id="{BAC71A70-45BD-E744-A94B-B99F55690A98}"/>
              </a:ext>
            </a:extLst>
          </p:cNvPr>
          <p:cNvSpPr txBox="1"/>
          <p:nvPr userDrawn="1"/>
        </p:nvSpPr>
        <p:spPr>
          <a:xfrm>
            <a:off x="4541520" y="-812800"/>
            <a:ext cx="184666" cy="323165"/>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247338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1123864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567506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8"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Elementos fijos de portada</a:t>
            </a:r>
          </a:p>
        </p:txBody>
      </p:sp>
    </p:spTree>
    <p:extLst>
      <p:ext uri="{BB962C8B-B14F-4D97-AF65-F5344CB8AC3E}">
        <p14:creationId xmlns:p14="http://schemas.microsoft.com/office/powerpoint/2010/main" val="1410475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64825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 IMAGEN COMPLETA">
    <p:bg>
      <p:bgRef idx="1001">
        <a:schemeClr val="bg1"/>
      </p:bgRef>
    </p:bg>
    <p:spTree>
      <p:nvGrpSpPr>
        <p:cNvPr id="1" name=""/>
        <p:cNvGrpSpPr/>
        <p:nvPr/>
      </p:nvGrpSpPr>
      <p:grpSpPr>
        <a:xfrm>
          <a:off x="0" y="0"/>
          <a:ext cx="0" cy="0"/>
          <a:chOff x="0" y="0"/>
          <a:chExt cx="0" cy="0"/>
        </a:xfrm>
      </p:grpSpPr>
      <p:graphicFrame>
        <p:nvGraphicFramePr>
          <p:cNvPr id="2" name="Objeto 1" hidden="1">
            <a:extLst>
              <a:ext uri="{FF2B5EF4-FFF2-40B4-BE49-F238E27FC236}">
                <a16:creationId xmlns:a16="http://schemas.microsoft.com/office/drawing/2014/main" id="{D8055494-BA7F-4D89-817D-19CEA37790E0}"/>
              </a:ext>
            </a:extLst>
          </p:cNvPr>
          <p:cNvGraphicFramePr>
            <a:graphicFrameLocks noChangeAspect="1"/>
          </p:cNvGraphicFramePr>
          <p:nvPr userDrawn="1">
            <p:custDataLst>
              <p:tags r:id="rId1"/>
            </p:custDataLst>
            <p:extLst>
              <p:ext uri="{D42A27DB-BD31-4B8C-83A1-F6EECF244321}">
                <p14:modId xmlns:p14="http://schemas.microsoft.com/office/powerpoint/2010/main" val="256770033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a de think-cell" r:id="rId3" imgW="378" imgH="377" progId="TCLayout.ActiveDocument.1">
                  <p:embed/>
                </p:oleObj>
              </mc:Choice>
              <mc:Fallback>
                <p:oleObj name="Diapositiva de think-cell" r:id="rId3" imgW="378" imgH="377" progId="TCLayout.ActiveDocument.1">
                  <p:embed/>
                  <p:pic>
                    <p:nvPicPr>
                      <p:cNvPr id="2" name="Objeto 1" hidden="1">
                        <a:extLst>
                          <a:ext uri="{FF2B5EF4-FFF2-40B4-BE49-F238E27FC236}">
                            <a16:creationId xmlns:a16="http://schemas.microsoft.com/office/drawing/2014/main" id="{D8055494-BA7F-4D89-817D-19CEA37790E0}"/>
                          </a:ext>
                        </a:extLst>
                      </p:cNvPr>
                      <p:cNvPicPr/>
                      <p:nvPr/>
                    </p:nvPicPr>
                    <p:blipFill>
                      <a:blip r:embed="rId4"/>
                      <a:stretch>
                        <a:fillRect/>
                      </a:stretch>
                    </p:blipFill>
                    <p:spPr>
                      <a:xfrm>
                        <a:off x="1191" y="1191"/>
                        <a:ext cx="1191" cy="1191"/>
                      </a:xfrm>
                      <a:prstGeom prst="rect">
                        <a:avLst/>
                      </a:prstGeom>
                    </p:spPr>
                  </p:pic>
                </p:oleObj>
              </mc:Fallback>
            </mc:AlternateContent>
          </a:graphicData>
        </a:graphic>
      </p:graphicFrame>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809089"/>
            <a:ext cx="9144000" cy="4334409"/>
          </a:xfrm>
          <a:prstGeom prst="rect">
            <a:avLst/>
          </a:prstGeom>
        </p:spPr>
        <p:txBody>
          <a:bodyPr/>
          <a:lstStyle/>
          <a:p>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a:t>
            </a:r>
            <a:r>
              <a:rPr lang="es-ES"/>
              <a:t>DEL APARTADO</a:t>
            </a:r>
            <a:endParaRPr lang="es-ES" dirty="0"/>
          </a:p>
        </p:txBody>
      </p:sp>
      <p:sp>
        <p:nvSpPr>
          <p:cNvPr id="8" name="Marcador de número de diapositiva 16">
            <a:extLst>
              <a:ext uri="{FF2B5EF4-FFF2-40B4-BE49-F238E27FC236}">
                <a16:creationId xmlns:a16="http://schemas.microsoft.com/office/drawing/2014/main" id="{8AF63C0F-D6B0-4C64-842C-BA12D1C0A88A}"/>
              </a:ext>
            </a:extLst>
          </p:cNvPr>
          <p:cNvSpPr txBox="1">
            <a:spLocks/>
          </p:cNvSpPr>
          <p:nvPr userDrawn="1"/>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990028366"/>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559301" y="2283209"/>
            <a:ext cx="4210477" cy="600164"/>
          </a:xfrm>
          <a:prstGeom prst="rect">
            <a:avLst/>
          </a:prstGeom>
          <a:noFill/>
        </p:spPr>
        <p:txBody>
          <a:bodyPr wrap="square" rtlCol="0">
            <a:spAutoFit/>
          </a:bodyPr>
          <a:lstStyle/>
          <a:p>
            <a:r>
              <a:rPr lang="es-ES" sz="1650" b="0" dirty="0">
                <a:latin typeface="Century Gothic" panose="020B0502020202020204" pitchFamily="34" charset="0"/>
                <a:cs typeface="Calibri" panose="020F0502020204030204" pitchFamily="34" charset="0"/>
              </a:rPr>
              <a:t>1 Ejemplo práctico (editable) de Subportada</a:t>
            </a:r>
            <a:r>
              <a:rPr lang="es-ES" sz="1650" b="0" baseline="0" dirty="0">
                <a:latin typeface="Century Gothic" panose="020B0502020202020204" pitchFamily="34" charset="0"/>
                <a:cs typeface="Calibri" panose="020F0502020204030204" pitchFamily="34" charset="0"/>
              </a:rPr>
              <a:t> de</a:t>
            </a:r>
            <a:r>
              <a:rPr lang="es-ES" sz="165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3493645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9297901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551596" y="1760014"/>
            <a:ext cx="4031273"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551595" y="2488224"/>
            <a:ext cx="5446835" cy="1131079"/>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Índice (1)</a:t>
            </a:r>
          </a:p>
          <a:p>
            <a:pPr marL="324000" indent="-324000">
              <a:buFont typeface="+mj-lt"/>
              <a:buAutoNum type="arabicPeriod"/>
            </a:pPr>
            <a:r>
              <a:rPr lang="es-ES" sz="1350" b="1" dirty="0">
                <a:latin typeface="Century Gothic" panose="020B0502020202020204" pitchFamily="34" charset="0"/>
              </a:rPr>
              <a:t>Slides de cita (1)</a:t>
            </a:r>
          </a:p>
          <a:p>
            <a:pPr marL="324000" indent="-324000">
              <a:buFont typeface="+mj-lt"/>
              <a:buAutoNum type="arabicPeriod"/>
            </a:pPr>
            <a:r>
              <a:rPr lang="es-ES" sz="1350" b="1" dirty="0">
                <a:latin typeface="Century Gothic" panose="020B0502020202020204" pitchFamily="34" charset="0"/>
              </a:rPr>
              <a:t>Slides</a:t>
            </a:r>
            <a:r>
              <a:rPr lang="es-ES" sz="1350" b="1" baseline="0" dirty="0">
                <a:latin typeface="Century Gothic" panose="020B0502020202020204" pitchFamily="34" charset="0"/>
              </a:rPr>
              <a:t> de </a:t>
            </a:r>
            <a:r>
              <a:rPr lang="es-ES" sz="1350" b="1" dirty="0">
                <a:latin typeface="Century Gothic" panose="020B0502020202020204" pitchFamily="34" charset="0"/>
              </a:rPr>
              <a:t>destacado (2)</a:t>
            </a:r>
          </a:p>
          <a:p>
            <a:pPr marL="324000" indent="-324000">
              <a:buFont typeface="+mj-lt"/>
              <a:buAutoNum type="arabicPeriod"/>
            </a:pPr>
            <a:r>
              <a:rPr lang="es-ES" sz="1350" b="1" dirty="0">
                <a:latin typeface="Century Gothic" panose="020B0502020202020204" pitchFamily="34" charset="0"/>
              </a:rPr>
              <a:t>Slides de contenido (15)</a:t>
            </a:r>
          </a:p>
          <a:p>
            <a:pPr marL="324000" indent="-324000">
              <a:buFont typeface="+mj-lt"/>
              <a:buAutoNum type="arabicPeriod"/>
            </a:pPr>
            <a:r>
              <a:rPr lang="es-ES" sz="1350" b="1" dirty="0">
                <a:latin typeface="Century Gothic" panose="020B0502020202020204" pitchFamily="34" charset="0"/>
              </a:rPr>
              <a:t>Slide de cierre (1)</a:t>
            </a:r>
          </a:p>
        </p:txBody>
      </p:sp>
    </p:spTree>
    <p:extLst>
      <p:ext uri="{BB962C8B-B14F-4D97-AF65-F5344CB8AC3E}">
        <p14:creationId xmlns:p14="http://schemas.microsoft.com/office/powerpoint/2010/main" val="22497324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16761343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042988" y="1135857"/>
            <a:ext cx="1478756" cy="1371145"/>
          </a:xfrm>
          <a:prstGeom prst="rect">
            <a:avLst/>
          </a:prstGeom>
        </p:spPr>
        <p:txBody>
          <a:bodyPr wrap="square" lIns="0" tIns="0" rIns="0" bIns="0">
            <a:spAutoFit/>
          </a:bodyPr>
          <a:lstStyle>
            <a:lvl1pPr marL="0" indent="0">
              <a:buNone/>
              <a:defRPr sz="165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2743200" y="1135857"/>
            <a:ext cx="4607719" cy="3121819"/>
          </a:xfrm>
          <a:prstGeom prst="rect">
            <a:avLst/>
          </a:prstGeom>
        </p:spPr>
        <p:txBody>
          <a:bodyPr lIns="0" tIns="0" rIns="0" bIns="0"/>
          <a:lstStyle>
            <a:lvl1pPr marL="342900" indent="-342900">
              <a:buClr>
                <a:schemeClr val="accent4"/>
              </a:buClr>
              <a:buFont typeface="+mj-lt"/>
              <a:buAutoNum type="arabicPeriod"/>
              <a:defRPr sz="1500" b="1">
                <a:latin typeface="Century Gothic" panose="020B0502020202020204" pitchFamily="34" charset="0"/>
              </a:defRPr>
            </a:lvl1pPr>
            <a:lvl2pPr marL="685800" indent="-342900">
              <a:buFont typeface="+mj-lt"/>
              <a:buAutoNum type="arabicPeriod"/>
              <a:defRPr/>
            </a:lvl2pPr>
            <a:lvl3pPr marL="1028700" indent="-342900">
              <a:buFont typeface="+mj-lt"/>
              <a:buAutoNum type="arabicPeriod"/>
              <a:defRPr/>
            </a:lvl3pPr>
            <a:lvl4pPr marL="1285875" indent="-257175">
              <a:buFont typeface="+mj-lt"/>
              <a:buAutoNum type="arabicPeriod"/>
              <a:defRPr/>
            </a:lvl4pPr>
            <a:lvl5pPr marL="1628775" indent="-257175">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5455377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14000516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606095" y="1578769"/>
            <a:ext cx="5014913" cy="949347"/>
          </a:xfrm>
          <a:prstGeom prst="rect">
            <a:avLst/>
          </a:prstGeom>
        </p:spPr>
        <p:txBody>
          <a:bodyPr lIns="0" tIns="0" rIns="0" bIns="0">
            <a:spAutoFit/>
          </a:bodyPr>
          <a:lstStyle>
            <a:lvl1pPr marL="0" indent="0">
              <a:lnSpc>
                <a:spcPct val="120000"/>
              </a:lnSpc>
              <a:buNone/>
              <a:defRPr sz="27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621507" y="2650332"/>
            <a:ext cx="5022056" cy="178594"/>
          </a:xfrm>
          <a:prstGeom prst="rect">
            <a:avLst/>
          </a:prstGeom>
        </p:spPr>
        <p:txBody>
          <a:bodyPr lIns="0" tIns="0" rIns="0" bIns="0"/>
          <a:lstStyle>
            <a:lvl1pPr marL="0" indent="0">
              <a:buNone/>
              <a:defRPr sz="75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062297" y="357506"/>
            <a:ext cx="6815138" cy="103874"/>
          </a:xfrm>
          <a:prstGeom prst="rect">
            <a:avLst/>
          </a:prstGeom>
        </p:spPr>
        <p:txBody>
          <a:bodyPr lIns="0" tIns="0" rIns="0" bIns="0">
            <a:spAutoFit/>
          </a:bodyPr>
          <a:lstStyle>
            <a:lvl1pPr marL="0" indent="0" algn="r">
              <a:buNone/>
              <a:defRPr sz="75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267127" y="267830"/>
            <a:ext cx="263562" cy="265633"/>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350" dirty="0"/>
          </a:p>
        </p:txBody>
      </p:sp>
    </p:spTree>
    <p:extLst>
      <p:ext uri="{BB962C8B-B14F-4D97-AF65-F5344CB8AC3E}">
        <p14:creationId xmlns:p14="http://schemas.microsoft.com/office/powerpoint/2010/main" val="260334407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40190470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a:t>
            </a:r>
          </a:p>
          <a:p>
            <a:r>
              <a:rPr lang="es-ES" sz="1800" b="0" dirty="0">
                <a:latin typeface="Century Gothic" panose="020B0502020202020204" pitchFamily="34" charset="0"/>
                <a:cs typeface="Calibri" panose="020F0502020204030204" pitchFamily="34" charset="0"/>
              </a:rPr>
              <a:t>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1517351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4288"/>
            <a:ext cx="9144001" cy="5157788"/>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291529" y="2895600"/>
            <a:ext cx="3029593"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19675982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4288"/>
            <a:ext cx="9144001" cy="5157788"/>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554355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5827615" y="2895600"/>
            <a:ext cx="3032001"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0649196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2338415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809089"/>
            <a:ext cx="9144000" cy="4334409"/>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2380079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2762250" y="647700"/>
            <a:ext cx="6191250" cy="3933825"/>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608635" y="2657475"/>
            <a:ext cx="1982843" cy="685572"/>
          </a:xfrm>
          <a:prstGeom prst="rect">
            <a:avLst/>
          </a:prstGeom>
        </p:spPr>
        <p:txBody>
          <a:bodyPr wrap="square" lIns="0" tIns="0" rIns="0" bIns="0">
            <a:spAutoFit/>
          </a:bodyPr>
          <a:lstStyle>
            <a:lvl1pPr marL="0" indent="0">
              <a:buNone/>
              <a:defRPr sz="165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1483133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4572000" y="1"/>
            <a:ext cx="4572000" cy="51434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54527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1" y="1450181"/>
            <a:ext cx="3536156" cy="3157538"/>
          </a:xfrm>
          <a:prstGeom prst="rect">
            <a:avLst/>
          </a:prstGeom>
        </p:spPr>
        <p:txBody>
          <a:bodyPr lIns="0" tIns="0" rIns="0" bIns="0"/>
          <a:lstStyle>
            <a:lvl1pPr marL="0" indent="0">
              <a:lnSpc>
                <a:spcPct val="120000"/>
              </a:lnSpc>
              <a:buNone/>
              <a:defRPr sz="105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8174650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5039544"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4614350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1850"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4707731"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4707731"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1477513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4" y="2428875"/>
            <a:ext cx="2850356" cy="2178844"/>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828675"/>
            <a:ext cx="7936706" cy="1400175"/>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3707607" y="2793207"/>
            <a:ext cx="4857749" cy="1814512"/>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3707606" y="2432020"/>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82958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25869181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3" y="821532"/>
            <a:ext cx="3693319" cy="1978819"/>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628651"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62865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4786313" y="821532"/>
            <a:ext cx="3693319" cy="1978819"/>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779170"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477917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6308950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620383"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62038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4741162"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474116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5947439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9821" y="1233897"/>
            <a:ext cx="7929563"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9821" y="872096"/>
            <a:ext cx="79200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260746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469344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677941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535781" y="2274578"/>
            <a:ext cx="1785938" cy="747897"/>
          </a:xfrm>
          <a:prstGeom prst="rect">
            <a:avLst/>
          </a:prstGeom>
        </p:spPr>
        <p:txBody>
          <a:bodyPr lIns="0" tIns="0" rIns="0" bIns="0">
            <a:spAutoFit/>
          </a:bodyPr>
          <a:lstStyle>
            <a:lvl1pPr marL="0" indent="0">
              <a:buNone/>
              <a:defRPr sz="54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2620640" y="2274578"/>
            <a:ext cx="1785938" cy="747897"/>
          </a:xfrm>
          <a:prstGeom prst="rect">
            <a:avLst/>
          </a:prstGeom>
        </p:spPr>
        <p:txBody>
          <a:bodyPr lIns="0" tIns="0" rIns="0" bIns="0">
            <a:spAutoFit/>
          </a:bodyPr>
          <a:lstStyle>
            <a:lvl1pPr marL="0" indent="0">
              <a:buNone/>
              <a:defRPr sz="54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4712587" y="2274578"/>
            <a:ext cx="1773938" cy="747897"/>
          </a:xfrm>
          <a:prstGeom prst="rect">
            <a:avLst/>
          </a:prstGeom>
        </p:spPr>
        <p:txBody>
          <a:bodyPr wrap="square" lIns="0" tIns="0" rIns="0" bIns="0">
            <a:spAutoFit/>
          </a:bodyPr>
          <a:lstStyle>
            <a:lvl1pPr marL="0" indent="0">
              <a:buNone/>
              <a:defRPr sz="54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6786247" y="2274578"/>
            <a:ext cx="1773938" cy="747897"/>
          </a:xfrm>
          <a:prstGeom prst="rect">
            <a:avLst/>
          </a:prstGeom>
        </p:spPr>
        <p:txBody>
          <a:bodyPr wrap="square" lIns="0" tIns="0" rIns="0" bIns="0">
            <a:spAutoFit/>
          </a:bodyPr>
          <a:lstStyle>
            <a:lvl1pPr marL="0" indent="0">
              <a:buNone/>
              <a:defRPr sz="54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9549484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958138" cy="186974"/>
          </a:xfrm>
          <a:prstGeom prst="rect">
            <a:avLst/>
          </a:prstGeom>
        </p:spPr>
        <p:txBody>
          <a:bodyPr wrap="square" lIns="0" tIns="0" rIns="0" bIns="0">
            <a:spAutoFit/>
          </a:bodyPr>
          <a:lstStyle>
            <a:lvl1pPr marL="0" indent="0">
              <a:buNone/>
              <a:defRPr sz="135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948613"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535781" y="2100262"/>
            <a:ext cx="1785938" cy="928688"/>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2620641" y="2100262"/>
            <a:ext cx="1785938" cy="928688"/>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4715731" y="2100262"/>
            <a:ext cx="1785938" cy="928688"/>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6779103" y="2100262"/>
            <a:ext cx="1785938" cy="928688"/>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2618260"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4699063"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6786247"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083602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068912" y="964408"/>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054625" y="714375"/>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840814" y="714376"/>
            <a:ext cx="3707916" cy="871537"/>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068912" y="2041123"/>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054625" y="179109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4840814" y="1791091"/>
            <a:ext cx="3707916" cy="87352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068912" y="3132386"/>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054625" y="2882354"/>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4840814" y="2882355"/>
            <a:ext cx="3707916" cy="87525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068912" y="4209362"/>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054625" y="395933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4840814" y="3959330"/>
            <a:ext cx="3707916" cy="876989"/>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479759" y="664369"/>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3"/>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479759" y="1733085"/>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4"/>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479759" y="2841780"/>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1"/>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479759" y="3918756"/>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2"/>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2857115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805738"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8057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827962" y="357506"/>
            <a:ext cx="6043773" cy="103874"/>
          </a:xfrm>
          <a:prstGeom prst="rect">
            <a:avLst/>
          </a:prstGeom>
        </p:spPr>
        <p:txBody>
          <a:bodyPr wrap="square"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633547" y="1814513"/>
            <a:ext cx="7758113" cy="2850356"/>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6906350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3636169" cy="285750"/>
          </a:xfrm>
          <a:prstGeom prst="rect">
            <a:avLst/>
          </a:prstGeom>
        </p:spPr>
        <p:txBody>
          <a:bodyPr/>
          <a:lstStyle>
            <a:lvl1pPr marL="0" indent="0">
              <a:buNone/>
              <a:defRPr sz="12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6"/>
            <a:ext cx="3629024" cy="840230"/>
          </a:xfrm>
          <a:prstGeom prst="rect">
            <a:avLst/>
          </a:prstGeom>
        </p:spPr>
        <p:txBody>
          <a:bodyPr wrap="square">
            <a:spAutoFit/>
          </a:bodyPr>
          <a:lstStyle>
            <a:lvl1pPr marL="0" indent="0">
              <a:buNone/>
              <a:defRPr sz="27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4500562" y="0"/>
            <a:ext cx="4643438" cy="51435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36286132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556121" y="2306293"/>
            <a:ext cx="3310303" cy="553998"/>
          </a:xfrm>
          <a:prstGeom prst="rect">
            <a:avLst/>
          </a:prstGeom>
          <a:noFill/>
        </p:spPr>
        <p:txBody>
          <a:bodyPr wrap="square" rtlCol="0">
            <a:spAutoFit/>
          </a:bodyPr>
          <a:lstStyle/>
          <a:p>
            <a:r>
              <a:rPr lang="es-ES" sz="15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27918466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52438" cy="51435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1595"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1596"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1595"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3384390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4288"/>
            <a:ext cx="9144001" cy="5157788"/>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4218298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2109057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18608662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620944" y="1971675"/>
            <a:ext cx="2617076" cy="747897"/>
          </a:xfrm>
          <a:prstGeom prst="rect">
            <a:avLst/>
          </a:prstGeom>
        </p:spPr>
        <p:txBody>
          <a:bodyPr lIns="0" tIns="0" rIns="0" bIns="0">
            <a:spAutoFit/>
          </a:bodyPr>
          <a:lstStyle>
            <a:lvl1pPr marL="0" indent="0">
              <a:buNone/>
              <a:defRPr sz="18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1769184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9701566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281619309"/>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562245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4567800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839761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971550" y="589113"/>
            <a:ext cx="0" cy="41344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57200" y="1807369"/>
            <a:ext cx="4071938" cy="6643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1900237"/>
            <a:ext cx="3779044" cy="415498"/>
          </a:xfrm>
          <a:prstGeom prst="rect">
            <a:avLst/>
          </a:prstGeom>
          <a:noFill/>
        </p:spPr>
        <p:txBody>
          <a:bodyPr wrap="square" lIns="0" tIns="0" rIns="0" bIns="0" rtlCol="0">
            <a:spAutoFit/>
          </a:bodyPr>
          <a:lstStyle/>
          <a:p>
            <a:r>
              <a:rPr lang="es-ES" sz="2700" b="0" dirty="0">
                <a:latin typeface="Century Gothic" panose="020B0502020202020204" pitchFamily="34" charset="0"/>
              </a:rPr>
              <a:t>Título del documento</a:t>
            </a:r>
            <a:endParaRPr lang="en-GB" sz="27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193489" y="224782"/>
            <a:ext cx="1557338"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390958" y="900602"/>
            <a:ext cx="1975241" cy="599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451531" y="957752"/>
            <a:ext cx="1846802"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logotipo de PROSEGUR </a:t>
            </a:r>
            <a:r>
              <a:rPr lang="es-ES" sz="1050" b="0" dirty="0">
                <a:latin typeface="Arial" panose="020B0604020202020204" pitchFamily="34" charset="0"/>
                <a:cs typeface="Arial" panose="020B0604020202020204" pitchFamily="34" charset="0"/>
              </a:rPr>
              <a:t>deberá estar siempre presente en todas las </a:t>
            </a:r>
            <a:r>
              <a:rPr lang="es-ES" sz="1050" b="1" dirty="0">
                <a:latin typeface="Arial" panose="020B0604020202020204" pitchFamily="34" charset="0"/>
                <a:cs typeface="Arial" panose="020B0604020202020204" pitchFamily="34" charset="0"/>
              </a:rPr>
              <a:t>slides de portada</a:t>
            </a:r>
            <a:endParaRPr lang="en-GB" sz="105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2263118" y="813378"/>
            <a:ext cx="196602" cy="200879"/>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4520283" y="2147143"/>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2995694" y="4486549"/>
            <a:ext cx="3508724" cy="265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3056267" y="4543700"/>
            <a:ext cx="333517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Fecha del</a:t>
            </a:r>
            <a:r>
              <a:rPr lang="es-ES" sz="1050" b="1" baseline="0" dirty="0">
                <a:latin typeface="Arial" panose="020B0604020202020204" pitchFamily="34" charset="0"/>
                <a:cs typeface="Arial" panose="020B0604020202020204" pitchFamily="34" charset="0"/>
              </a:rPr>
              <a:t> documento</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Negrita,</a:t>
            </a:r>
            <a:r>
              <a:rPr lang="es-ES" sz="1050" b="0" dirty="0">
                <a:latin typeface="+mn-lt"/>
              </a:rPr>
              <a:t> 16pt</a:t>
            </a:r>
            <a:endParaRPr lang="en-GB" sz="105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108158" y="4623978"/>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6371814" y="4396744"/>
            <a:ext cx="196602" cy="200879"/>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543839" y="4499085"/>
            <a:ext cx="3026979" cy="276999"/>
          </a:xfrm>
          <a:prstGeom prst="rect">
            <a:avLst/>
          </a:prstGeom>
          <a:noFill/>
        </p:spPr>
        <p:txBody>
          <a:bodyPr wrap="square" rtlCol="0">
            <a:spAutoFit/>
          </a:bodyPr>
          <a:lstStyle/>
          <a:p>
            <a:r>
              <a:rPr lang="es-ES" sz="1200" b="1" dirty="0">
                <a:latin typeface="Century Gothic" panose="020B0502020202020204" pitchFamily="34" charset="0"/>
              </a:rPr>
              <a:t>Día / Mes / Año</a:t>
            </a:r>
            <a:endParaRPr lang="en-GB" sz="12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567559" y="4469525"/>
            <a:ext cx="1543050" cy="3327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5" name="Rectángulo 34">
            <a:extLst>
              <a:ext uri="{FF2B5EF4-FFF2-40B4-BE49-F238E27FC236}">
                <a16:creationId xmlns:a16="http://schemas.microsoft.com/office/drawing/2014/main" id="{BE334113-3D98-455C-8590-A9202855984D}"/>
              </a:ext>
            </a:extLst>
          </p:cNvPr>
          <p:cNvSpPr/>
          <p:nvPr/>
        </p:nvSpPr>
        <p:spPr>
          <a:xfrm>
            <a:off x="5268997" y="2009202"/>
            <a:ext cx="2779155" cy="253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5362515" y="2066353"/>
            <a:ext cx="2587336"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0" dirty="0">
                <a:latin typeface="Arial" panose="020B0604020202020204" pitchFamily="34" charset="0"/>
                <a:cs typeface="Arial" panose="020B0604020202020204" pitchFamily="34" charset="0"/>
              </a:rPr>
              <a:t>:</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Regular,</a:t>
            </a:r>
            <a:r>
              <a:rPr lang="es-ES" sz="1050" b="0" baseline="0" dirty="0">
                <a:latin typeface="Century Gothic" panose="020B0502020202020204" pitchFamily="34" charset="0"/>
              </a:rPr>
              <a:t> </a:t>
            </a:r>
            <a:r>
              <a:rPr lang="es-ES" sz="1050" b="0" dirty="0">
                <a:latin typeface="+mn-lt"/>
              </a:rPr>
              <a:t>28</a:t>
            </a:r>
            <a:r>
              <a:rPr lang="es-ES" sz="1050" b="0" baseline="0" dirty="0">
                <a:latin typeface="+mn-lt"/>
              </a:rPr>
              <a:t> - </a:t>
            </a:r>
            <a:r>
              <a:rPr lang="es-ES" sz="1050" b="0" dirty="0">
                <a:latin typeface="+mn-lt"/>
              </a:rPr>
              <a:t>40 pt</a:t>
            </a:r>
            <a:endParaRPr lang="en-GB" sz="105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7954059" y="1937338"/>
            <a:ext cx="196602" cy="200879"/>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3428027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69" y="-1"/>
            <a:ext cx="9152438" cy="51435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5667375" y="695472"/>
            <a:ext cx="3095159" cy="941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5751368" y="752623"/>
            <a:ext cx="2891271"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050" b="0" dirty="0">
              <a:latin typeface="Arial" panose="020B0604020202020204" pitchFamily="34" charset="0"/>
              <a:cs typeface="Arial" panose="020B0604020202020204" pitchFamily="34" charset="0"/>
            </a:endParaRPr>
          </a:p>
          <a:p>
            <a:r>
              <a:rPr lang="es-ES" sz="1050" b="1" dirty="0">
                <a:latin typeface="Arial" panose="020B0604020202020204" pitchFamily="34" charset="0"/>
                <a:cs typeface="Arial" panose="020B0604020202020204" pitchFamily="34" charset="0"/>
              </a:rPr>
              <a:t>Menú principal / Vista / Patrón de diapositivas</a:t>
            </a:r>
            <a:endParaRPr lang="en-GB" sz="105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8653429" y="623608"/>
            <a:ext cx="196602" cy="200879"/>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604445" y="1571625"/>
            <a:ext cx="4410075" cy="830997"/>
          </a:xfrm>
          <a:prstGeom prst="rect">
            <a:avLst/>
          </a:prstGeom>
          <a:noFill/>
        </p:spPr>
        <p:txBody>
          <a:bodyPr wrap="square" lIns="0" tIns="0" rIns="0" bIns="0" rtlCol="0">
            <a:spAutoFit/>
          </a:bodyPr>
          <a:lstStyle/>
          <a:p>
            <a:r>
              <a:rPr lang="es-ES" sz="2700" dirty="0">
                <a:latin typeface="Century Gothic" panose="020B0502020202020204" pitchFamily="34" charset="0"/>
              </a:rPr>
              <a:t>Lorem ipsum dolor sit amet, consectetuer</a:t>
            </a:r>
            <a:endParaRPr lang="en-GB" sz="27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612513" y="2842153"/>
            <a:ext cx="7848600" cy="184666"/>
          </a:xfrm>
          <a:prstGeom prst="rect">
            <a:avLst/>
          </a:prstGeom>
          <a:noFill/>
        </p:spPr>
        <p:txBody>
          <a:bodyPr wrap="square" lIns="0" tIns="0" rIns="0" bIns="0" rtlCol="0">
            <a:spAutoFit/>
          </a:bodyPr>
          <a:lstStyle/>
          <a:p>
            <a:r>
              <a:rPr lang="en-GB" sz="1200" b="1" i="0" kern="1200" dirty="0">
                <a:solidFill>
                  <a:schemeClr val="tx1"/>
                </a:solidFill>
                <a:effectLst/>
                <a:latin typeface="Century Gothic" panose="020B0502020202020204" pitchFamily="34" charset="0"/>
                <a:ea typeface="+mn-ea"/>
                <a:cs typeface="+mn-cs"/>
              </a:rPr>
              <a:t>Lorem ipsum dolor sit amet, consectetur</a:t>
            </a:r>
            <a:endParaRPr lang="en-GB" sz="24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539896" y="4508585"/>
            <a:ext cx="3943351"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ES" sz="12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372763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01309" y="214401"/>
            <a:ext cx="407194"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608503" y="408379"/>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8361871" y="512983"/>
            <a:ext cx="0" cy="43576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87713" y="869750"/>
            <a:ext cx="2480258" cy="32621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4" name="Rectángulo 13">
            <a:extLst>
              <a:ext uri="{FF2B5EF4-FFF2-40B4-BE49-F238E27FC236}">
                <a16:creationId xmlns:a16="http://schemas.microsoft.com/office/drawing/2014/main" id="{7231CA8C-8ECE-4743-B906-DB4F10319F4F}"/>
              </a:ext>
            </a:extLst>
          </p:cNvPr>
          <p:cNvSpPr/>
          <p:nvPr/>
        </p:nvSpPr>
        <p:spPr>
          <a:xfrm>
            <a:off x="484201" y="1664602"/>
            <a:ext cx="3316292" cy="205274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 name="Rectángulo 6">
            <a:extLst>
              <a:ext uri="{FF2B5EF4-FFF2-40B4-BE49-F238E27FC236}">
                <a16:creationId xmlns:a16="http://schemas.microsoft.com/office/drawing/2014/main" id="{E8F80293-276E-41BC-A263-120D0AD7C325}"/>
              </a:ext>
            </a:extLst>
          </p:cNvPr>
          <p:cNvSpPr/>
          <p:nvPr/>
        </p:nvSpPr>
        <p:spPr>
          <a:xfrm>
            <a:off x="4234541" y="2000024"/>
            <a:ext cx="2797317" cy="271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4"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25488" y="1792054"/>
            <a:ext cx="3106231" cy="1777410"/>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Cuerpos de texto. </a:t>
            </a:r>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05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05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050" b="1" i="0" kern="1200" dirty="0">
                <a:solidFill>
                  <a:schemeClr val="accent6"/>
                </a:solidFill>
                <a:effectLst/>
                <a:latin typeface="Arial" panose="020B0604020202020204" pitchFamily="34" charset="0"/>
                <a:ea typeface="+mn-ea"/>
                <a:cs typeface="Arial" panose="020B0604020202020204" pitchFamily="34" charset="0"/>
              </a:rPr>
              <a:t> </a:t>
            </a:r>
            <a:r>
              <a:rPr lang="en-GB" sz="105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05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4327039" y="2046031"/>
            <a:ext cx="257388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Cuerpos de texto</a:t>
            </a:r>
            <a:r>
              <a:rPr lang="es-ES" sz="1050" b="0" dirty="0">
                <a:latin typeface="Arial" panose="020B0604020202020204" pitchFamily="34" charset="0"/>
                <a:cs typeface="Arial" panose="020B0604020202020204" pitchFamily="34" charset="0"/>
              </a:rPr>
              <a:t>: Arial Regular</a:t>
            </a:r>
            <a:r>
              <a:rPr lang="es-ES" sz="1050" b="0" dirty="0">
                <a:latin typeface="+mn-lt"/>
              </a:rPr>
              <a:t>, 11 - 14pt</a:t>
            </a:r>
            <a:endParaRPr lang="en-GB" sz="105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2967971" y="1032553"/>
            <a:ext cx="1280189" cy="329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3800494" y="2135073"/>
            <a:ext cx="43404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7154142" y="764381"/>
            <a:ext cx="1808668" cy="6184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7258298" y="821531"/>
            <a:ext cx="1630390"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1" baseline="0" dirty="0">
                <a:latin typeface="Arial" panose="020B0604020202020204" pitchFamily="34" charset="0"/>
                <a:cs typeface="Arial" panose="020B0604020202020204" pitchFamily="34" charset="0"/>
              </a:rPr>
              <a:t> Apartado</a:t>
            </a:r>
            <a:r>
              <a:rPr lang="es-ES" sz="1050" b="0" baseline="0" dirty="0">
                <a:latin typeface="Arial" panose="020B0604020202020204" pitchFamily="34" charset="0"/>
                <a:cs typeface="Arial" panose="020B0604020202020204" pitchFamily="34" charset="0"/>
              </a:rPr>
              <a:t>: </a:t>
            </a:r>
            <a:r>
              <a:rPr lang="es-ES" sz="1050" b="1" baseline="0" dirty="0">
                <a:latin typeface="+mn-lt"/>
              </a:rPr>
              <a:t>C</a:t>
            </a:r>
            <a:r>
              <a:rPr lang="es-ES" sz="1050" b="1" dirty="0">
                <a:latin typeface="Century Gothic" panose="020B0502020202020204" pitchFamily="34" charset="0"/>
              </a:rPr>
              <a:t>entury Gothic Negrita</a:t>
            </a:r>
            <a:r>
              <a:rPr lang="es-ES" sz="1050" b="0" dirty="0">
                <a:latin typeface="Arial" panose="020B0604020202020204" pitchFamily="34" charset="0"/>
                <a:cs typeface="Arial" panose="020B0604020202020204" pitchFamily="34" charset="0"/>
              </a:rPr>
              <a:t>, siempre en tamaño de 10pt</a:t>
            </a:r>
            <a:endParaRPr lang="en-GB" sz="105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7652642" y="264701"/>
            <a:ext cx="1400175" cy="2554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1385888" y="134596"/>
            <a:ext cx="2941139" cy="4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446460" y="191747"/>
            <a:ext cx="2689779" cy="323165"/>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símbolo</a:t>
            </a:r>
            <a:r>
              <a:rPr lang="es-ES" sz="1050" b="0" dirty="0">
                <a:latin typeface="Arial" panose="020B0604020202020204" pitchFamily="34" charset="0"/>
                <a:cs typeface="Arial" panose="020B0604020202020204" pitchFamily="34" charset="0"/>
              </a:rPr>
              <a:t> del logotipo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deberá estar siempre presente en todas las </a:t>
            </a:r>
            <a:r>
              <a:rPr lang="es-ES" sz="1050" b="1" dirty="0" err="1">
                <a:latin typeface="Arial" panose="020B0604020202020204" pitchFamily="34" charset="0"/>
                <a:cs typeface="Arial" panose="020B0604020202020204" pitchFamily="34" charset="0"/>
              </a:rPr>
              <a:t>slides</a:t>
            </a:r>
            <a:r>
              <a:rPr lang="es-ES" sz="1050" b="1" dirty="0">
                <a:latin typeface="Arial" panose="020B0604020202020204" pitchFamily="34" charset="0"/>
                <a:cs typeface="Arial" panose="020B0604020202020204" pitchFamily="34" charset="0"/>
              </a:rPr>
              <a:t> interiores</a:t>
            </a:r>
            <a:r>
              <a:rPr lang="es-ES" sz="1050" b="0" dirty="0">
                <a:latin typeface="Arial" panose="020B0604020202020204" pitchFamily="34" charset="0"/>
                <a:cs typeface="Arial" panose="020B0604020202020204" pitchFamily="34" charset="0"/>
              </a:rPr>
              <a:t>.</a:t>
            </a:r>
            <a:endParaRPr lang="en-GB" sz="105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APARTADO</a:t>
            </a:r>
            <a:endParaRPr lang="en-GB" sz="75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6913189" y="1922587"/>
            <a:ext cx="196602" cy="200879"/>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4193804" y="42282"/>
            <a:ext cx="196602" cy="200879"/>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8839659" y="668871"/>
            <a:ext cx="196602" cy="200879"/>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484202" y="1243013"/>
            <a:ext cx="2592875" cy="3007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629208" y="1280680"/>
            <a:ext cx="3557588" cy="207749"/>
          </a:xfrm>
          <a:prstGeom prst="rect">
            <a:avLst/>
          </a:prstGeom>
          <a:noFill/>
        </p:spPr>
        <p:txBody>
          <a:bodyPr wrap="square" lIns="0" tIns="0" rIns="0" bIns="0" rtlCol="0">
            <a:spAutoFit/>
          </a:bodyPr>
          <a:lstStyle/>
          <a:p>
            <a:r>
              <a:rPr lang="es-ES" sz="1350" b="1" dirty="0">
                <a:latin typeface="Century Gothic" panose="020B0502020202020204" pitchFamily="34" charset="0"/>
              </a:rPr>
              <a:t>Subtítulos y encabezados</a:t>
            </a:r>
            <a:endParaRPr lang="en-GB" sz="135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3077077" y="1402124"/>
            <a:ext cx="1032096" cy="282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4234542" y="2546569"/>
            <a:ext cx="2280559" cy="807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2289089" y="2858784"/>
            <a:ext cx="195907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132562" y="2742159"/>
            <a:ext cx="1156527" cy="21348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4327038" y="2600371"/>
            <a:ext cx="2031966" cy="80791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Palabras destacados</a:t>
            </a:r>
            <a:r>
              <a:rPr lang="es-ES" sz="1050" b="1" baseline="0" dirty="0">
                <a:latin typeface="Arial" panose="020B0604020202020204" pitchFamily="34" charset="0"/>
                <a:cs typeface="Arial" panose="020B0604020202020204" pitchFamily="34" charset="0"/>
              </a:rPr>
              <a:t> y links</a:t>
            </a:r>
            <a:r>
              <a:rPr lang="es-ES" sz="1050" b="1" dirty="0">
                <a:latin typeface="Arial" panose="020B0604020202020204" pitchFamily="34" charset="0"/>
                <a:cs typeface="Arial" panose="020B0604020202020204" pitchFamily="34" charset="0"/>
              </a:rPr>
              <a:t>:</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Arial Negrita</a:t>
            </a:r>
            <a:r>
              <a:rPr lang="es-ES" sz="1050" b="1"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en el mismo tamaño del cuerpo de texto donde se integren (entre 11pt y 14 pt).</a:t>
            </a:r>
          </a:p>
          <a:p>
            <a:endParaRPr lang="es-ES" sz="105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3754719" y="1269169"/>
            <a:ext cx="3110971" cy="2715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3871786" y="1326320"/>
            <a:ext cx="2865169"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Subtítulos</a:t>
            </a:r>
            <a:r>
              <a:rPr lang="es-ES" sz="1050" b="0" dirty="0">
                <a:latin typeface="Arial" panose="020B0604020202020204" pitchFamily="34" charset="0"/>
                <a:cs typeface="Arial" panose="020B0604020202020204" pitchFamily="34" charset="0"/>
              </a:rPr>
              <a:t>: </a:t>
            </a:r>
            <a:r>
              <a:rPr lang="es-ES" sz="1050" b="1" dirty="0">
                <a:latin typeface="Century Gothic" panose="020B0502020202020204" pitchFamily="34" charset="0"/>
              </a:rPr>
              <a:t>Century</a:t>
            </a:r>
            <a:r>
              <a:rPr lang="es-ES" sz="1050" b="1" baseline="0" dirty="0">
                <a:latin typeface="Century Gothic" panose="020B0502020202020204" pitchFamily="34" charset="0"/>
              </a:rPr>
              <a:t> Gothic Negrita</a:t>
            </a:r>
            <a:r>
              <a:rPr lang="es-ES" sz="1050" b="0" baseline="0" dirty="0">
                <a:latin typeface="Arial" panose="020B0604020202020204" pitchFamily="34" charset="0"/>
                <a:cs typeface="Arial" panose="020B0604020202020204" pitchFamily="34" charset="0"/>
              </a:rPr>
              <a:t>, 16 - 20pt</a:t>
            </a:r>
            <a:endParaRPr lang="en-GB" sz="105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6736955" y="1197305"/>
            <a:ext cx="196602" cy="200879"/>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3754720" y="725584"/>
            <a:ext cx="2402898" cy="4214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3871247" y="774941"/>
            <a:ext cx="2185768" cy="323165"/>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Títulos</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y encabezados:</a:t>
            </a:r>
            <a:r>
              <a:rPr lang="es-ES" sz="1050" b="1" baseline="0" dirty="0">
                <a:latin typeface="Arial" panose="020B0604020202020204" pitchFamily="34" charset="0"/>
                <a:cs typeface="Arial" panose="020B0604020202020204" pitchFamily="34" charset="0"/>
              </a:rPr>
              <a:t> </a:t>
            </a:r>
            <a:r>
              <a:rPr lang="es-ES" sz="1050" b="0" baseline="0" dirty="0">
                <a:latin typeface="Century Gothic" panose="020B0502020202020204" pitchFamily="34" charset="0"/>
              </a:rPr>
              <a:t>C</a:t>
            </a:r>
            <a:r>
              <a:rPr lang="es-ES" sz="1050" b="0" dirty="0">
                <a:latin typeface="Century Gothic" panose="020B0502020202020204" pitchFamily="34" charset="0"/>
              </a:rPr>
              <a:t>entury Gothic Regular</a:t>
            </a:r>
            <a:r>
              <a:rPr lang="es-ES" sz="1050" b="0" baseline="0" dirty="0">
                <a:latin typeface="Century Gothic" panose="020B0502020202020204" pitchFamily="34" charset="0"/>
              </a:rPr>
              <a:t>, </a:t>
            </a:r>
            <a:r>
              <a:rPr lang="es-ES" sz="1050" b="0" baseline="0" dirty="0">
                <a:latin typeface="Arial" panose="020B0604020202020204" pitchFamily="34" charset="0"/>
                <a:cs typeface="Arial" panose="020B0604020202020204" pitchFamily="34" charset="0"/>
              </a:rPr>
              <a:t>22 - 24 pt</a:t>
            </a:r>
            <a:endParaRPr lang="en-GB" sz="105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6035696" y="653719"/>
            <a:ext cx="196602" cy="200879"/>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6393929" y="2469889"/>
            <a:ext cx="196602" cy="200879"/>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617057" y="3927385"/>
            <a:ext cx="3106231" cy="553998"/>
          </a:xfrm>
          <a:prstGeom prst="rect">
            <a:avLst/>
          </a:prstGeom>
          <a:noFill/>
        </p:spPr>
        <p:txBody>
          <a:bodyPr wrap="square" lIns="0" tIns="0" rIns="0" bIns="0" rtlCol="0">
            <a:spAutoFit/>
          </a:bodyPr>
          <a:lstStyle/>
          <a:p>
            <a:r>
              <a:rPr lang="en-GB" sz="18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18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4234541" y="3890158"/>
            <a:ext cx="3270293" cy="614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3800493" y="4204695"/>
            <a:ext cx="43404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484202" y="3897460"/>
            <a:ext cx="3316291" cy="68371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4327038" y="3943960"/>
            <a:ext cx="3060899"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Destacados de texto:</a:t>
            </a:r>
            <a:r>
              <a:rPr lang="es-ES" sz="1050" b="1"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cs typeface="Arial" panose="020B0604020202020204" pitchFamily="34" charset="0"/>
              </a:rPr>
              <a:t>Century Gothic Regular</a:t>
            </a:r>
            <a:r>
              <a:rPr lang="es-ES" sz="1050" b="1"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para tipos de 22 – 24 pt y </a:t>
            </a:r>
            <a:r>
              <a:rPr lang="es-ES" sz="1050" b="1" dirty="0">
                <a:latin typeface="Century Gothic" panose="020B0502020202020204" pitchFamily="34" charset="0"/>
                <a:cs typeface="Arial" panose="020B0604020202020204" pitchFamily="34" charset="0"/>
              </a:rPr>
              <a:t>Century Gothic Negrita </a:t>
            </a:r>
            <a:r>
              <a:rPr lang="es-ES" sz="1050" b="0" dirty="0">
                <a:latin typeface="Arial" panose="020B0604020202020204" pitchFamily="34" charset="0"/>
                <a:cs typeface="Arial" panose="020B0604020202020204" pitchFamily="34" charset="0"/>
              </a:rPr>
              <a:t>para tipos de16 – 20pt</a:t>
            </a:r>
            <a:endParaRPr lang="es-ES" sz="105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7400728" y="3813479"/>
            <a:ext cx="196602" cy="200879"/>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1966810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ICONOS Y COLOR</a:t>
            </a:r>
            <a:endParaRPr lang="en-GB" sz="75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683568" y="678988"/>
            <a:ext cx="4817120" cy="92154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5529263" y="1107613"/>
            <a:ext cx="57279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807244" y="2085155"/>
            <a:ext cx="564356" cy="528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2" name="Rectángulo 51">
            <a:extLst>
              <a:ext uri="{FF2B5EF4-FFF2-40B4-BE49-F238E27FC236}">
                <a16:creationId xmlns:a16="http://schemas.microsoft.com/office/drawing/2014/main" id="{0588707F-9E54-4146-A56D-6C632C1C71DC}"/>
              </a:ext>
            </a:extLst>
          </p:cNvPr>
          <p:cNvSpPr/>
          <p:nvPr/>
        </p:nvSpPr>
        <p:spPr>
          <a:xfrm>
            <a:off x="1585672" y="2085155"/>
            <a:ext cx="564356" cy="528638"/>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Rectángulo 53">
            <a:extLst>
              <a:ext uri="{FF2B5EF4-FFF2-40B4-BE49-F238E27FC236}">
                <a16:creationId xmlns:a16="http://schemas.microsoft.com/office/drawing/2014/main" id="{0712CEB9-01EA-4654-BD39-B86552E2AFC0}"/>
              </a:ext>
            </a:extLst>
          </p:cNvPr>
          <p:cNvSpPr/>
          <p:nvPr/>
        </p:nvSpPr>
        <p:spPr>
          <a:xfrm>
            <a:off x="2621274" y="2085155"/>
            <a:ext cx="564356" cy="5286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6" name="Rectángulo 55">
            <a:extLst>
              <a:ext uri="{FF2B5EF4-FFF2-40B4-BE49-F238E27FC236}">
                <a16:creationId xmlns:a16="http://schemas.microsoft.com/office/drawing/2014/main" id="{5435A614-E700-4380-A8E2-FF77DD2727E5}"/>
              </a:ext>
            </a:extLst>
          </p:cNvPr>
          <p:cNvSpPr/>
          <p:nvPr/>
        </p:nvSpPr>
        <p:spPr>
          <a:xfrm>
            <a:off x="3388501" y="2085155"/>
            <a:ext cx="564356" cy="528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Rectángulo 56">
            <a:extLst>
              <a:ext uri="{FF2B5EF4-FFF2-40B4-BE49-F238E27FC236}">
                <a16:creationId xmlns:a16="http://schemas.microsoft.com/office/drawing/2014/main" id="{091CCA4F-C9E3-48AD-A7E5-1EE451B908BB}"/>
              </a:ext>
            </a:extLst>
          </p:cNvPr>
          <p:cNvSpPr/>
          <p:nvPr/>
        </p:nvSpPr>
        <p:spPr>
          <a:xfrm>
            <a:off x="4166929" y="2085155"/>
            <a:ext cx="564356" cy="5286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9" name="Rectángulo 58">
            <a:extLst>
              <a:ext uri="{FF2B5EF4-FFF2-40B4-BE49-F238E27FC236}">
                <a16:creationId xmlns:a16="http://schemas.microsoft.com/office/drawing/2014/main" id="{200325CF-86A0-46F4-AAF4-70A0CF210B7B}"/>
              </a:ext>
            </a:extLst>
          </p:cNvPr>
          <p:cNvSpPr/>
          <p:nvPr/>
        </p:nvSpPr>
        <p:spPr>
          <a:xfrm>
            <a:off x="4937244" y="2085155"/>
            <a:ext cx="564356" cy="5286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Rectángulo 59">
            <a:extLst>
              <a:ext uri="{FF2B5EF4-FFF2-40B4-BE49-F238E27FC236}">
                <a16:creationId xmlns:a16="http://schemas.microsoft.com/office/drawing/2014/main" id="{D9DC91ED-E3B1-4A2E-8774-17FFB480E98B}"/>
              </a:ext>
            </a:extLst>
          </p:cNvPr>
          <p:cNvSpPr/>
          <p:nvPr/>
        </p:nvSpPr>
        <p:spPr>
          <a:xfrm>
            <a:off x="807244" y="3777614"/>
            <a:ext cx="564356" cy="528638"/>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5614336" y="2281410"/>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2478881" y="1981171"/>
            <a:ext cx="313221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6" name="Rectángulo 65">
            <a:extLst>
              <a:ext uri="{FF2B5EF4-FFF2-40B4-BE49-F238E27FC236}">
                <a16:creationId xmlns:a16="http://schemas.microsoft.com/office/drawing/2014/main" id="{5C5F3AAD-3A14-4608-AE36-4653DE696865}"/>
              </a:ext>
            </a:extLst>
          </p:cNvPr>
          <p:cNvSpPr/>
          <p:nvPr/>
        </p:nvSpPr>
        <p:spPr>
          <a:xfrm>
            <a:off x="683568" y="1981171"/>
            <a:ext cx="161672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807244" y="2673231"/>
            <a:ext cx="564357" cy="415498"/>
          </a:xfrm>
          <a:prstGeom prst="rect">
            <a:avLst/>
          </a:prstGeom>
          <a:noFill/>
        </p:spPr>
        <p:txBody>
          <a:bodyPr wrap="square" lIns="0" tIns="0" rIns="0" bIns="0" rtlCol="0">
            <a:spAutoFit/>
          </a:bodyPr>
          <a:lstStyle/>
          <a:p>
            <a:r>
              <a:rPr lang="es-ES" sz="900" b="0" dirty="0">
                <a:latin typeface="+mn-lt"/>
              </a:rPr>
              <a:t>R: 0</a:t>
            </a:r>
          </a:p>
          <a:p>
            <a:r>
              <a:rPr lang="es-ES" sz="900" b="0" dirty="0">
                <a:latin typeface="+mn-lt"/>
              </a:rPr>
              <a:t>G: 0</a:t>
            </a:r>
          </a:p>
          <a:p>
            <a:r>
              <a:rPr lang="es-ES" sz="900" b="0" dirty="0">
                <a:latin typeface="+mn-lt"/>
              </a:rPr>
              <a:t>B: 0</a:t>
            </a:r>
            <a:endParaRPr lang="en-GB" sz="9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1594526" y="2673231"/>
            <a:ext cx="564357" cy="415498"/>
          </a:xfrm>
          <a:prstGeom prst="rect">
            <a:avLst/>
          </a:prstGeom>
          <a:noFill/>
        </p:spPr>
        <p:txBody>
          <a:bodyPr wrap="square" lIns="0" tIns="0" rIns="0" bIns="0" rtlCol="0">
            <a:spAutoFit/>
          </a:bodyPr>
          <a:lstStyle/>
          <a:p>
            <a:r>
              <a:rPr lang="es-ES" sz="900" b="0" dirty="0">
                <a:latin typeface="+mn-lt"/>
              </a:rPr>
              <a:t>R: 255</a:t>
            </a:r>
          </a:p>
          <a:p>
            <a:r>
              <a:rPr lang="es-ES" sz="900" b="0" dirty="0">
                <a:latin typeface="+mn-lt"/>
              </a:rPr>
              <a:t>G: 211</a:t>
            </a:r>
          </a:p>
          <a:p>
            <a:r>
              <a:rPr lang="es-ES" sz="900" b="0" dirty="0">
                <a:latin typeface="+mn-lt"/>
              </a:rPr>
              <a:t>B: 0</a:t>
            </a:r>
            <a:endParaRPr lang="en-GB" sz="9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2631784" y="2673231"/>
            <a:ext cx="564357" cy="415498"/>
          </a:xfrm>
          <a:prstGeom prst="rect">
            <a:avLst/>
          </a:prstGeom>
          <a:noFill/>
        </p:spPr>
        <p:txBody>
          <a:bodyPr wrap="square" lIns="0" tIns="0" rIns="0" bIns="0" rtlCol="0">
            <a:spAutoFit/>
          </a:bodyPr>
          <a:lstStyle/>
          <a:p>
            <a:r>
              <a:rPr lang="es-ES" sz="900" b="0" dirty="0">
                <a:latin typeface="+mn-lt"/>
              </a:rPr>
              <a:t>R: 120</a:t>
            </a:r>
          </a:p>
          <a:p>
            <a:r>
              <a:rPr lang="es-ES" sz="900" b="0" dirty="0">
                <a:latin typeface="+mn-lt"/>
              </a:rPr>
              <a:t>G: 203</a:t>
            </a:r>
          </a:p>
          <a:p>
            <a:r>
              <a:rPr lang="es-ES" sz="900" b="0" dirty="0">
                <a:latin typeface="+mn-lt"/>
              </a:rPr>
              <a:t>B: 207</a:t>
            </a:r>
            <a:endParaRPr lang="en-GB" sz="9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3383868" y="2673231"/>
            <a:ext cx="564357" cy="415498"/>
          </a:xfrm>
          <a:prstGeom prst="rect">
            <a:avLst/>
          </a:prstGeom>
          <a:noFill/>
        </p:spPr>
        <p:txBody>
          <a:bodyPr wrap="square" lIns="0" tIns="0" rIns="0" bIns="0" rtlCol="0">
            <a:spAutoFit/>
          </a:bodyPr>
          <a:lstStyle/>
          <a:p>
            <a:r>
              <a:rPr lang="es-ES" sz="900" b="0" dirty="0">
                <a:latin typeface="+mn-lt"/>
              </a:rPr>
              <a:t>R: 99</a:t>
            </a:r>
          </a:p>
          <a:p>
            <a:r>
              <a:rPr lang="es-ES" sz="900" b="0" dirty="0">
                <a:latin typeface="+mn-lt"/>
              </a:rPr>
              <a:t>G: 122</a:t>
            </a:r>
          </a:p>
          <a:p>
            <a:r>
              <a:rPr lang="es-ES" sz="900" b="0" dirty="0">
                <a:latin typeface="+mn-lt"/>
              </a:rPr>
              <a:t>B: 124</a:t>
            </a:r>
            <a:endParaRPr lang="en-GB" sz="9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4179671" y="2673231"/>
            <a:ext cx="564357" cy="415498"/>
          </a:xfrm>
          <a:prstGeom prst="rect">
            <a:avLst/>
          </a:prstGeom>
          <a:noFill/>
        </p:spPr>
        <p:txBody>
          <a:bodyPr wrap="square" lIns="0" tIns="0" rIns="0" bIns="0" rtlCol="0">
            <a:spAutoFit/>
          </a:bodyPr>
          <a:lstStyle/>
          <a:p>
            <a:r>
              <a:rPr lang="es-ES" sz="900" b="0" dirty="0">
                <a:latin typeface="+mn-lt"/>
              </a:rPr>
              <a:t>R: 243</a:t>
            </a:r>
          </a:p>
          <a:p>
            <a:r>
              <a:rPr lang="es-ES" sz="900" b="0" dirty="0">
                <a:latin typeface="+mn-lt"/>
              </a:rPr>
              <a:t>G: 129</a:t>
            </a:r>
          </a:p>
          <a:p>
            <a:r>
              <a:rPr lang="es-ES" sz="900" b="0" dirty="0">
                <a:latin typeface="+mn-lt"/>
              </a:rPr>
              <a:t>B: 60</a:t>
            </a:r>
            <a:endParaRPr lang="en-GB" sz="9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4935755" y="2673231"/>
            <a:ext cx="564357" cy="415498"/>
          </a:xfrm>
          <a:prstGeom prst="rect">
            <a:avLst/>
          </a:prstGeom>
          <a:noFill/>
        </p:spPr>
        <p:txBody>
          <a:bodyPr wrap="square" lIns="0" tIns="0" rIns="0" bIns="0" rtlCol="0">
            <a:spAutoFit/>
          </a:bodyPr>
          <a:lstStyle/>
          <a:p>
            <a:r>
              <a:rPr lang="es-ES" sz="900" b="0" dirty="0">
                <a:latin typeface="+mn-lt"/>
              </a:rPr>
              <a:t>R: 157</a:t>
            </a:r>
          </a:p>
          <a:p>
            <a:r>
              <a:rPr lang="es-ES" sz="900" b="0" dirty="0">
                <a:latin typeface="+mn-lt"/>
              </a:rPr>
              <a:t>G: 159</a:t>
            </a:r>
          </a:p>
          <a:p>
            <a:r>
              <a:rPr lang="es-ES" sz="900" b="0" dirty="0">
                <a:latin typeface="+mn-lt"/>
              </a:rPr>
              <a:t>B: 162</a:t>
            </a:r>
            <a:endParaRPr lang="en-GB" sz="9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797699" y="4365690"/>
            <a:ext cx="564357" cy="415498"/>
          </a:xfrm>
          <a:prstGeom prst="rect">
            <a:avLst/>
          </a:prstGeom>
          <a:noFill/>
        </p:spPr>
        <p:txBody>
          <a:bodyPr wrap="square" lIns="0" tIns="0" rIns="0" bIns="0" rtlCol="0">
            <a:spAutoFit/>
          </a:bodyPr>
          <a:lstStyle/>
          <a:p>
            <a:r>
              <a:rPr lang="es-ES" sz="900" b="0" dirty="0">
                <a:latin typeface="+mn-lt"/>
              </a:rPr>
              <a:t>R: 240</a:t>
            </a:r>
          </a:p>
          <a:p>
            <a:r>
              <a:rPr lang="es-ES" sz="900" b="0" dirty="0">
                <a:latin typeface="+mn-lt"/>
              </a:rPr>
              <a:t>G: 170</a:t>
            </a:r>
          </a:p>
          <a:p>
            <a:r>
              <a:rPr lang="es-ES" sz="900" b="0" dirty="0">
                <a:latin typeface="+mn-lt"/>
              </a:rPr>
              <a:t>B: 0</a:t>
            </a:r>
            <a:endParaRPr lang="en-GB" sz="9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683568" y="1764291"/>
            <a:ext cx="1321594" cy="138499"/>
          </a:xfrm>
          <a:prstGeom prst="rect">
            <a:avLst/>
          </a:prstGeom>
          <a:noFill/>
        </p:spPr>
        <p:txBody>
          <a:bodyPr wrap="square" lIns="0" tIns="0" rIns="0" bIns="0" rtlCol="0">
            <a:spAutoFit/>
          </a:bodyPr>
          <a:lstStyle/>
          <a:p>
            <a:r>
              <a:rPr lang="es-ES" sz="900" b="1" dirty="0">
                <a:latin typeface="+mn-lt"/>
              </a:rPr>
              <a:t>COLORES PRINCIPALES</a:t>
            </a:r>
            <a:endParaRPr lang="en-GB" sz="9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2465766" y="1764291"/>
            <a:ext cx="1321594" cy="138499"/>
          </a:xfrm>
          <a:prstGeom prst="rect">
            <a:avLst/>
          </a:prstGeom>
          <a:noFill/>
        </p:spPr>
        <p:txBody>
          <a:bodyPr wrap="square" lIns="0" tIns="0" rIns="0" bIns="0" rtlCol="0">
            <a:spAutoFit/>
          </a:bodyPr>
          <a:lstStyle/>
          <a:p>
            <a:r>
              <a:rPr lang="es-ES" sz="900" b="0" dirty="0">
                <a:latin typeface="+mn-lt"/>
              </a:rPr>
              <a:t>COLORES SECUNDARIOS</a:t>
            </a:r>
            <a:endParaRPr lang="en-GB" sz="9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683568" y="3669292"/>
            <a:ext cx="830629"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683569" y="3311737"/>
            <a:ext cx="1105377" cy="276999"/>
          </a:xfrm>
          <a:prstGeom prst="rect">
            <a:avLst/>
          </a:prstGeom>
          <a:noFill/>
        </p:spPr>
        <p:txBody>
          <a:bodyPr wrap="square" lIns="0" tIns="0" rIns="0" bIns="0" rtlCol="0">
            <a:spAutoFit/>
          </a:bodyPr>
          <a:lstStyle/>
          <a:p>
            <a:r>
              <a:rPr lang="es-ES" sz="900" b="0" dirty="0">
                <a:latin typeface="+mn-lt"/>
              </a:rPr>
              <a:t>AMARILLO PARA TEXTOS DESTACADOS</a:t>
            </a:r>
            <a:endParaRPr lang="en-GB" sz="9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119293" y="3611175"/>
            <a:ext cx="2127991" cy="1101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1504930" y="3968363"/>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221253" y="3665182"/>
            <a:ext cx="1878998"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Este color ha sido desarrollado específicamente para su uso </a:t>
            </a:r>
            <a:r>
              <a:rPr lang="es-ES" sz="1050" b="1" dirty="0">
                <a:latin typeface="Arial" panose="020B0604020202020204" pitchFamily="34" charset="0"/>
                <a:cs typeface="Arial" panose="020B0604020202020204" pitchFamily="34" charset="0"/>
              </a:rPr>
              <a:t>en textos destacados, links y urls</a:t>
            </a:r>
            <a:r>
              <a:rPr lang="es-ES" sz="1050" b="0" dirty="0">
                <a:latin typeface="Arial" panose="020B0604020202020204" pitchFamily="34" charset="0"/>
                <a:cs typeface="Arial" panose="020B0604020202020204" pitchFamily="34" charset="0"/>
              </a:rPr>
              <a:t> por su mayor contraste con fondos blancos  frente al “amarillo principal”.</a:t>
            </a:r>
            <a:endParaRPr lang="en-GB" sz="105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4141985" y="3522307"/>
            <a:ext cx="196602" cy="200879"/>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44178" y="737710"/>
            <a:ext cx="694247" cy="774486"/>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34192" y="793528"/>
            <a:ext cx="568655" cy="66284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432310" y="858069"/>
            <a:ext cx="659360" cy="533768"/>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475407" y="884234"/>
            <a:ext cx="757043" cy="481437"/>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6016337" y="836150"/>
            <a:ext cx="2732010" cy="61790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6126266" y="893300"/>
            <a:ext cx="2493319"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05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8626225" y="726768"/>
            <a:ext cx="196602" cy="200879"/>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6145161" y="1918439"/>
            <a:ext cx="1773038" cy="1078253"/>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6244286" y="1978229"/>
            <a:ext cx="1543049"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Los colores secundarios se usarán en casos concretos como</a:t>
            </a:r>
            <a:r>
              <a:rPr lang="es-ES" sz="1050" b="1" dirty="0">
                <a:solidFill>
                  <a:srgbClr val="FF0000"/>
                </a:solidFill>
                <a:latin typeface="Arial" panose="020B0604020202020204" pitchFamily="34" charset="0"/>
                <a:cs typeface="Arial" panose="020B0604020202020204" pitchFamily="34" charset="0"/>
              </a:rPr>
              <a:t> </a:t>
            </a:r>
            <a:r>
              <a:rPr lang="es-ES" sz="105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05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7773637" y="1835353"/>
            <a:ext cx="196602" cy="200879"/>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235252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image" Target="../media/image25.png"/><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theme" Target="../theme/theme4.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pic>
        <p:nvPicPr>
          <p:cNvPr id="3" name="Imagen 2">
            <a:extLst>
              <a:ext uri="{FF2B5EF4-FFF2-40B4-BE49-F238E27FC236}">
                <a16:creationId xmlns:a16="http://schemas.microsoft.com/office/drawing/2014/main" id="{5FE7FE8A-F7A9-B44F-A112-633123EBE1BF}"/>
              </a:ext>
            </a:extLst>
          </p:cNvPr>
          <p:cNvPicPr>
            <a:picLocks noChangeAspect="1"/>
          </p:cNvPicPr>
          <p:nvPr userDrawn="1"/>
        </p:nvPicPr>
        <p:blipFill rotWithShape="1">
          <a:blip r:embed="rId25" cstate="screen">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90035728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649" r:id="rId17"/>
    <p:sldLayoutId id="2147483679" r:id="rId18"/>
    <p:sldLayoutId id="2147483685" r:id="rId19"/>
    <p:sldLayoutId id="2147483686" r:id="rId20"/>
    <p:sldLayoutId id="2147483651" r:id="rId21"/>
    <p:sldLayoutId id="2147483735"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1075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 id="2147483729" r:id="rId25"/>
    <p:sldLayoutId id="2147483730" r:id="rId26"/>
    <p:sldLayoutId id="2147483731"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8735772"/>
      </p:ext>
    </p:extLst>
  </p:cSld>
  <p:clrMap bg1="lt1" tx1="dk1" bg2="lt2" tx2="dk2" accent1="accent1" accent2="accent2" accent3="accent3" accent4="accent4" accent5="accent5" accent6="accent6" hlink="hlink" folHlink="folHlink"/>
  <p:sldLayoutIdLst>
    <p:sldLayoutId id="2147483733" r:id="rId1"/>
    <p:sldLayoutId id="214748373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88C471F9-9C82-4F4C-9C03-16420BC94592}"/>
              </a:ext>
            </a:extLst>
          </p:cNvPr>
          <p:cNvPicPr>
            <a:picLocks noChangeAspect="1"/>
          </p:cNvPicPr>
          <p:nvPr userDrawn="1"/>
        </p:nvPicPr>
        <p:blipFill rotWithShape="1">
          <a:blip r:embed="rId7">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2173252723"/>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Lst>
  <p:txStyles>
    <p:titleStyle>
      <a:lvl1pPr algn="l" defTabSz="389582" rtl="0" eaLnBrk="1" latinLnBrk="0" hangingPunct="1">
        <a:spcBef>
          <a:spcPct val="0"/>
        </a:spcBef>
        <a:buNone/>
        <a:defRPr sz="3100" kern="1200">
          <a:solidFill>
            <a:schemeClr val="tx1"/>
          </a:solidFill>
          <a:latin typeface="+mj-lt"/>
          <a:ea typeface="+mj-ea"/>
          <a:cs typeface="+mj-cs"/>
        </a:defRPr>
      </a:lvl1pPr>
    </p:titleStyle>
    <p:body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 Id="rId4" Type="http://schemas.openxmlformats.org/officeDocument/2006/relationships/image" Target="../media/image28.jpeg"/></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4.xml"/></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18" Type="http://schemas.openxmlformats.org/officeDocument/2006/relationships/image" Target="../media/image59.png"/><Relationship Id="rId3" Type="http://schemas.openxmlformats.org/officeDocument/2006/relationships/image" Target="../media/image45.png"/><Relationship Id="rId7" Type="http://schemas.openxmlformats.org/officeDocument/2006/relationships/image" Target="../media/image48.png"/><Relationship Id="rId12" Type="http://schemas.openxmlformats.org/officeDocument/2006/relationships/image" Target="../media/image53.png"/><Relationship Id="rId17" Type="http://schemas.openxmlformats.org/officeDocument/2006/relationships/image" Target="../media/image58.png"/><Relationship Id="rId2" Type="http://schemas.openxmlformats.org/officeDocument/2006/relationships/notesSlide" Target="../notesSlides/notesSlide9.xml"/><Relationship Id="rId16" Type="http://schemas.openxmlformats.org/officeDocument/2006/relationships/image" Target="../media/image57.png"/><Relationship Id="rId20" Type="http://schemas.openxmlformats.org/officeDocument/2006/relationships/image" Target="../media/image61.png"/><Relationship Id="rId1" Type="http://schemas.openxmlformats.org/officeDocument/2006/relationships/slideLayout" Target="../slideLayouts/slideLayout55.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5" Type="http://schemas.openxmlformats.org/officeDocument/2006/relationships/image" Target="../media/image56.png"/><Relationship Id="rId10" Type="http://schemas.openxmlformats.org/officeDocument/2006/relationships/image" Target="../media/image51.png"/><Relationship Id="rId19" Type="http://schemas.openxmlformats.org/officeDocument/2006/relationships/image" Target="../media/image60.png"/><Relationship Id="rId4" Type="http://schemas.openxmlformats.org/officeDocument/2006/relationships/image" Target="../media/image35.png"/><Relationship Id="rId9" Type="http://schemas.openxmlformats.org/officeDocument/2006/relationships/image" Target="../media/image50.png"/><Relationship Id="rId14" Type="http://schemas.openxmlformats.org/officeDocument/2006/relationships/image" Target="../media/image55.png"/></Relationships>
</file>

<file path=ppt/slides/_rels/slide14.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18" Type="http://schemas.openxmlformats.org/officeDocument/2006/relationships/image" Target="../media/image60.png"/><Relationship Id="rId3" Type="http://schemas.openxmlformats.org/officeDocument/2006/relationships/image" Target="../media/image45.png"/><Relationship Id="rId21" Type="http://schemas.openxmlformats.org/officeDocument/2006/relationships/image" Target="../media/image63.png"/><Relationship Id="rId7" Type="http://schemas.openxmlformats.org/officeDocument/2006/relationships/image" Target="../media/image48.png"/><Relationship Id="rId12" Type="http://schemas.openxmlformats.org/officeDocument/2006/relationships/image" Target="../media/image53.png"/><Relationship Id="rId17" Type="http://schemas.openxmlformats.org/officeDocument/2006/relationships/image" Target="../media/image58.png"/><Relationship Id="rId2" Type="http://schemas.openxmlformats.org/officeDocument/2006/relationships/notesSlide" Target="../notesSlides/notesSlide10.xml"/><Relationship Id="rId16" Type="http://schemas.openxmlformats.org/officeDocument/2006/relationships/image" Target="../media/image57.png"/><Relationship Id="rId20" Type="http://schemas.openxmlformats.org/officeDocument/2006/relationships/image" Target="../media/image62.png"/><Relationship Id="rId1" Type="http://schemas.openxmlformats.org/officeDocument/2006/relationships/slideLayout" Target="../slideLayouts/slideLayout55.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5" Type="http://schemas.openxmlformats.org/officeDocument/2006/relationships/image" Target="../media/image56.png"/><Relationship Id="rId23" Type="http://schemas.openxmlformats.org/officeDocument/2006/relationships/image" Target="../media/image65.png"/><Relationship Id="rId10" Type="http://schemas.openxmlformats.org/officeDocument/2006/relationships/image" Target="../media/image51.png"/><Relationship Id="rId19" Type="http://schemas.openxmlformats.org/officeDocument/2006/relationships/image" Target="../media/image61.png"/><Relationship Id="rId4" Type="http://schemas.openxmlformats.org/officeDocument/2006/relationships/image" Target="../media/image35.png"/><Relationship Id="rId9" Type="http://schemas.openxmlformats.org/officeDocument/2006/relationships/image" Target="../media/image50.png"/><Relationship Id="rId14" Type="http://schemas.openxmlformats.org/officeDocument/2006/relationships/image" Target="../media/image55.png"/><Relationship Id="rId22"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55.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hyperlink" Target="https://www.youtube.com/watch?v=iXtmPCBxKSg&amp;t=1s" TargetMode="External"/><Relationship Id="rId7" Type="http://schemas.openxmlformats.org/officeDocument/2006/relationships/hyperlink" Target="https://www.youtube.com/watch?v=uvmTs5Ys-AQ"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67.jpeg"/><Relationship Id="rId5" Type="http://schemas.openxmlformats.org/officeDocument/2006/relationships/hyperlink" Target="https://www.youtube.com/watch?v=cWECUzDD-GQ&amp;t=1s" TargetMode="External"/><Relationship Id="rId10" Type="http://schemas.openxmlformats.org/officeDocument/2006/relationships/image" Target="../media/image69.png"/><Relationship Id="rId4" Type="http://schemas.openxmlformats.org/officeDocument/2006/relationships/image" Target="../media/image66.jpeg"/><Relationship Id="rId9" Type="http://schemas.openxmlformats.org/officeDocument/2006/relationships/hyperlink" Target="https://www.youtube.com/watch?v=GRxm8f44KEU"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4.xml"/><Relationship Id="rId1" Type="http://schemas.openxmlformats.org/officeDocument/2006/relationships/slideLayout" Target="../slideLayouts/slideLayout22.xml"/><Relationship Id="rId6" Type="http://schemas.openxmlformats.org/officeDocument/2006/relationships/hyperlink" Target="https://www.prosegur.es/negocios-y-pymes/soluciones-efectivo/cash-today" TargetMode="External"/><Relationship Id="rId5" Type="http://schemas.openxmlformats.org/officeDocument/2006/relationships/image" Target="../media/image72.png"/><Relationship Id="rId4" Type="http://schemas.openxmlformats.org/officeDocument/2006/relationships/image" Target="../media/image71.png"/></Relationships>
</file>

<file path=ppt/slides/_rels/slide2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D300"/>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024988" y="-7689481"/>
            <a:ext cx="3143539" cy="3880185"/>
          </a:xfrm>
          <a:prstGeom prst="rect">
            <a:avLst/>
          </a:prstGeom>
        </p:spPr>
      </p:pic>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9974" y="373625"/>
            <a:ext cx="2121101" cy="678781"/>
          </a:xfrm>
          <a:prstGeom prst="rect">
            <a:avLst/>
          </a:prstGeom>
        </p:spPr>
      </p:pic>
      <p:sp>
        <p:nvSpPr>
          <p:cNvPr id="14" name="Título 7">
            <a:extLst>
              <a:ext uri="{FF2B5EF4-FFF2-40B4-BE49-F238E27FC236}">
                <a16:creationId xmlns:a16="http://schemas.microsoft.com/office/drawing/2014/main" id="{FCD6BE74-0A74-934A-9070-8C99EA92FF41}"/>
              </a:ext>
            </a:extLst>
          </p:cNvPr>
          <p:cNvSpPr>
            <a:spLocks noGrp="1"/>
          </p:cNvSpPr>
          <p:nvPr>
            <p:ph type="title"/>
          </p:nvPr>
        </p:nvSpPr>
        <p:spPr>
          <a:xfrm>
            <a:off x="547807" y="2000626"/>
            <a:ext cx="3729225" cy="1674668"/>
          </a:xfrm>
          <a:prstGeom prst="rect">
            <a:avLst/>
          </a:prstGeom>
        </p:spPr>
        <p:txBody>
          <a:bodyPr>
            <a:noAutofit/>
          </a:bodyPr>
          <a:lstStyle/>
          <a:p>
            <a:pPr algn="l">
              <a:spcAft>
                <a:spcPts val="1200"/>
              </a:spcAft>
            </a:pPr>
            <a:r>
              <a:rPr lang="es-ES" sz="2800" b="0" dirty="0">
                <a:latin typeface="Century Gothic" panose="020B0502020202020204" pitchFamily="34" charset="0"/>
              </a:rPr>
              <a:t>Digitaliza tu Efectivo.</a:t>
            </a:r>
            <a:br>
              <a:rPr lang="es-ES" sz="2800" b="0" dirty="0">
                <a:latin typeface="Century Gothic" panose="020B0502020202020204" pitchFamily="34" charset="0"/>
              </a:rPr>
            </a:br>
            <a:br>
              <a:rPr lang="es-ES" sz="2800" b="0" dirty="0">
                <a:latin typeface="Century Gothic" panose="020B0502020202020204" pitchFamily="34" charset="0"/>
              </a:rPr>
            </a:br>
            <a:r>
              <a:rPr lang="es-ES" sz="2000" dirty="0">
                <a:latin typeface="Century Gothic" panose="020B0502020202020204" pitchFamily="34" charset="0"/>
              </a:rPr>
              <a:t>Prosegur Cash </a:t>
            </a:r>
            <a:r>
              <a:rPr lang="es-ES" sz="2000" dirty="0" err="1">
                <a:latin typeface="Century Gothic" panose="020B0502020202020204" pitchFamily="34" charset="0"/>
              </a:rPr>
              <a:t>Today</a:t>
            </a:r>
            <a:r>
              <a:rPr lang="es-ES" sz="2000" dirty="0">
                <a:latin typeface="Century Gothic" panose="020B0502020202020204" pitchFamily="34" charset="0"/>
              </a:rPr>
              <a:t>.</a:t>
            </a:r>
          </a:p>
        </p:txBody>
      </p:sp>
      <p:pic>
        <p:nvPicPr>
          <p:cNvPr id="4" name="Imagen 3">
            <a:extLst>
              <a:ext uri="{FF2B5EF4-FFF2-40B4-BE49-F238E27FC236}">
                <a16:creationId xmlns:a16="http://schemas.microsoft.com/office/drawing/2014/main" id="{08287494-E925-D84C-B8CC-C5A08B21112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72001" y="0"/>
            <a:ext cx="4572000" cy="5143500"/>
          </a:xfrm>
          <a:prstGeom prst="rect">
            <a:avLst/>
          </a:prstGeom>
        </p:spPr>
      </p:pic>
      <p:sp>
        <p:nvSpPr>
          <p:cNvPr id="2" name="Marcador de texto 4">
            <a:extLst>
              <a:ext uri="{FF2B5EF4-FFF2-40B4-BE49-F238E27FC236}">
                <a16:creationId xmlns:a16="http://schemas.microsoft.com/office/drawing/2014/main" id="{0A73E8A2-B38B-5B44-925D-EB4A88C2EC2A}"/>
              </a:ext>
            </a:extLst>
          </p:cNvPr>
          <p:cNvSpPr>
            <a:spLocks noGrp="1"/>
          </p:cNvSpPr>
          <p:nvPr/>
        </p:nvSpPr>
        <p:spPr>
          <a:xfrm>
            <a:off x="2314574" y="2381250"/>
            <a:ext cx="4514851" cy="3810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dirty="0"/>
          </a:p>
        </p:txBody>
      </p:sp>
      <p:sp>
        <p:nvSpPr>
          <p:cNvPr id="5" name="Marcador de texto 16">
            <a:extLst>
              <a:ext uri="{FF2B5EF4-FFF2-40B4-BE49-F238E27FC236}">
                <a16:creationId xmlns:a16="http://schemas.microsoft.com/office/drawing/2014/main" id="{D186D232-D57F-CE00-8850-98EBFDCDEB55}"/>
              </a:ext>
            </a:extLst>
          </p:cNvPr>
          <p:cNvSpPr txBox="1">
            <a:spLocks/>
          </p:cNvSpPr>
          <p:nvPr/>
        </p:nvSpPr>
        <p:spPr>
          <a:xfrm>
            <a:off x="547807" y="4579375"/>
            <a:ext cx="4514851" cy="381000"/>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600" b="1"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sz="1200" dirty="0">
                <a:latin typeface="Arial" panose="020B0604020202020204" pitchFamily="34" charset="0"/>
                <a:cs typeface="Arial" panose="020B0604020202020204" pitchFamily="34" charset="0"/>
              </a:rPr>
              <a:t>Día / Mes / Año</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8182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Prosegur Cash </a:t>
            </a:r>
            <a:r>
              <a:rPr lang="es-ES" dirty="0" err="1">
                <a:latin typeface="Century Gothic" panose="020B0502020202020204" pitchFamily="34" charset="0"/>
              </a:rPr>
              <a:t>Today</a:t>
            </a:r>
            <a:r>
              <a:rPr lang="es-ES" dirty="0">
                <a:latin typeface="Century Gothic" panose="020B0502020202020204" pitchFamily="34" charset="0"/>
              </a:rPr>
              <a:t>. Suite de máquinas.</a:t>
            </a:r>
            <a:br>
              <a:rPr lang="es-ES" dirty="0">
                <a:latin typeface="Century Gothic" panose="020B0502020202020204" pitchFamily="34" charset="0"/>
              </a:rPr>
            </a:br>
            <a:r>
              <a:rPr lang="es-ES" b="0" dirty="0" err="1">
                <a:latin typeface="Century Gothic" panose="020B0502020202020204" pitchFamily="34" charset="0"/>
              </a:rPr>
              <a:t>Ingresadoras</a:t>
            </a:r>
            <a:r>
              <a:rPr lang="es-ES" b="0" dirty="0">
                <a:latin typeface="Century Gothic" panose="020B0502020202020204" pitchFamily="34" charset="0"/>
              </a:rPr>
              <a:t> billete y moneda.</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62299" y="948442"/>
            <a:ext cx="2278251" cy="2301835"/>
          </a:xfrm>
          <a:prstGeom prst="rect">
            <a:avLst/>
          </a:prstGeom>
        </p:spPr>
      </p:pic>
      <p:sp>
        <p:nvSpPr>
          <p:cNvPr id="72" name="Rectángulo 71">
            <a:extLst>
              <a:ext uri="{FF2B5EF4-FFF2-40B4-BE49-F238E27FC236}">
                <a16:creationId xmlns:a16="http://schemas.microsoft.com/office/drawing/2014/main" id="{BA60BBF9-EF80-6D4C-9DAB-61330DAA5102}"/>
              </a:ext>
            </a:extLst>
          </p:cNvPr>
          <p:cNvSpPr/>
          <p:nvPr/>
        </p:nvSpPr>
        <p:spPr>
          <a:xfrm>
            <a:off x="798388" y="3297352"/>
            <a:ext cx="3513951" cy="1731243"/>
          </a:xfrm>
          <a:prstGeom prst="rect">
            <a:avLst/>
          </a:prstGeom>
        </p:spPr>
        <p:txBody>
          <a:bodyPr wrap="square">
            <a:spAutoFit/>
          </a:bodyPr>
          <a:lstStyle/>
          <a:p>
            <a:pPr>
              <a:spcAft>
                <a:spcPts val="600"/>
              </a:spcAft>
              <a:buClr>
                <a:srgbClr val="FFD525"/>
              </a:buClr>
            </a:pPr>
            <a:r>
              <a:rPr lang="es-ES" sz="1200" b="1" dirty="0">
                <a:solidFill>
                  <a:srgbClr val="F1AA20"/>
                </a:solidFill>
                <a:latin typeface="Century Gothic" panose="020B0502020202020204" pitchFamily="34" charset="0"/>
              </a:rPr>
              <a:t>INGRESADORA DE BILLETE Y MONEDA  </a:t>
            </a:r>
            <a:br>
              <a:rPr lang="es-ES" sz="1200" b="1" dirty="0">
                <a:solidFill>
                  <a:srgbClr val="F1AA20"/>
                </a:solidFill>
                <a:latin typeface="Century Gothic" panose="020B0502020202020204" pitchFamily="34" charset="0"/>
              </a:rPr>
            </a:br>
            <a:r>
              <a:rPr lang="es-ES" sz="1200" b="1" dirty="0">
                <a:solidFill>
                  <a:srgbClr val="F1AA20"/>
                </a:solidFill>
                <a:latin typeface="Century Gothic" panose="020B0502020202020204" pitchFamily="34" charset="0"/>
              </a:rPr>
              <a:t>SDM100 - CDS508</a:t>
            </a:r>
          </a:p>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2.500 billetes.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1,5 billetes/segundo</a:t>
            </a:r>
          </a:p>
          <a:p>
            <a:pPr marL="171450" indent="-171450">
              <a:spcAft>
                <a:spcPts val="300"/>
              </a:spcAft>
              <a:buClr>
                <a:srgbClr val="FFD525"/>
              </a:buClr>
              <a:buFont typeface="Arial" panose="020B0604020202020204" pitchFamily="34" charset="0"/>
              <a:buChar char="•"/>
            </a:pPr>
            <a:r>
              <a:rPr lang="es-ES" sz="1000" dirty="0">
                <a:solidFill>
                  <a:schemeClr val="tx2"/>
                </a:solidFill>
              </a:rPr>
              <a:t>Dimensiones </a:t>
            </a:r>
            <a:br>
              <a:rPr lang="es-ES" sz="1000" dirty="0">
                <a:solidFill>
                  <a:schemeClr val="tx2"/>
                </a:solidFill>
              </a:rPr>
            </a:br>
            <a:r>
              <a:rPr lang="es-ES" sz="1000" b="1" dirty="0">
                <a:solidFill>
                  <a:schemeClr val="tx2"/>
                </a:solidFill>
              </a:rPr>
              <a:t>679 x 690 x 760 </a:t>
            </a:r>
            <a:r>
              <a:rPr lang="es-ES" sz="1000" b="1" dirty="0" err="1">
                <a:solidFill>
                  <a:schemeClr val="tx2"/>
                </a:solidFill>
              </a:rPr>
              <a:t>mm.</a:t>
            </a:r>
            <a:endParaRPr lang="es-ES" sz="1000" b="1" dirty="0">
              <a:solidFill>
                <a:schemeClr val="tx2"/>
              </a:solidFill>
            </a:endParaRPr>
          </a:p>
          <a:p>
            <a:pPr marL="171450" indent="-171450">
              <a:spcAft>
                <a:spcPts val="300"/>
              </a:spcAft>
              <a:buClr>
                <a:srgbClr val="FFD525"/>
              </a:buClr>
              <a:buFont typeface="Arial" panose="020B0604020202020204" pitchFamily="34" charset="0"/>
              <a:buChar char="•"/>
            </a:pPr>
            <a:r>
              <a:rPr lang="es-ES" sz="1000" dirty="0">
                <a:solidFill>
                  <a:schemeClr val="tx2"/>
                </a:solidFill>
              </a:rPr>
              <a:t>Peso: </a:t>
            </a:r>
            <a:r>
              <a:rPr lang="es-ES" sz="1000" b="1" dirty="0">
                <a:solidFill>
                  <a:schemeClr val="tx2"/>
                </a:solidFill>
              </a:rPr>
              <a:t>362,16 kg.</a:t>
            </a:r>
          </a:p>
        </p:txBody>
      </p:sp>
      <p:sp>
        <p:nvSpPr>
          <p:cNvPr id="20" name="Rectángulo 19">
            <a:extLst>
              <a:ext uri="{FF2B5EF4-FFF2-40B4-BE49-F238E27FC236}">
                <a16:creationId xmlns:a16="http://schemas.microsoft.com/office/drawing/2014/main" id="{4AD6F11E-0D2A-B041-9DCB-5EC68455673F}"/>
              </a:ext>
            </a:extLst>
          </p:cNvPr>
          <p:cNvSpPr/>
          <p:nvPr/>
        </p:nvSpPr>
        <p:spPr>
          <a:xfrm>
            <a:off x="2555363" y="3743612"/>
            <a:ext cx="1918305" cy="746358"/>
          </a:xfrm>
          <a:prstGeom prst="rect">
            <a:avLst/>
          </a:prstGeom>
        </p:spPr>
        <p:txBody>
          <a:bodyPr wrap="square">
            <a:spAutoFit/>
          </a:bodyPr>
          <a:lstStyle/>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2.250 monedas.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3 monedas/segundo.</a:t>
            </a:r>
          </a:p>
        </p:txBody>
      </p:sp>
      <p:sp>
        <p:nvSpPr>
          <p:cNvPr id="22" name="Rectángulo 21">
            <a:extLst>
              <a:ext uri="{FF2B5EF4-FFF2-40B4-BE49-F238E27FC236}">
                <a16:creationId xmlns:a16="http://schemas.microsoft.com/office/drawing/2014/main" id="{138ED6CE-1FF3-404E-8F6A-006D790A489C}"/>
              </a:ext>
            </a:extLst>
          </p:cNvPr>
          <p:cNvSpPr/>
          <p:nvPr/>
        </p:nvSpPr>
        <p:spPr>
          <a:xfrm>
            <a:off x="4982301" y="3297352"/>
            <a:ext cx="3513951" cy="1731243"/>
          </a:xfrm>
          <a:prstGeom prst="rect">
            <a:avLst/>
          </a:prstGeom>
        </p:spPr>
        <p:txBody>
          <a:bodyPr wrap="square">
            <a:spAutoFit/>
          </a:bodyPr>
          <a:lstStyle/>
          <a:p>
            <a:pPr>
              <a:spcAft>
                <a:spcPts val="600"/>
              </a:spcAft>
              <a:buClr>
                <a:srgbClr val="FFD525"/>
              </a:buClr>
            </a:pPr>
            <a:r>
              <a:rPr lang="es-ES" sz="1200" b="1" dirty="0">
                <a:solidFill>
                  <a:srgbClr val="F1AA20"/>
                </a:solidFill>
                <a:latin typeface="Century Gothic" panose="020B0502020202020204" pitchFamily="34" charset="0"/>
              </a:rPr>
              <a:t>INGRESADORA DE BILLETE Y MONEDA  </a:t>
            </a:r>
            <a:br>
              <a:rPr lang="es-ES" sz="1200" b="1" dirty="0">
                <a:solidFill>
                  <a:srgbClr val="F1AA20"/>
                </a:solidFill>
                <a:latin typeface="Century Gothic" panose="020B0502020202020204" pitchFamily="34" charset="0"/>
              </a:rPr>
            </a:br>
            <a:r>
              <a:rPr lang="es-ES" sz="1200" b="1" dirty="0">
                <a:solidFill>
                  <a:srgbClr val="F1AA20"/>
                </a:solidFill>
                <a:latin typeface="Century Gothic" panose="020B0502020202020204" pitchFamily="34" charset="0"/>
              </a:rPr>
              <a:t>SDM100 - CDS801</a:t>
            </a:r>
          </a:p>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2.500 billetes.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1,5 billetes/segundo</a:t>
            </a:r>
          </a:p>
          <a:p>
            <a:pPr marL="171450" indent="-171450">
              <a:spcAft>
                <a:spcPts val="300"/>
              </a:spcAft>
              <a:buClr>
                <a:srgbClr val="FFD525"/>
              </a:buClr>
              <a:buFont typeface="Arial" panose="020B0604020202020204" pitchFamily="34" charset="0"/>
              <a:buChar char="•"/>
            </a:pPr>
            <a:r>
              <a:rPr lang="es-ES" sz="1000" dirty="0">
                <a:solidFill>
                  <a:schemeClr val="tx2"/>
                </a:solidFill>
              </a:rPr>
              <a:t>Dimensiones </a:t>
            </a:r>
            <a:br>
              <a:rPr lang="es-ES" sz="1000" dirty="0">
                <a:solidFill>
                  <a:schemeClr val="tx2"/>
                </a:solidFill>
              </a:rPr>
            </a:br>
            <a:r>
              <a:rPr lang="es-ES" sz="1000" b="1" dirty="0">
                <a:solidFill>
                  <a:schemeClr val="tx2"/>
                </a:solidFill>
              </a:rPr>
              <a:t>879 x 690 x 1045 </a:t>
            </a:r>
            <a:r>
              <a:rPr lang="es-ES" sz="1000" b="1" dirty="0" err="1">
                <a:solidFill>
                  <a:schemeClr val="tx2"/>
                </a:solidFill>
              </a:rPr>
              <a:t>mm.</a:t>
            </a:r>
            <a:endParaRPr lang="es-ES" sz="1000" b="1" dirty="0">
              <a:solidFill>
                <a:schemeClr val="tx2"/>
              </a:solidFill>
            </a:endParaRPr>
          </a:p>
          <a:p>
            <a:pPr marL="171450" indent="-171450">
              <a:spcAft>
                <a:spcPts val="300"/>
              </a:spcAft>
              <a:buClr>
                <a:srgbClr val="FFD525"/>
              </a:buClr>
              <a:buFont typeface="Arial" panose="020B0604020202020204" pitchFamily="34" charset="0"/>
              <a:buChar char="•"/>
            </a:pPr>
            <a:r>
              <a:rPr lang="es-ES" sz="1000" dirty="0">
                <a:solidFill>
                  <a:schemeClr val="tx2"/>
                </a:solidFill>
              </a:rPr>
              <a:t>Peso: </a:t>
            </a:r>
            <a:r>
              <a:rPr lang="es-ES" sz="1000" b="1" dirty="0">
                <a:solidFill>
                  <a:schemeClr val="tx2"/>
                </a:solidFill>
              </a:rPr>
              <a:t>466kg.</a:t>
            </a:r>
          </a:p>
        </p:txBody>
      </p:sp>
      <p:sp>
        <p:nvSpPr>
          <p:cNvPr id="23" name="Rectángulo 22">
            <a:extLst>
              <a:ext uri="{FF2B5EF4-FFF2-40B4-BE49-F238E27FC236}">
                <a16:creationId xmlns:a16="http://schemas.microsoft.com/office/drawing/2014/main" id="{F299F171-7DFD-184A-96F5-6190435C42E8}"/>
              </a:ext>
            </a:extLst>
          </p:cNvPr>
          <p:cNvSpPr/>
          <p:nvPr/>
        </p:nvSpPr>
        <p:spPr>
          <a:xfrm>
            <a:off x="6734644" y="3743612"/>
            <a:ext cx="2209581" cy="746358"/>
          </a:xfrm>
          <a:prstGeom prst="rect">
            <a:avLst/>
          </a:prstGeom>
        </p:spPr>
        <p:txBody>
          <a:bodyPr wrap="square">
            <a:spAutoFit/>
          </a:bodyPr>
          <a:lstStyle/>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4.500 monedas.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15 monedas/segundo.</a:t>
            </a:r>
          </a:p>
        </p:txBody>
      </p:sp>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4572000" y="3340704"/>
            <a:ext cx="0" cy="164975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pic>
        <p:nvPicPr>
          <p:cNvPr id="25" name="Imagen 24">
            <a:extLst>
              <a:ext uri="{FF2B5EF4-FFF2-40B4-BE49-F238E27FC236}">
                <a16:creationId xmlns:a16="http://schemas.microsoft.com/office/drawing/2014/main" id="{12897242-7AB2-4746-A7C5-FCD9D267FE8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73874" y="990874"/>
            <a:ext cx="2472406" cy="2349829"/>
          </a:xfrm>
          <a:prstGeom prst="rect">
            <a:avLst/>
          </a:prstGeom>
        </p:spPr>
      </p:pic>
    </p:spTree>
    <p:extLst>
      <p:ext uri="{BB962C8B-B14F-4D97-AF65-F5344CB8AC3E}">
        <p14:creationId xmlns:p14="http://schemas.microsoft.com/office/powerpoint/2010/main" val="57988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Prosegur Cash </a:t>
            </a:r>
            <a:r>
              <a:rPr lang="es-ES" dirty="0" err="1">
                <a:latin typeface="Century Gothic" panose="020B0502020202020204" pitchFamily="34" charset="0"/>
              </a:rPr>
              <a:t>Today</a:t>
            </a:r>
            <a:r>
              <a:rPr lang="es-ES" dirty="0">
                <a:latin typeface="Century Gothic" panose="020B0502020202020204" pitchFamily="34" charset="0"/>
              </a:rPr>
              <a:t>. Suite de máquinas.</a:t>
            </a:r>
            <a:br>
              <a:rPr lang="es-ES" dirty="0">
                <a:latin typeface="Century Gothic" panose="020B0502020202020204" pitchFamily="34" charset="0"/>
              </a:rPr>
            </a:br>
            <a:r>
              <a:rPr lang="es-ES" b="0" dirty="0" err="1">
                <a:latin typeface="Century Gothic" panose="020B0502020202020204" pitchFamily="34" charset="0"/>
              </a:rPr>
              <a:t>Ingresadoras</a:t>
            </a:r>
            <a:r>
              <a:rPr lang="es-ES" b="0" dirty="0">
                <a:latin typeface="Century Gothic" panose="020B0502020202020204" pitchFamily="34" charset="0"/>
              </a:rPr>
              <a:t> billete y moneda.</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9736" y="821482"/>
            <a:ext cx="2480990" cy="2536716"/>
          </a:xfrm>
          <a:prstGeom prst="rect">
            <a:avLst/>
          </a:prstGeom>
        </p:spPr>
      </p:pic>
      <p:sp>
        <p:nvSpPr>
          <p:cNvPr id="72" name="Rectángulo 71">
            <a:extLst>
              <a:ext uri="{FF2B5EF4-FFF2-40B4-BE49-F238E27FC236}">
                <a16:creationId xmlns:a16="http://schemas.microsoft.com/office/drawing/2014/main" id="{BA60BBF9-EF80-6D4C-9DAB-61330DAA5102}"/>
              </a:ext>
            </a:extLst>
          </p:cNvPr>
          <p:cNvSpPr/>
          <p:nvPr/>
        </p:nvSpPr>
        <p:spPr>
          <a:xfrm>
            <a:off x="922140" y="3297352"/>
            <a:ext cx="3513951" cy="1731243"/>
          </a:xfrm>
          <a:prstGeom prst="rect">
            <a:avLst/>
          </a:prstGeom>
        </p:spPr>
        <p:txBody>
          <a:bodyPr wrap="square">
            <a:spAutoFit/>
          </a:bodyPr>
          <a:lstStyle/>
          <a:p>
            <a:pPr>
              <a:spcAft>
                <a:spcPts val="600"/>
              </a:spcAft>
              <a:buClr>
                <a:srgbClr val="FFD525"/>
              </a:buClr>
            </a:pPr>
            <a:r>
              <a:rPr lang="es-ES" sz="1200" b="1" dirty="0">
                <a:solidFill>
                  <a:srgbClr val="F1AA20"/>
                </a:solidFill>
                <a:latin typeface="Century Gothic" panose="020B0502020202020204" pitchFamily="34" charset="0"/>
              </a:rPr>
              <a:t>INGRESADORA DE BILLETE Y MONEDA  </a:t>
            </a:r>
            <a:br>
              <a:rPr lang="es-ES" sz="1200" b="1" dirty="0">
                <a:solidFill>
                  <a:srgbClr val="F1AA20"/>
                </a:solidFill>
                <a:latin typeface="Century Gothic" panose="020B0502020202020204" pitchFamily="34" charset="0"/>
              </a:rPr>
            </a:br>
            <a:r>
              <a:rPr lang="es-ES" sz="1200" b="1" dirty="0">
                <a:solidFill>
                  <a:srgbClr val="F1AA20"/>
                </a:solidFill>
                <a:latin typeface="Century Gothic" panose="020B0502020202020204" pitchFamily="34" charset="0"/>
              </a:rPr>
              <a:t>SDM500 - CDS508</a:t>
            </a:r>
          </a:p>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9.000 billetes.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3 billetes/segundo</a:t>
            </a:r>
          </a:p>
          <a:p>
            <a:pPr marL="171450" indent="-171450">
              <a:spcAft>
                <a:spcPts val="300"/>
              </a:spcAft>
              <a:buClr>
                <a:srgbClr val="FFD525"/>
              </a:buClr>
              <a:buFont typeface="Arial" panose="020B0604020202020204" pitchFamily="34" charset="0"/>
              <a:buChar char="•"/>
            </a:pPr>
            <a:r>
              <a:rPr lang="es-ES" sz="1000" dirty="0">
                <a:solidFill>
                  <a:schemeClr val="tx2"/>
                </a:solidFill>
              </a:rPr>
              <a:t>Dimensiones </a:t>
            </a:r>
            <a:br>
              <a:rPr lang="es-ES" sz="1000" dirty="0">
                <a:solidFill>
                  <a:schemeClr val="tx2"/>
                </a:solidFill>
              </a:rPr>
            </a:br>
            <a:r>
              <a:rPr lang="es-ES" sz="1000" b="1" dirty="0">
                <a:solidFill>
                  <a:schemeClr val="tx2"/>
                </a:solidFill>
              </a:rPr>
              <a:t>679 x 685 x 1035 </a:t>
            </a:r>
            <a:r>
              <a:rPr lang="es-ES" sz="1000" b="1" dirty="0" err="1">
                <a:solidFill>
                  <a:schemeClr val="tx2"/>
                </a:solidFill>
              </a:rPr>
              <a:t>mm.</a:t>
            </a:r>
            <a:endParaRPr lang="es-ES" sz="1000" b="1" dirty="0">
              <a:solidFill>
                <a:schemeClr val="tx2"/>
              </a:solidFill>
            </a:endParaRPr>
          </a:p>
          <a:p>
            <a:pPr marL="171450" indent="-171450">
              <a:spcAft>
                <a:spcPts val="300"/>
              </a:spcAft>
              <a:buClr>
                <a:srgbClr val="FFD525"/>
              </a:buClr>
              <a:buFont typeface="Arial" panose="020B0604020202020204" pitchFamily="34" charset="0"/>
              <a:buChar char="•"/>
            </a:pPr>
            <a:r>
              <a:rPr lang="es-ES" sz="1000" dirty="0">
                <a:solidFill>
                  <a:schemeClr val="tx2"/>
                </a:solidFill>
              </a:rPr>
              <a:t>Peso: </a:t>
            </a:r>
            <a:r>
              <a:rPr lang="es-ES" sz="1000" b="1" dirty="0">
                <a:solidFill>
                  <a:schemeClr val="tx2"/>
                </a:solidFill>
              </a:rPr>
              <a:t>451,16 kg.</a:t>
            </a:r>
          </a:p>
        </p:txBody>
      </p:sp>
      <p:sp>
        <p:nvSpPr>
          <p:cNvPr id="20" name="Rectángulo 19">
            <a:extLst>
              <a:ext uri="{FF2B5EF4-FFF2-40B4-BE49-F238E27FC236}">
                <a16:creationId xmlns:a16="http://schemas.microsoft.com/office/drawing/2014/main" id="{4AD6F11E-0D2A-B041-9DCB-5EC68455673F}"/>
              </a:ext>
            </a:extLst>
          </p:cNvPr>
          <p:cNvSpPr/>
          <p:nvPr/>
        </p:nvSpPr>
        <p:spPr>
          <a:xfrm>
            <a:off x="2679115" y="3743612"/>
            <a:ext cx="1918305" cy="746358"/>
          </a:xfrm>
          <a:prstGeom prst="rect">
            <a:avLst/>
          </a:prstGeom>
        </p:spPr>
        <p:txBody>
          <a:bodyPr wrap="square">
            <a:spAutoFit/>
          </a:bodyPr>
          <a:lstStyle/>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2.250 monedas.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3 monedas/segundo.</a:t>
            </a:r>
          </a:p>
        </p:txBody>
      </p:sp>
      <p:sp>
        <p:nvSpPr>
          <p:cNvPr id="22" name="Rectángulo 21">
            <a:extLst>
              <a:ext uri="{FF2B5EF4-FFF2-40B4-BE49-F238E27FC236}">
                <a16:creationId xmlns:a16="http://schemas.microsoft.com/office/drawing/2014/main" id="{138ED6CE-1FF3-404E-8F6A-006D790A489C}"/>
              </a:ext>
            </a:extLst>
          </p:cNvPr>
          <p:cNvSpPr/>
          <p:nvPr/>
        </p:nvSpPr>
        <p:spPr>
          <a:xfrm>
            <a:off x="5182076" y="3297352"/>
            <a:ext cx="3513951" cy="1731243"/>
          </a:xfrm>
          <a:prstGeom prst="rect">
            <a:avLst/>
          </a:prstGeom>
        </p:spPr>
        <p:txBody>
          <a:bodyPr wrap="square">
            <a:spAutoFit/>
          </a:bodyPr>
          <a:lstStyle/>
          <a:p>
            <a:pPr>
              <a:spcAft>
                <a:spcPts val="600"/>
              </a:spcAft>
              <a:buClr>
                <a:srgbClr val="FFD525"/>
              </a:buClr>
            </a:pPr>
            <a:r>
              <a:rPr lang="es-ES" sz="1200" b="1" dirty="0">
                <a:solidFill>
                  <a:srgbClr val="F1AA20"/>
                </a:solidFill>
                <a:latin typeface="Century Gothic" panose="020B0502020202020204" pitchFamily="34" charset="0"/>
              </a:rPr>
              <a:t>INGRESADORA DE BILLETE Y MONEDA  </a:t>
            </a:r>
            <a:br>
              <a:rPr lang="es-ES" sz="1200" b="1" dirty="0">
                <a:solidFill>
                  <a:srgbClr val="F1AA20"/>
                </a:solidFill>
                <a:latin typeface="Century Gothic" panose="020B0502020202020204" pitchFamily="34" charset="0"/>
              </a:rPr>
            </a:br>
            <a:r>
              <a:rPr lang="es-ES" sz="1200" b="1" dirty="0">
                <a:solidFill>
                  <a:srgbClr val="F1AA20"/>
                </a:solidFill>
                <a:latin typeface="Century Gothic" panose="020B0502020202020204" pitchFamily="34" charset="0"/>
              </a:rPr>
              <a:t>SDM500 - CDS801</a:t>
            </a:r>
          </a:p>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9.000 billetes.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3 billetes/segundo</a:t>
            </a:r>
          </a:p>
          <a:p>
            <a:pPr marL="171450" indent="-171450">
              <a:spcAft>
                <a:spcPts val="300"/>
              </a:spcAft>
              <a:buClr>
                <a:srgbClr val="FFD525"/>
              </a:buClr>
              <a:buFont typeface="Arial" panose="020B0604020202020204" pitchFamily="34" charset="0"/>
              <a:buChar char="•"/>
            </a:pPr>
            <a:r>
              <a:rPr lang="es-ES" sz="1000" dirty="0">
                <a:solidFill>
                  <a:schemeClr val="tx2"/>
                </a:solidFill>
              </a:rPr>
              <a:t>Dimensiones </a:t>
            </a:r>
            <a:br>
              <a:rPr lang="es-ES" sz="1000" dirty="0">
                <a:solidFill>
                  <a:schemeClr val="tx2"/>
                </a:solidFill>
              </a:rPr>
            </a:br>
            <a:r>
              <a:rPr lang="es-ES" sz="1000" b="1" dirty="0">
                <a:solidFill>
                  <a:schemeClr val="tx2"/>
                </a:solidFill>
              </a:rPr>
              <a:t>879 x 685 x 1045 </a:t>
            </a:r>
            <a:r>
              <a:rPr lang="es-ES" sz="1000" b="1" dirty="0" err="1">
                <a:solidFill>
                  <a:schemeClr val="tx2"/>
                </a:solidFill>
              </a:rPr>
              <a:t>mm.</a:t>
            </a:r>
            <a:endParaRPr lang="es-ES" sz="1000" b="1" dirty="0">
              <a:solidFill>
                <a:schemeClr val="tx2"/>
              </a:solidFill>
            </a:endParaRPr>
          </a:p>
          <a:p>
            <a:pPr marL="171450" indent="-171450">
              <a:spcAft>
                <a:spcPts val="300"/>
              </a:spcAft>
              <a:buClr>
                <a:srgbClr val="FFD525"/>
              </a:buClr>
              <a:buFont typeface="Arial" panose="020B0604020202020204" pitchFamily="34" charset="0"/>
              <a:buChar char="•"/>
            </a:pPr>
            <a:r>
              <a:rPr lang="es-ES" sz="1000" dirty="0">
                <a:solidFill>
                  <a:schemeClr val="tx2"/>
                </a:solidFill>
              </a:rPr>
              <a:t>Peso: </a:t>
            </a:r>
            <a:r>
              <a:rPr lang="es-ES" sz="1000" b="1" dirty="0">
                <a:solidFill>
                  <a:schemeClr val="tx2"/>
                </a:solidFill>
              </a:rPr>
              <a:t>545 kg.</a:t>
            </a:r>
          </a:p>
        </p:txBody>
      </p:sp>
      <p:sp>
        <p:nvSpPr>
          <p:cNvPr id="23" name="Rectángulo 22">
            <a:extLst>
              <a:ext uri="{FF2B5EF4-FFF2-40B4-BE49-F238E27FC236}">
                <a16:creationId xmlns:a16="http://schemas.microsoft.com/office/drawing/2014/main" id="{F299F171-7DFD-184A-96F5-6190435C42E8}"/>
              </a:ext>
            </a:extLst>
          </p:cNvPr>
          <p:cNvSpPr/>
          <p:nvPr/>
        </p:nvSpPr>
        <p:spPr>
          <a:xfrm>
            <a:off x="6934419" y="3743612"/>
            <a:ext cx="2209581" cy="746358"/>
          </a:xfrm>
          <a:prstGeom prst="rect">
            <a:avLst/>
          </a:prstGeom>
        </p:spPr>
        <p:txBody>
          <a:bodyPr wrap="square">
            <a:spAutoFit/>
          </a:bodyPr>
          <a:lstStyle/>
          <a:p>
            <a:pPr marL="171450" indent="-171450">
              <a:spcAft>
                <a:spcPts val="300"/>
              </a:spcAft>
              <a:buClr>
                <a:srgbClr val="FFD525"/>
              </a:buClr>
              <a:buFont typeface="Arial" panose="020B0604020202020204" pitchFamily="34" charset="0"/>
              <a:buChar char="•"/>
            </a:pPr>
            <a:r>
              <a:rPr lang="es-ES" sz="1000" dirty="0">
                <a:solidFill>
                  <a:schemeClr val="tx2"/>
                </a:solidFill>
              </a:rPr>
              <a:t>Capacidad: </a:t>
            </a:r>
            <a:br>
              <a:rPr lang="es-ES" sz="1000" dirty="0">
                <a:solidFill>
                  <a:schemeClr val="tx2"/>
                </a:solidFill>
              </a:rPr>
            </a:br>
            <a:r>
              <a:rPr lang="es-ES" sz="1000" b="1" dirty="0">
                <a:solidFill>
                  <a:schemeClr val="tx2"/>
                </a:solidFill>
              </a:rPr>
              <a:t>4.500 monedas.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15 monedas/segundo.</a:t>
            </a:r>
          </a:p>
        </p:txBody>
      </p:sp>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4572000" y="3340704"/>
            <a:ext cx="0" cy="164975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pic>
        <p:nvPicPr>
          <p:cNvPr id="21" name="Imagen 20">
            <a:extLst>
              <a:ext uri="{FF2B5EF4-FFF2-40B4-BE49-F238E27FC236}">
                <a16:creationId xmlns:a16="http://schemas.microsoft.com/office/drawing/2014/main" id="{3B2013AF-590C-B74F-B00F-F9C7910B04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2410" y="713562"/>
            <a:ext cx="2692088" cy="2752556"/>
          </a:xfrm>
          <a:prstGeom prst="rect">
            <a:avLst/>
          </a:prstGeom>
        </p:spPr>
      </p:pic>
    </p:spTree>
    <p:extLst>
      <p:ext uri="{BB962C8B-B14F-4D97-AF65-F5344CB8AC3E}">
        <p14:creationId xmlns:p14="http://schemas.microsoft.com/office/powerpoint/2010/main" val="759560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3. Propuesta de valor.</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pic>
        <p:nvPicPr>
          <p:cNvPr id="5" name="Imagen 4">
            <a:extLst>
              <a:ext uri="{FF2B5EF4-FFF2-40B4-BE49-F238E27FC236}">
                <a16:creationId xmlns:a16="http://schemas.microsoft.com/office/drawing/2014/main" id="{7748A11B-E341-5947-BD0F-FFABD45E6CF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3643005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ángulo 83">
            <a:extLst>
              <a:ext uri="{FF2B5EF4-FFF2-40B4-BE49-F238E27FC236}">
                <a16:creationId xmlns:a16="http://schemas.microsoft.com/office/drawing/2014/main" id="{C41DC664-5D8E-ED4E-B1CF-7CEAFD8549B3}"/>
              </a:ext>
            </a:extLst>
          </p:cNvPr>
          <p:cNvSpPr/>
          <p:nvPr/>
        </p:nvSpPr>
        <p:spPr>
          <a:xfrm>
            <a:off x="382955" y="3203044"/>
            <a:ext cx="8340318" cy="236523"/>
          </a:xfrm>
          <a:prstGeom prst="rect">
            <a:avLst/>
          </a:prstGeom>
          <a:solidFill>
            <a:srgbClr val="77C8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8848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03. Propuesta de valor. Importe mensual.</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sp>
        <p:nvSpPr>
          <p:cNvPr id="35" name="Rectángulo 34">
            <a:extLst>
              <a:ext uri="{FF2B5EF4-FFF2-40B4-BE49-F238E27FC236}">
                <a16:creationId xmlns:a16="http://schemas.microsoft.com/office/drawing/2014/main" id="{60590F37-41DD-5F40-B3DF-48BDDBBCBB45}"/>
              </a:ext>
            </a:extLst>
          </p:cNvPr>
          <p:cNvSpPr/>
          <p:nvPr/>
        </p:nvSpPr>
        <p:spPr>
          <a:xfrm>
            <a:off x="1198060" y="1883803"/>
            <a:ext cx="1661034" cy="30777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4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Mensualidad*</a:t>
            </a:r>
          </a:p>
        </p:txBody>
      </p:sp>
      <p:cxnSp>
        <p:nvCxnSpPr>
          <p:cNvPr id="37" name="Conector recto 36">
            <a:extLst>
              <a:ext uri="{FF2B5EF4-FFF2-40B4-BE49-F238E27FC236}">
                <a16:creationId xmlns:a16="http://schemas.microsoft.com/office/drawing/2014/main" id="{8EC839E2-FBD1-F044-B147-963D392A4828}"/>
              </a:ext>
            </a:extLst>
          </p:cNvPr>
          <p:cNvCxnSpPr>
            <a:cxnSpLocks/>
          </p:cNvCxnSpPr>
          <p:nvPr/>
        </p:nvCxnSpPr>
        <p:spPr>
          <a:xfrm>
            <a:off x="1113516" y="1897473"/>
            <a:ext cx="0" cy="262276"/>
          </a:xfrm>
          <a:prstGeom prst="line">
            <a:avLst/>
          </a:prstGeom>
        </p:spPr>
        <p:style>
          <a:lnRef idx="1">
            <a:schemeClr val="accent6"/>
          </a:lnRef>
          <a:fillRef idx="0">
            <a:schemeClr val="accent6"/>
          </a:fillRef>
          <a:effectRef idx="0">
            <a:schemeClr val="accent6"/>
          </a:effectRef>
          <a:fontRef idx="minor">
            <a:schemeClr val="tx1"/>
          </a:fontRef>
        </p:style>
      </p:cxnSp>
      <p:pic>
        <p:nvPicPr>
          <p:cNvPr id="38" name="Imagen 37">
            <a:extLst>
              <a:ext uri="{FF2B5EF4-FFF2-40B4-BE49-F238E27FC236}">
                <a16:creationId xmlns:a16="http://schemas.microsoft.com/office/drawing/2014/main" id="{DF28B41A-D5F1-0047-BA81-2A2994E25853}"/>
              </a:ext>
            </a:extLst>
          </p:cNvPr>
          <p:cNvPicPr>
            <a:picLocks noChangeAspect="1"/>
          </p:cNvPicPr>
          <p:nvPr/>
        </p:nvPicPr>
        <p:blipFill rotWithShape="1">
          <a:blip r:embed="rId3">
            <a:extLst>
              <a:ext uri="{28A0092B-C50C-407E-A947-70E740481C1C}">
                <a14:useLocalDpi xmlns:a14="http://schemas.microsoft.com/office/drawing/2010/main"/>
              </a:ext>
            </a:extLst>
          </a:blip>
          <a:srcRect l="11929" t="12151" r="13079" b="12478"/>
          <a:stretch/>
        </p:blipFill>
        <p:spPr>
          <a:xfrm>
            <a:off x="470263" y="1748971"/>
            <a:ext cx="574859" cy="577760"/>
          </a:xfrm>
          <a:prstGeom prst="rect">
            <a:avLst/>
          </a:prstGeom>
        </p:spPr>
      </p:pic>
      <p:sp>
        <p:nvSpPr>
          <p:cNvPr id="40" name="Rectángulo 39">
            <a:extLst>
              <a:ext uri="{FF2B5EF4-FFF2-40B4-BE49-F238E27FC236}">
                <a16:creationId xmlns:a16="http://schemas.microsoft.com/office/drawing/2014/main" id="{D21135F6-CF13-A34A-9079-84EDE7AD9E5B}"/>
              </a:ext>
            </a:extLst>
          </p:cNvPr>
          <p:cNvSpPr/>
          <p:nvPr/>
        </p:nvSpPr>
        <p:spPr>
          <a:xfrm>
            <a:off x="2541539" y="1884774"/>
            <a:ext cx="1411425" cy="327826"/>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49" name="Rectángulo 48">
            <a:extLst>
              <a:ext uri="{FF2B5EF4-FFF2-40B4-BE49-F238E27FC236}">
                <a16:creationId xmlns:a16="http://schemas.microsoft.com/office/drawing/2014/main" id="{40CEC9E1-C4B8-2647-A688-55BC1B080A4F}"/>
              </a:ext>
            </a:extLst>
          </p:cNvPr>
          <p:cNvSpPr/>
          <p:nvPr/>
        </p:nvSpPr>
        <p:spPr>
          <a:xfrm>
            <a:off x="3941398" y="1910439"/>
            <a:ext cx="833200"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€/mes</a:t>
            </a:r>
          </a:p>
        </p:txBody>
      </p:sp>
      <p:sp>
        <p:nvSpPr>
          <p:cNvPr id="50" name="Rectángulo 49">
            <a:extLst>
              <a:ext uri="{FF2B5EF4-FFF2-40B4-BE49-F238E27FC236}">
                <a16:creationId xmlns:a16="http://schemas.microsoft.com/office/drawing/2014/main" id="{1656BC8D-2ABC-2040-A0B5-8D0A2B1386C1}"/>
              </a:ext>
            </a:extLst>
          </p:cNvPr>
          <p:cNvSpPr/>
          <p:nvPr/>
        </p:nvSpPr>
        <p:spPr>
          <a:xfrm>
            <a:off x="1198060" y="1133296"/>
            <a:ext cx="1209987" cy="52322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4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Modelo</a:t>
            </a:r>
            <a:br>
              <a:rPr kumimoji="0" lang="es-ES" sz="14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br>
            <a:r>
              <a:rPr kumimoji="0" lang="es-ES" sz="14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máquina</a:t>
            </a:r>
          </a:p>
        </p:txBody>
      </p:sp>
      <p:cxnSp>
        <p:nvCxnSpPr>
          <p:cNvPr id="51" name="Conector recto 50">
            <a:extLst>
              <a:ext uri="{FF2B5EF4-FFF2-40B4-BE49-F238E27FC236}">
                <a16:creationId xmlns:a16="http://schemas.microsoft.com/office/drawing/2014/main" id="{311A815F-EC29-4F4A-9CBA-6735FF4D0CC3}"/>
              </a:ext>
            </a:extLst>
          </p:cNvPr>
          <p:cNvCxnSpPr>
            <a:cxnSpLocks/>
          </p:cNvCxnSpPr>
          <p:nvPr/>
        </p:nvCxnSpPr>
        <p:spPr>
          <a:xfrm>
            <a:off x="1113516" y="1146966"/>
            <a:ext cx="0" cy="425769"/>
          </a:xfrm>
          <a:prstGeom prst="line">
            <a:avLst/>
          </a:prstGeom>
        </p:spPr>
        <p:style>
          <a:lnRef idx="1">
            <a:schemeClr val="accent6"/>
          </a:lnRef>
          <a:fillRef idx="0">
            <a:schemeClr val="accent6"/>
          </a:fillRef>
          <a:effectRef idx="0">
            <a:schemeClr val="accent6"/>
          </a:effectRef>
          <a:fontRef idx="minor">
            <a:schemeClr val="tx1"/>
          </a:fontRef>
        </p:style>
      </p:cxnSp>
      <p:pic>
        <p:nvPicPr>
          <p:cNvPr id="52" name="Imagen 51">
            <a:extLst>
              <a:ext uri="{FF2B5EF4-FFF2-40B4-BE49-F238E27FC236}">
                <a16:creationId xmlns:a16="http://schemas.microsoft.com/office/drawing/2014/main" id="{00F4632C-B15E-6342-969F-3025CFC4F456}"/>
              </a:ext>
            </a:extLst>
          </p:cNvPr>
          <p:cNvPicPr>
            <a:picLocks noChangeAspect="1"/>
          </p:cNvPicPr>
          <p:nvPr/>
        </p:nvPicPr>
        <p:blipFill>
          <a:blip r:embed="rId4"/>
          <a:stretch>
            <a:fillRect/>
          </a:stretch>
        </p:blipFill>
        <p:spPr>
          <a:xfrm>
            <a:off x="405167" y="1014646"/>
            <a:ext cx="675122" cy="675122"/>
          </a:xfrm>
          <a:prstGeom prst="rect">
            <a:avLst/>
          </a:prstGeom>
        </p:spPr>
      </p:pic>
      <p:sp>
        <p:nvSpPr>
          <p:cNvPr id="53" name="Rectángulo 52">
            <a:extLst>
              <a:ext uri="{FF2B5EF4-FFF2-40B4-BE49-F238E27FC236}">
                <a16:creationId xmlns:a16="http://schemas.microsoft.com/office/drawing/2014/main" id="{B79EF541-BEF8-2846-9B64-3AB94A3938DC}"/>
              </a:ext>
            </a:extLst>
          </p:cNvPr>
          <p:cNvSpPr/>
          <p:nvPr/>
        </p:nvSpPr>
        <p:spPr>
          <a:xfrm>
            <a:off x="2177807" y="1244910"/>
            <a:ext cx="2300408" cy="32782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000000"/>
              </a:solidFill>
              <a:effectLst/>
              <a:uLnTx/>
              <a:uFillTx/>
              <a:latin typeface="Arial"/>
              <a:ea typeface="+mn-ea"/>
              <a:cs typeface="+mn-cs"/>
            </a:endParaRPr>
          </a:p>
        </p:txBody>
      </p:sp>
      <p:sp>
        <p:nvSpPr>
          <p:cNvPr id="73" name="Rectángulo 72">
            <a:extLst>
              <a:ext uri="{FF2B5EF4-FFF2-40B4-BE49-F238E27FC236}">
                <a16:creationId xmlns:a16="http://schemas.microsoft.com/office/drawing/2014/main" id="{7A5D01A0-C2A5-464F-BE55-79AD01C1262A}"/>
              </a:ext>
            </a:extLst>
          </p:cNvPr>
          <p:cNvSpPr/>
          <p:nvPr/>
        </p:nvSpPr>
        <p:spPr>
          <a:xfrm>
            <a:off x="382955" y="622217"/>
            <a:ext cx="4095260"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4" name="Rectángulo 73">
            <a:extLst>
              <a:ext uri="{FF2B5EF4-FFF2-40B4-BE49-F238E27FC236}">
                <a16:creationId xmlns:a16="http://schemas.microsoft.com/office/drawing/2014/main" id="{663FA2F7-C44F-CB48-BF7B-2CC7D8581FB8}"/>
              </a:ext>
            </a:extLst>
          </p:cNvPr>
          <p:cNvSpPr/>
          <p:nvPr/>
        </p:nvSpPr>
        <p:spPr>
          <a:xfrm>
            <a:off x="4751516" y="622217"/>
            <a:ext cx="3971757" cy="27467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7" name="11 Título">
            <a:extLst>
              <a:ext uri="{FF2B5EF4-FFF2-40B4-BE49-F238E27FC236}">
                <a16:creationId xmlns:a16="http://schemas.microsoft.com/office/drawing/2014/main" id="{A142E853-5DB7-DF47-BA11-BBF74D421836}"/>
              </a:ext>
            </a:extLst>
          </p:cNvPr>
          <p:cNvSpPr txBox="1">
            <a:spLocks/>
          </p:cNvSpPr>
          <p:nvPr/>
        </p:nvSpPr>
        <p:spPr>
          <a:xfrm>
            <a:off x="470263" y="591454"/>
            <a:ext cx="889591" cy="304626"/>
          </a:xfrm>
          <a:prstGeom prst="rect">
            <a:avLst/>
          </a:prstGeom>
        </p:spPr>
        <p:txBody>
          <a:bodyPr vert="horz" lIns="77916" tIns="38958" rIns="77916" bIns="38958" rtlCol="0" anchor="ctr">
            <a:normAutofit fontScale="97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ALQUILER</a:t>
            </a:r>
            <a:endParaRPr kumimoji="0" lang="es-ES" sz="1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endParaRPr>
          </a:p>
        </p:txBody>
      </p:sp>
      <p:sp>
        <p:nvSpPr>
          <p:cNvPr id="78" name="11 Título">
            <a:extLst>
              <a:ext uri="{FF2B5EF4-FFF2-40B4-BE49-F238E27FC236}">
                <a16:creationId xmlns:a16="http://schemas.microsoft.com/office/drawing/2014/main" id="{D1A3E088-13A1-3041-9730-6BE8422A3D4B}"/>
              </a:ext>
            </a:extLst>
          </p:cNvPr>
          <p:cNvSpPr txBox="1">
            <a:spLocks/>
          </p:cNvSpPr>
          <p:nvPr/>
        </p:nvSpPr>
        <p:spPr>
          <a:xfrm>
            <a:off x="4909526" y="591454"/>
            <a:ext cx="2480102" cy="304626"/>
          </a:xfrm>
          <a:prstGeom prst="rect">
            <a:avLst/>
          </a:prstGeom>
        </p:spPr>
        <p:txBody>
          <a:bodyPr vert="horz" lIns="77916" tIns="38958" rIns="77916" bIns="38958" rtlCol="0" anchor="ctr">
            <a:normAutofit fontScale="82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FFD525"/>
                </a:solidFill>
                <a:effectLst/>
                <a:uLnTx/>
                <a:uFillTx/>
                <a:latin typeface="Century Gothic" panose="020B0502020202020204" pitchFamily="34" charset="0"/>
                <a:ea typeface="+mj-ea"/>
                <a:cs typeface="Arial" panose="020B0604020202020204" pitchFamily="34" charset="0"/>
              </a:rPr>
              <a:t>SERVICIOS INCLUIDOS CASH TODAY</a:t>
            </a:r>
          </a:p>
        </p:txBody>
      </p:sp>
      <p:sp>
        <p:nvSpPr>
          <p:cNvPr id="79" name="11 Título">
            <a:extLst>
              <a:ext uri="{FF2B5EF4-FFF2-40B4-BE49-F238E27FC236}">
                <a16:creationId xmlns:a16="http://schemas.microsoft.com/office/drawing/2014/main" id="{CE8C67EC-6772-8544-AC68-CF5BC40B347B}"/>
              </a:ext>
            </a:extLst>
          </p:cNvPr>
          <p:cNvSpPr txBox="1">
            <a:spLocks/>
          </p:cNvSpPr>
          <p:nvPr/>
        </p:nvSpPr>
        <p:spPr>
          <a:xfrm>
            <a:off x="470262" y="3141142"/>
            <a:ext cx="7600311" cy="298426"/>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FFFFFF"/>
                </a:solidFill>
                <a:effectLst/>
                <a:uLnTx/>
                <a:uFillTx/>
                <a:latin typeface="Century Gothic" panose="020B0502020202020204" pitchFamily="34" charset="0"/>
                <a:ea typeface="+mj-ea"/>
                <a:cs typeface="Arial" panose="020B0604020202020204" pitchFamily="34" charset="0"/>
              </a:rPr>
              <a:t>*Mensualidad </a:t>
            </a:r>
            <a:r>
              <a:rPr kumimoji="0" lang="es-ES" sz="1000" b="0" i="0" u="none" strike="noStrike" kern="1200" cap="none" spc="0" normalizeH="0" baseline="0" noProof="0" dirty="0">
                <a:ln>
                  <a:noFill/>
                </a:ln>
                <a:solidFill>
                  <a:srgbClr val="FFFFFF"/>
                </a:solidFill>
                <a:effectLst/>
                <a:uLnTx/>
                <a:uFillTx/>
                <a:latin typeface="Century Gothic" panose="020B0502020202020204" pitchFamily="34" charset="0"/>
                <a:ea typeface="+mj-ea"/>
                <a:cs typeface="Arial" panose="020B0604020202020204" pitchFamily="34" charset="0"/>
              </a:rPr>
              <a:t>(servicios incluidos en la compra o alquiler de la solución).</a:t>
            </a:r>
          </a:p>
        </p:txBody>
      </p:sp>
      <p:sp>
        <p:nvSpPr>
          <p:cNvPr id="80" name="Rectángulo 79">
            <a:extLst>
              <a:ext uri="{FF2B5EF4-FFF2-40B4-BE49-F238E27FC236}">
                <a16:creationId xmlns:a16="http://schemas.microsoft.com/office/drawing/2014/main" id="{64452457-69BF-784C-A15B-5F1A91C11848}"/>
              </a:ext>
            </a:extLst>
          </p:cNvPr>
          <p:cNvSpPr/>
          <p:nvPr/>
        </p:nvSpPr>
        <p:spPr>
          <a:xfrm>
            <a:off x="573386" y="3570924"/>
            <a:ext cx="1952774" cy="1169551"/>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Solución</a:t>
            </a:r>
            <a:r>
              <a:rPr kumimoji="0" lang="es-ES" sz="800" b="0" i="0" u="none" strike="noStrike" kern="1200" cap="none" spc="0" normalizeH="0" baseline="0" noProof="0" dirty="0">
                <a:ln>
                  <a:noFill/>
                </a:ln>
                <a:solidFill>
                  <a:srgbClr val="000000"/>
                </a:solidFill>
                <a:effectLst/>
                <a:uLnTx/>
                <a:uFillTx/>
                <a:latin typeface="Arial"/>
                <a:ea typeface="+mn-ea"/>
                <a:cs typeface="+mn-cs"/>
              </a:rPr>
              <a:t> según opción seleccionada.</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Transporte</a:t>
            </a:r>
            <a:r>
              <a:rPr kumimoji="0" lang="es-ES" sz="800" b="0" i="0" u="none" strike="noStrike" kern="1200" cap="none" spc="0" normalizeH="0" baseline="0" noProof="0" dirty="0">
                <a:ln>
                  <a:noFill/>
                </a:ln>
                <a:solidFill>
                  <a:srgbClr val="000000"/>
                </a:solidFill>
                <a:effectLst/>
                <a:uLnTx/>
                <a:uFillTx/>
                <a:latin typeface="Arial"/>
                <a:ea typeface="+mn-ea"/>
                <a:cs typeface="+mn-cs"/>
              </a:rPr>
              <a:t> y distribución.</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Instalación</a:t>
            </a:r>
            <a:r>
              <a:rPr kumimoji="0" lang="es-ES" sz="800" b="0" i="0" u="none" strike="noStrike" kern="1200" cap="none" spc="0" normalizeH="0" baseline="0" noProof="0" dirty="0">
                <a:ln>
                  <a:noFill/>
                </a:ln>
                <a:solidFill>
                  <a:srgbClr val="000000"/>
                </a:solidFill>
                <a:effectLst/>
                <a:uLnTx/>
                <a:uFillTx/>
                <a:latin typeface="Arial"/>
                <a:ea typeface="+mn-ea"/>
                <a:cs typeface="+mn-cs"/>
              </a:rPr>
              <a:t> y puesta en marcha, </a:t>
            </a:r>
            <a:br>
              <a:rPr kumimoji="0" lang="es-ES" sz="800" b="0" i="0" u="none" strike="noStrike" kern="1200" cap="none" spc="0" normalizeH="0" baseline="0" noProof="0" dirty="0">
                <a:ln>
                  <a:noFill/>
                </a:ln>
                <a:solidFill>
                  <a:srgbClr val="000000"/>
                </a:solidFill>
                <a:effectLst/>
                <a:uLnTx/>
                <a:uFillTx/>
                <a:latin typeface="Arial"/>
                <a:ea typeface="+mn-ea"/>
                <a:cs typeface="+mn-cs"/>
              </a:rPr>
            </a:br>
            <a:r>
              <a:rPr kumimoji="0" lang="es-ES" sz="800" b="0" i="0" u="none" strike="noStrike" kern="1200" cap="none" spc="0" normalizeH="0" baseline="0" noProof="0" dirty="0">
                <a:ln>
                  <a:noFill/>
                </a:ln>
                <a:solidFill>
                  <a:srgbClr val="000000"/>
                </a:solidFill>
                <a:effectLst/>
                <a:uLnTx/>
                <a:uFillTx/>
                <a:latin typeface="Arial"/>
                <a:ea typeface="+mn-ea"/>
                <a:cs typeface="+mn-cs"/>
              </a:rPr>
              <a:t>no está incluida obra civil.</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err="1">
                <a:ln>
                  <a:noFill/>
                </a:ln>
                <a:solidFill>
                  <a:srgbClr val="000000"/>
                </a:solidFill>
                <a:effectLst/>
                <a:uLnTx/>
                <a:uFillTx/>
                <a:latin typeface="Arial"/>
                <a:ea typeface="+mn-ea"/>
                <a:cs typeface="+mn-cs"/>
              </a:rPr>
              <a:t>Router</a:t>
            </a:r>
            <a:r>
              <a:rPr kumimoji="0" lang="es-ES" sz="800" b="0" i="0" u="none" strike="noStrike" kern="1200" cap="none" spc="0" normalizeH="0" baseline="0" noProof="0" dirty="0">
                <a:ln>
                  <a:noFill/>
                </a:ln>
                <a:solidFill>
                  <a:srgbClr val="000000"/>
                </a:solidFill>
                <a:effectLst/>
                <a:uLnTx/>
                <a:uFillTx/>
                <a:latin typeface="Arial"/>
                <a:ea typeface="+mn-ea"/>
                <a:cs typeface="+mn-cs"/>
              </a:rPr>
              <a:t> para comunicaciones 3G.</a:t>
            </a:r>
          </a:p>
        </p:txBody>
      </p:sp>
      <p:sp>
        <p:nvSpPr>
          <p:cNvPr id="86" name="Rectángulo 85">
            <a:extLst>
              <a:ext uri="{FF2B5EF4-FFF2-40B4-BE49-F238E27FC236}">
                <a16:creationId xmlns:a16="http://schemas.microsoft.com/office/drawing/2014/main" id="{19BFDBB3-6F71-E74A-9F8E-5CD4E8C10617}"/>
              </a:ext>
            </a:extLst>
          </p:cNvPr>
          <p:cNvSpPr/>
          <p:nvPr/>
        </p:nvSpPr>
        <p:spPr>
          <a:xfrm>
            <a:off x="2828545" y="3593616"/>
            <a:ext cx="2247969" cy="121571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3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Web</a:t>
            </a:r>
            <a:r>
              <a:rPr kumimoji="0" lang="es-ES" sz="800" b="0" i="0" u="none" strike="noStrike" kern="1200" cap="none" spc="0" normalizeH="0" baseline="0" noProof="0" dirty="0">
                <a:ln>
                  <a:noFill/>
                </a:ln>
                <a:solidFill>
                  <a:srgbClr val="000000"/>
                </a:solidFill>
                <a:effectLst/>
                <a:uLnTx/>
                <a:uFillTx/>
                <a:latin typeface="Arial"/>
                <a:ea typeface="+mn-ea"/>
                <a:cs typeface="+mn-cs"/>
              </a:rPr>
              <a:t> </a:t>
            </a:r>
            <a:r>
              <a:rPr kumimoji="0" lang="es-ES" sz="800" b="1" i="0" u="none" strike="noStrike" kern="1200" cap="none" spc="0" normalizeH="0" baseline="0" noProof="0" dirty="0">
                <a:ln>
                  <a:noFill/>
                </a:ln>
                <a:solidFill>
                  <a:srgbClr val="000000"/>
                </a:solidFill>
                <a:effectLst/>
                <a:uLnTx/>
                <a:uFillTx/>
                <a:latin typeface="Arial"/>
                <a:ea typeface="+mn-ea"/>
                <a:cs typeface="+mn-cs"/>
              </a:rPr>
              <a:t>MIPROSEGUR</a:t>
            </a:r>
            <a:r>
              <a:rPr kumimoji="0" lang="es-ES" sz="800" b="0" i="0" u="none" strike="noStrike" kern="1200" cap="none" spc="0" normalizeH="0" baseline="0" noProof="0" dirty="0">
                <a:ln>
                  <a:noFill/>
                </a:ln>
                <a:solidFill>
                  <a:srgbClr val="000000"/>
                </a:solidFill>
                <a:effectLst/>
                <a:uLnTx/>
                <a:uFillTx/>
                <a:latin typeface="Arial"/>
                <a:ea typeface="+mn-ea"/>
                <a:cs typeface="+mn-cs"/>
              </a:rPr>
              <a:t>, desde donde se podrá:</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Visualizar todos los movimientos.</a:t>
            </a:r>
          </a:p>
          <a:p>
            <a:pPr marL="171450" marR="0" lvl="0" indent="-171450" algn="l" defTabSz="389582" rtl="0" eaLnBrk="1" fontAlgn="auto" latinLnBrk="0" hangingPunct="1">
              <a:lnSpc>
                <a:spcPct val="100000"/>
              </a:lnSpc>
              <a:spcBef>
                <a:spcPts val="0"/>
              </a:spcBef>
              <a:spcAft>
                <a:spcPts val="12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Exportar datos a Excel, CSV.</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Bolsas/cajetín </a:t>
            </a:r>
            <a:r>
              <a:rPr kumimoji="0" lang="es-ES" sz="800" b="0" i="0" u="none" strike="noStrike" kern="1200" cap="none" spc="0" normalizeH="0" baseline="0" noProof="0" dirty="0">
                <a:ln>
                  <a:noFill/>
                </a:ln>
                <a:solidFill>
                  <a:srgbClr val="000000"/>
                </a:solidFill>
                <a:effectLst/>
                <a:uLnTx/>
                <a:uFillTx/>
                <a:latin typeface="Arial"/>
                <a:ea typeface="+mn-ea"/>
                <a:cs typeface="+mn-cs"/>
              </a:rPr>
              <a:t>de vaciado de billete y moneda, según opción seleccionada.</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Formación</a:t>
            </a:r>
            <a:r>
              <a:rPr kumimoji="0" lang="es-ES" sz="800" b="0" i="0" u="none" strike="noStrike" kern="1200" cap="none" spc="0" normalizeH="0" baseline="0" noProof="0" dirty="0">
                <a:ln>
                  <a:noFill/>
                </a:ln>
                <a:solidFill>
                  <a:srgbClr val="000000"/>
                </a:solidFill>
                <a:effectLst/>
                <a:uLnTx/>
                <a:uFillTx/>
                <a:latin typeface="Arial"/>
                <a:ea typeface="+mn-ea"/>
                <a:cs typeface="+mn-cs"/>
              </a:rPr>
              <a:t> a usuarios.</a:t>
            </a:r>
          </a:p>
        </p:txBody>
      </p:sp>
      <p:sp>
        <p:nvSpPr>
          <p:cNvPr id="87" name="Rectángulo 86">
            <a:extLst>
              <a:ext uri="{FF2B5EF4-FFF2-40B4-BE49-F238E27FC236}">
                <a16:creationId xmlns:a16="http://schemas.microsoft.com/office/drawing/2014/main" id="{41F57478-DBBB-F44A-8090-CA768CDB741C}"/>
              </a:ext>
            </a:extLst>
          </p:cNvPr>
          <p:cNvSpPr/>
          <p:nvPr/>
        </p:nvSpPr>
        <p:spPr>
          <a:xfrm>
            <a:off x="5387695" y="3570924"/>
            <a:ext cx="1358484" cy="1177245"/>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12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Software</a:t>
            </a:r>
            <a:r>
              <a:rPr kumimoji="0" lang="es-ES" sz="800" b="0" i="0" u="none" strike="noStrike" kern="1200" cap="none" spc="0" normalizeH="0" baseline="0" noProof="0" dirty="0">
                <a:ln>
                  <a:noFill/>
                </a:ln>
                <a:solidFill>
                  <a:srgbClr val="000000"/>
                </a:solidFill>
                <a:effectLst/>
                <a:uLnTx/>
                <a:uFillTx/>
                <a:latin typeface="Arial"/>
                <a:ea typeface="+mn-ea"/>
                <a:cs typeface="+mn-cs"/>
              </a:rPr>
              <a:t> de gestión de usuarios.</a:t>
            </a:r>
          </a:p>
          <a:p>
            <a:pPr marL="0" marR="0" lvl="0" indent="0" algn="l" defTabSz="389582" rtl="0" eaLnBrk="1" fontAlgn="auto" latinLnBrk="0" hangingPunct="1">
              <a:lnSpc>
                <a:spcPct val="100000"/>
              </a:lnSpc>
              <a:spcBef>
                <a:spcPts val="0"/>
              </a:spcBef>
              <a:spcAft>
                <a:spcPts val="12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Alta y baja </a:t>
            </a:r>
            <a:r>
              <a:rPr kumimoji="0" lang="es-ES" sz="800" b="0" i="0" u="none" strike="noStrike" kern="1200" cap="none" spc="0" normalizeH="0" baseline="0" noProof="0" dirty="0">
                <a:ln>
                  <a:noFill/>
                </a:ln>
                <a:solidFill>
                  <a:srgbClr val="000000"/>
                </a:solidFill>
                <a:effectLst/>
                <a:uLnTx/>
                <a:uFillTx/>
                <a:latin typeface="Arial"/>
                <a:ea typeface="+mn-ea"/>
                <a:cs typeface="+mn-cs"/>
              </a:rPr>
              <a:t>de usuarios.</a:t>
            </a:r>
          </a:p>
          <a:p>
            <a:pPr marL="0" marR="0" lvl="0" indent="0" algn="l" defTabSz="389582" rtl="0" eaLnBrk="1" fontAlgn="auto" latinLnBrk="0" hangingPunct="1">
              <a:lnSpc>
                <a:spcPct val="100000"/>
              </a:lnSpc>
              <a:spcBef>
                <a:spcPts val="0"/>
              </a:spcBef>
              <a:spcAft>
                <a:spcPts val="3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Actualizaciones:</a:t>
            </a:r>
          </a:p>
          <a:p>
            <a:pPr marL="171450" marR="0" lvl="0" indent="-171450" algn="l" defTabSz="389582" rtl="0" eaLnBrk="1" fontAlgn="auto" latinLnBrk="0" hangingPunct="1">
              <a:lnSpc>
                <a:spcPct val="100000"/>
              </a:lnSpc>
              <a:spcBef>
                <a:spcPts val="0"/>
              </a:spcBef>
              <a:spcAft>
                <a:spcPts val="12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Software (incluidos nuevos billetes).</a:t>
            </a:r>
          </a:p>
        </p:txBody>
      </p:sp>
      <p:sp>
        <p:nvSpPr>
          <p:cNvPr id="88" name="Rectángulo 87">
            <a:extLst>
              <a:ext uri="{FF2B5EF4-FFF2-40B4-BE49-F238E27FC236}">
                <a16:creationId xmlns:a16="http://schemas.microsoft.com/office/drawing/2014/main" id="{2AD026B9-86F6-4242-ACA6-7B07611AA262}"/>
              </a:ext>
            </a:extLst>
          </p:cNvPr>
          <p:cNvSpPr/>
          <p:nvPr/>
        </p:nvSpPr>
        <p:spPr>
          <a:xfrm>
            <a:off x="6984461" y="3570924"/>
            <a:ext cx="1738812" cy="142346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3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Mantenimiento:</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Monitorización.</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err="1">
                <a:ln>
                  <a:noFill/>
                </a:ln>
                <a:solidFill>
                  <a:srgbClr val="000000"/>
                </a:solidFill>
                <a:effectLst/>
                <a:uLnTx/>
                <a:uFillTx/>
                <a:latin typeface="Arial"/>
                <a:ea typeface="+mn-ea"/>
                <a:cs typeface="+mn-cs"/>
              </a:rPr>
              <a:t>Help</a:t>
            </a:r>
            <a:r>
              <a:rPr kumimoji="0" lang="es-ES" sz="800" b="0" i="0" u="none" strike="noStrike" kern="1200" cap="none" spc="0" normalizeH="0" baseline="0" noProof="0" dirty="0">
                <a:ln>
                  <a:noFill/>
                </a:ln>
                <a:solidFill>
                  <a:srgbClr val="000000"/>
                </a:solidFill>
                <a:effectLst/>
                <a:uLnTx/>
                <a:uFillTx/>
                <a:latin typeface="Arial"/>
                <a:ea typeface="+mn-ea"/>
                <a:cs typeface="+mn-cs"/>
              </a:rPr>
              <a:t> </a:t>
            </a:r>
            <a:r>
              <a:rPr kumimoji="0" lang="es-ES" sz="800" b="0" i="0" u="none" strike="noStrike" kern="1200" cap="none" spc="0" normalizeH="0" baseline="0" noProof="0" dirty="0" err="1">
                <a:ln>
                  <a:noFill/>
                </a:ln>
                <a:solidFill>
                  <a:srgbClr val="000000"/>
                </a:solidFill>
                <a:effectLst/>
                <a:uLnTx/>
                <a:uFillTx/>
                <a:latin typeface="Arial"/>
                <a:ea typeface="+mn-ea"/>
                <a:cs typeface="+mn-cs"/>
              </a:rPr>
              <a:t>Desk</a:t>
            </a:r>
            <a:r>
              <a:rPr kumimoji="0" lang="es-ES" sz="800" b="0" i="0" u="none" strike="noStrike" kern="1200" cap="none" spc="0" normalizeH="0" baseline="0" noProof="0" dirty="0">
                <a:ln>
                  <a:noFill/>
                </a:ln>
                <a:solidFill>
                  <a:srgbClr val="000000"/>
                </a:solidFill>
                <a:effectLst/>
                <a:uLnTx/>
                <a:uFillTx/>
                <a:latin typeface="Arial"/>
                <a:ea typeface="+mn-ea"/>
                <a:cs typeface="+mn-cs"/>
              </a:rPr>
              <a:t> en horario de 9:00 </a:t>
            </a:r>
            <a:br>
              <a:rPr kumimoji="0" lang="es-ES" sz="800" b="0" i="0" u="none" strike="noStrike" kern="1200" cap="none" spc="0" normalizeH="0" baseline="0" noProof="0" dirty="0">
                <a:ln>
                  <a:noFill/>
                </a:ln>
                <a:solidFill>
                  <a:srgbClr val="000000"/>
                </a:solidFill>
                <a:effectLst/>
                <a:uLnTx/>
                <a:uFillTx/>
                <a:latin typeface="Arial"/>
                <a:ea typeface="+mn-ea"/>
                <a:cs typeface="+mn-cs"/>
              </a:rPr>
            </a:br>
            <a:r>
              <a:rPr kumimoji="0" lang="es-ES" sz="800" b="0" i="0" u="none" strike="noStrike" kern="1200" cap="none" spc="0" normalizeH="0" baseline="0" noProof="0" dirty="0">
                <a:ln>
                  <a:noFill/>
                </a:ln>
                <a:solidFill>
                  <a:srgbClr val="000000"/>
                </a:solidFill>
                <a:effectLst/>
                <a:uLnTx/>
                <a:uFillTx/>
                <a:latin typeface="Arial"/>
                <a:ea typeface="+mn-ea"/>
                <a:cs typeface="+mn-cs"/>
              </a:rPr>
              <a:t>a 23:00 de lunes a domingo.</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Mano de obra.</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Desplazamiento.</a:t>
            </a:r>
          </a:p>
          <a:p>
            <a:pPr marL="171450" marR="0" lvl="0" indent="-171450" algn="l" defTabSz="389582" rtl="0" eaLnBrk="1" fontAlgn="auto" latinLnBrk="0" hangingPunct="1">
              <a:lnSpc>
                <a:spcPct val="100000"/>
              </a:lnSpc>
              <a:spcBef>
                <a:spcPts val="0"/>
              </a:spcBef>
              <a:spcAft>
                <a:spcPts val="12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Piezas.</a:t>
            </a:r>
          </a:p>
          <a:p>
            <a:pPr marL="0" marR="0" lvl="0" indent="0" algn="l" defTabSz="389582" rtl="0" eaLnBrk="1" fontAlgn="auto" latinLnBrk="0" hangingPunct="1">
              <a:lnSpc>
                <a:spcPct val="100000"/>
              </a:lnSpc>
              <a:spcBef>
                <a:spcPts val="0"/>
              </a:spcBef>
              <a:spcAft>
                <a:spcPts val="12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Contrato a 5 años.</a:t>
            </a:r>
          </a:p>
        </p:txBody>
      </p:sp>
      <p:pic>
        <p:nvPicPr>
          <p:cNvPr id="89" name="Imagen 88">
            <a:extLst>
              <a:ext uri="{FF2B5EF4-FFF2-40B4-BE49-F238E27FC236}">
                <a16:creationId xmlns:a16="http://schemas.microsoft.com/office/drawing/2014/main" id="{6BE6A96E-F783-CF42-BF3E-50F1BCB7F749}"/>
              </a:ext>
            </a:extLst>
          </p:cNvPr>
          <p:cNvPicPr>
            <a:picLocks noChangeAspect="1"/>
          </p:cNvPicPr>
          <p:nvPr/>
        </p:nvPicPr>
        <p:blipFill>
          <a:blip r:embed="rId4"/>
          <a:stretch>
            <a:fillRect/>
          </a:stretch>
        </p:blipFill>
        <p:spPr>
          <a:xfrm>
            <a:off x="365878" y="3541131"/>
            <a:ext cx="214294" cy="214294"/>
          </a:xfrm>
          <a:prstGeom prst="rect">
            <a:avLst/>
          </a:prstGeom>
        </p:spPr>
      </p:pic>
      <p:pic>
        <p:nvPicPr>
          <p:cNvPr id="90" name="Imagen 89">
            <a:extLst>
              <a:ext uri="{FF2B5EF4-FFF2-40B4-BE49-F238E27FC236}">
                <a16:creationId xmlns:a16="http://schemas.microsoft.com/office/drawing/2014/main" id="{628A5411-6C4B-C94C-88DA-A12B12B7B5FD}"/>
              </a:ext>
            </a:extLst>
          </p:cNvPr>
          <p:cNvPicPr>
            <a:picLocks noChangeAspect="1"/>
          </p:cNvPicPr>
          <p:nvPr/>
        </p:nvPicPr>
        <p:blipFill>
          <a:blip r:embed="rId5"/>
          <a:stretch>
            <a:fillRect/>
          </a:stretch>
        </p:blipFill>
        <p:spPr>
          <a:xfrm>
            <a:off x="365878" y="3840252"/>
            <a:ext cx="214294" cy="214294"/>
          </a:xfrm>
          <a:prstGeom prst="rect">
            <a:avLst/>
          </a:prstGeom>
        </p:spPr>
      </p:pic>
      <p:pic>
        <p:nvPicPr>
          <p:cNvPr id="91" name="Imagen 90">
            <a:extLst>
              <a:ext uri="{FF2B5EF4-FFF2-40B4-BE49-F238E27FC236}">
                <a16:creationId xmlns:a16="http://schemas.microsoft.com/office/drawing/2014/main" id="{9C8630A4-6BE7-924B-9B5D-EFCDE0490DFA}"/>
              </a:ext>
            </a:extLst>
          </p:cNvPr>
          <p:cNvPicPr>
            <a:picLocks noChangeAspect="1"/>
          </p:cNvPicPr>
          <p:nvPr/>
        </p:nvPicPr>
        <p:blipFill>
          <a:blip r:embed="rId6"/>
          <a:stretch>
            <a:fillRect/>
          </a:stretch>
        </p:blipFill>
        <p:spPr>
          <a:xfrm>
            <a:off x="358399" y="4101883"/>
            <a:ext cx="239299" cy="239299"/>
          </a:xfrm>
          <a:prstGeom prst="rect">
            <a:avLst/>
          </a:prstGeom>
        </p:spPr>
      </p:pic>
      <p:pic>
        <p:nvPicPr>
          <p:cNvPr id="93" name="Imagen 92">
            <a:extLst>
              <a:ext uri="{FF2B5EF4-FFF2-40B4-BE49-F238E27FC236}">
                <a16:creationId xmlns:a16="http://schemas.microsoft.com/office/drawing/2014/main" id="{98D38EBD-85EA-6D42-8831-95539784182A}"/>
              </a:ext>
            </a:extLst>
          </p:cNvPr>
          <p:cNvPicPr>
            <a:picLocks noChangeAspect="1"/>
          </p:cNvPicPr>
          <p:nvPr/>
        </p:nvPicPr>
        <p:blipFill>
          <a:blip r:embed="rId7"/>
          <a:stretch>
            <a:fillRect/>
          </a:stretch>
        </p:blipFill>
        <p:spPr>
          <a:xfrm>
            <a:off x="2611850" y="3578645"/>
            <a:ext cx="261607" cy="261607"/>
          </a:xfrm>
          <a:prstGeom prst="rect">
            <a:avLst/>
          </a:prstGeom>
        </p:spPr>
      </p:pic>
      <p:pic>
        <p:nvPicPr>
          <p:cNvPr id="94" name="Imagen 93">
            <a:extLst>
              <a:ext uri="{FF2B5EF4-FFF2-40B4-BE49-F238E27FC236}">
                <a16:creationId xmlns:a16="http://schemas.microsoft.com/office/drawing/2014/main" id="{465DEC82-78EE-D84F-82DF-D20755E770D0}"/>
              </a:ext>
            </a:extLst>
          </p:cNvPr>
          <p:cNvPicPr>
            <a:picLocks noChangeAspect="1"/>
          </p:cNvPicPr>
          <p:nvPr/>
        </p:nvPicPr>
        <p:blipFill>
          <a:blip r:embed="rId8"/>
          <a:stretch>
            <a:fillRect/>
          </a:stretch>
        </p:blipFill>
        <p:spPr>
          <a:xfrm>
            <a:off x="2609640" y="4177266"/>
            <a:ext cx="249454" cy="249454"/>
          </a:xfrm>
          <a:prstGeom prst="rect">
            <a:avLst/>
          </a:prstGeom>
        </p:spPr>
      </p:pic>
      <p:pic>
        <p:nvPicPr>
          <p:cNvPr id="95" name="Imagen 94">
            <a:extLst>
              <a:ext uri="{FF2B5EF4-FFF2-40B4-BE49-F238E27FC236}">
                <a16:creationId xmlns:a16="http://schemas.microsoft.com/office/drawing/2014/main" id="{4886ACE0-77DD-644F-893D-3492C4B2F2B1}"/>
              </a:ext>
            </a:extLst>
          </p:cNvPr>
          <p:cNvPicPr>
            <a:picLocks noChangeAspect="1"/>
          </p:cNvPicPr>
          <p:nvPr/>
        </p:nvPicPr>
        <p:blipFill>
          <a:blip r:embed="rId9"/>
          <a:stretch>
            <a:fillRect/>
          </a:stretch>
        </p:blipFill>
        <p:spPr>
          <a:xfrm>
            <a:off x="2619604" y="4566070"/>
            <a:ext cx="239490" cy="239490"/>
          </a:xfrm>
          <a:prstGeom prst="rect">
            <a:avLst/>
          </a:prstGeom>
        </p:spPr>
      </p:pic>
      <p:pic>
        <p:nvPicPr>
          <p:cNvPr id="99" name="Imagen 98">
            <a:extLst>
              <a:ext uri="{FF2B5EF4-FFF2-40B4-BE49-F238E27FC236}">
                <a16:creationId xmlns:a16="http://schemas.microsoft.com/office/drawing/2014/main" id="{EBC1179D-44CD-B841-A9C9-8B14A76105EC}"/>
              </a:ext>
            </a:extLst>
          </p:cNvPr>
          <p:cNvPicPr>
            <a:picLocks noChangeAspect="1"/>
          </p:cNvPicPr>
          <p:nvPr/>
        </p:nvPicPr>
        <p:blipFill>
          <a:blip r:embed="rId10"/>
          <a:stretch>
            <a:fillRect/>
          </a:stretch>
        </p:blipFill>
        <p:spPr>
          <a:xfrm>
            <a:off x="5177969" y="3567071"/>
            <a:ext cx="244286" cy="244286"/>
          </a:xfrm>
          <a:prstGeom prst="rect">
            <a:avLst/>
          </a:prstGeom>
        </p:spPr>
      </p:pic>
      <p:pic>
        <p:nvPicPr>
          <p:cNvPr id="100" name="Imagen 99">
            <a:extLst>
              <a:ext uri="{FF2B5EF4-FFF2-40B4-BE49-F238E27FC236}">
                <a16:creationId xmlns:a16="http://schemas.microsoft.com/office/drawing/2014/main" id="{9DBD27C3-7019-8D4C-9CCC-6F53F51D1DB5}"/>
              </a:ext>
            </a:extLst>
          </p:cNvPr>
          <p:cNvPicPr>
            <a:picLocks noChangeAspect="1"/>
          </p:cNvPicPr>
          <p:nvPr/>
        </p:nvPicPr>
        <p:blipFill>
          <a:blip r:embed="rId11"/>
          <a:stretch>
            <a:fillRect/>
          </a:stretch>
        </p:blipFill>
        <p:spPr>
          <a:xfrm>
            <a:off x="5177968" y="3932018"/>
            <a:ext cx="245248" cy="245248"/>
          </a:xfrm>
          <a:prstGeom prst="rect">
            <a:avLst/>
          </a:prstGeom>
        </p:spPr>
      </p:pic>
      <p:pic>
        <p:nvPicPr>
          <p:cNvPr id="101" name="Imagen 100">
            <a:extLst>
              <a:ext uri="{FF2B5EF4-FFF2-40B4-BE49-F238E27FC236}">
                <a16:creationId xmlns:a16="http://schemas.microsoft.com/office/drawing/2014/main" id="{BD88F19D-0AAD-0843-AFBC-FEAB20EDBCB5}"/>
              </a:ext>
            </a:extLst>
          </p:cNvPr>
          <p:cNvPicPr>
            <a:picLocks noChangeAspect="1"/>
          </p:cNvPicPr>
          <p:nvPr/>
        </p:nvPicPr>
        <p:blipFill>
          <a:blip r:embed="rId12"/>
          <a:stretch>
            <a:fillRect/>
          </a:stretch>
        </p:blipFill>
        <p:spPr>
          <a:xfrm>
            <a:off x="5177968" y="4233244"/>
            <a:ext cx="246689" cy="246689"/>
          </a:xfrm>
          <a:prstGeom prst="rect">
            <a:avLst/>
          </a:prstGeom>
        </p:spPr>
      </p:pic>
      <p:pic>
        <p:nvPicPr>
          <p:cNvPr id="102" name="Imagen 101">
            <a:extLst>
              <a:ext uri="{FF2B5EF4-FFF2-40B4-BE49-F238E27FC236}">
                <a16:creationId xmlns:a16="http://schemas.microsoft.com/office/drawing/2014/main" id="{AA6C4BD7-3B36-984D-9927-7265E95093D3}"/>
              </a:ext>
            </a:extLst>
          </p:cNvPr>
          <p:cNvPicPr>
            <a:picLocks noChangeAspect="1"/>
          </p:cNvPicPr>
          <p:nvPr/>
        </p:nvPicPr>
        <p:blipFill>
          <a:blip r:embed="rId13"/>
          <a:stretch>
            <a:fillRect/>
          </a:stretch>
        </p:blipFill>
        <p:spPr>
          <a:xfrm>
            <a:off x="6762813" y="3546867"/>
            <a:ext cx="241645" cy="241645"/>
          </a:xfrm>
          <a:prstGeom prst="rect">
            <a:avLst/>
          </a:prstGeom>
        </p:spPr>
      </p:pic>
      <p:pic>
        <p:nvPicPr>
          <p:cNvPr id="103" name="Imagen 102">
            <a:extLst>
              <a:ext uri="{FF2B5EF4-FFF2-40B4-BE49-F238E27FC236}">
                <a16:creationId xmlns:a16="http://schemas.microsoft.com/office/drawing/2014/main" id="{EF600896-8735-274E-A5E3-6C746888620D}"/>
              </a:ext>
            </a:extLst>
          </p:cNvPr>
          <p:cNvPicPr>
            <a:picLocks noChangeAspect="1"/>
          </p:cNvPicPr>
          <p:nvPr/>
        </p:nvPicPr>
        <p:blipFill>
          <a:blip r:embed="rId14"/>
          <a:stretch>
            <a:fillRect/>
          </a:stretch>
        </p:blipFill>
        <p:spPr>
          <a:xfrm>
            <a:off x="6753808" y="4736555"/>
            <a:ext cx="259654" cy="259654"/>
          </a:xfrm>
          <a:prstGeom prst="rect">
            <a:avLst/>
          </a:prstGeom>
        </p:spPr>
      </p:pic>
      <p:sp>
        <p:nvSpPr>
          <p:cNvPr id="104" name="Rectángulo 103">
            <a:extLst>
              <a:ext uri="{FF2B5EF4-FFF2-40B4-BE49-F238E27FC236}">
                <a16:creationId xmlns:a16="http://schemas.microsoft.com/office/drawing/2014/main" id="{A4F819E7-0BCB-3046-AA8B-491443C657CB}"/>
              </a:ext>
            </a:extLst>
          </p:cNvPr>
          <p:cNvSpPr/>
          <p:nvPr/>
        </p:nvSpPr>
        <p:spPr>
          <a:xfrm>
            <a:off x="306884" y="4498889"/>
            <a:ext cx="389642" cy="246221"/>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000" b="1" i="0" u="none" strike="noStrike" kern="1200" cap="none" spc="0" normalizeH="0" baseline="0" noProof="0" dirty="0">
                <a:ln>
                  <a:noFill/>
                </a:ln>
                <a:solidFill>
                  <a:srgbClr val="FFD525"/>
                </a:solidFill>
                <a:effectLst/>
                <a:uLnTx/>
                <a:uFillTx/>
                <a:latin typeface="Century Gothic" panose="020B0502020202020204" pitchFamily="34" charset="0"/>
                <a:ea typeface="+mn-ea"/>
                <a:cs typeface="+mn-cs"/>
              </a:rPr>
              <a:t>3G</a:t>
            </a:r>
          </a:p>
        </p:txBody>
      </p:sp>
      <p:sp>
        <p:nvSpPr>
          <p:cNvPr id="57" name="Rectángulo 56">
            <a:extLst>
              <a:ext uri="{FF2B5EF4-FFF2-40B4-BE49-F238E27FC236}">
                <a16:creationId xmlns:a16="http://schemas.microsoft.com/office/drawing/2014/main" id="{6A96DFCF-1AF4-464E-B7DA-2CB33E2D92C4}"/>
              </a:ext>
            </a:extLst>
          </p:cNvPr>
          <p:cNvSpPr/>
          <p:nvPr/>
        </p:nvSpPr>
        <p:spPr>
          <a:xfrm>
            <a:off x="5667622" y="1072545"/>
            <a:ext cx="722604"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Parada</a:t>
            </a:r>
          </a:p>
        </p:txBody>
      </p:sp>
      <p:cxnSp>
        <p:nvCxnSpPr>
          <p:cNvPr id="60" name="Conector recto 59">
            <a:extLst>
              <a:ext uri="{FF2B5EF4-FFF2-40B4-BE49-F238E27FC236}">
                <a16:creationId xmlns:a16="http://schemas.microsoft.com/office/drawing/2014/main" id="{53B20B80-28F1-44C2-A93D-7C95D755BF60}"/>
              </a:ext>
            </a:extLst>
          </p:cNvPr>
          <p:cNvCxnSpPr>
            <a:cxnSpLocks/>
          </p:cNvCxnSpPr>
          <p:nvPr/>
        </p:nvCxnSpPr>
        <p:spPr>
          <a:xfrm>
            <a:off x="5542525" y="1133296"/>
            <a:ext cx="0" cy="286160"/>
          </a:xfrm>
          <a:prstGeom prst="line">
            <a:avLst/>
          </a:prstGeom>
        </p:spPr>
        <p:style>
          <a:lnRef idx="1">
            <a:schemeClr val="accent6"/>
          </a:lnRef>
          <a:fillRef idx="0">
            <a:schemeClr val="accent6"/>
          </a:fillRef>
          <a:effectRef idx="0">
            <a:schemeClr val="accent6"/>
          </a:effectRef>
          <a:fontRef idx="minor">
            <a:schemeClr val="tx1"/>
          </a:fontRef>
        </p:style>
      </p:cxnSp>
      <p:sp>
        <p:nvSpPr>
          <p:cNvPr id="63" name="Rectángulo 62">
            <a:extLst>
              <a:ext uri="{FF2B5EF4-FFF2-40B4-BE49-F238E27FC236}">
                <a16:creationId xmlns:a16="http://schemas.microsoft.com/office/drawing/2014/main" id="{FEAA3DBC-18D5-4BFD-B8AF-24C30F0B1C80}"/>
              </a:ext>
            </a:extLst>
          </p:cNvPr>
          <p:cNvSpPr/>
          <p:nvPr/>
        </p:nvSpPr>
        <p:spPr>
          <a:xfrm>
            <a:off x="5601125" y="2257459"/>
            <a:ext cx="922282"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Cambio</a:t>
            </a:r>
          </a:p>
        </p:txBody>
      </p:sp>
      <p:pic>
        <p:nvPicPr>
          <p:cNvPr id="67" name="Imagen 66">
            <a:extLst>
              <a:ext uri="{FF2B5EF4-FFF2-40B4-BE49-F238E27FC236}">
                <a16:creationId xmlns:a16="http://schemas.microsoft.com/office/drawing/2014/main" id="{1FCA8DE4-87D7-40BF-A115-CC80CE1876E5}"/>
              </a:ext>
            </a:extLst>
          </p:cNvPr>
          <p:cNvPicPr>
            <a:picLocks noChangeAspect="1"/>
          </p:cNvPicPr>
          <p:nvPr/>
        </p:nvPicPr>
        <p:blipFill>
          <a:blip r:embed="rId15"/>
          <a:stretch>
            <a:fillRect/>
          </a:stretch>
        </p:blipFill>
        <p:spPr>
          <a:xfrm>
            <a:off x="5061535" y="2190811"/>
            <a:ext cx="445588" cy="445588"/>
          </a:xfrm>
          <a:prstGeom prst="rect">
            <a:avLst/>
          </a:prstGeom>
        </p:spPr>
      </p:pic>
      <p:sp>
        <p:nvSpPr>
          <p:cNvPr id="70" name="Rectángulo 69">
            <a:extLst>
              <a:ext uri="{FF2B5EF4-FFF2-40B4-BE49-F238E27FC236}">
                <a16:creationId xmlns:a16="http://schemas.microsoft.com/office/drawing/2014/main" id="{0C7A4E39-56C6-4936-9597-6D0C594F467D}"/>
              </a:ext>
            </a:extLst>
          </p:cNvPr>
          <p:cNvSpPr/>
          <p:nvPr/>
        </p:nvSpPr>
        <p:spPr>
          <a:xfrm>
            <a:off x="5667622" y="1510783"/>
            <a:ext cx="720689"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Billete</a:t>
            </a:r>
          </a:p>
        </p:txBody>
      </p:sp>
      <p:pic>
        <p:nvPicPr>
          <p:cNvPr id="81" name="Imagen 80">
            <a:extLst>
              <a:ext uri="{FF2B5EF4-FFF2-40B4-BE49-F238E27FC236}">
                <a16:creationId xmlns:a16="http://schemas.microsoft.com/office/drawing/2014/main" id="{ABC69448-0509-42FF-A8C4-D70E36A79CA4}"/>
              </a:ext>
            </a:extLst>
          </p:cNvPr>
          <p:cNvPicPr>
            <a:picLocks noChangeAspect="1"/>
          </p:cNvPicPr>
          <p:nvPr/>
        </p:nvPicPr>
        <p:blipFill>
          <a:blip r:embed="rId16"/>
          <a:stretch>
            <a:fillRect/>
          </a:stretch>
        </p:blipFill>
        <p:spPr>
          <a:xfrm>
            <a:off x="5073175" y="1496605"/>
            <a:ext cx="457110" cy="457110"/>
          </a:xfrm>
          <a:prstGeom prst="rect">
            <a:avLst/>
          </a:prstGeom>
        </p:spPr>
      </p:pic>
      <p:sp>
        <p:nvSpPr>
          <p:cNvPr id="82" name="Rectángulo 81">
            <a:extLst>
              <a:ext uri="{FF2B5EF4-FFF2-40B4-BE49-F238E27FC236}">
                <a16:creationId xmlns:a16="http://schemas.microsoft.com/office/drawing/2014/main" id="{7A7176E6-5BAD-4203-8EFE-3656DFCEC16F}"/>
              </a:ext>
            </a:extLst>
          </p:cNvPr>
          <p:cNvSpPr/>
          <p:nvPr/>
        </p:nvSpPr>
        <p:spPr>
          <a:xfrm>
            <a:off x="5665682" y="1846280"/>
            <a:ext cx="1135717"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rPr>
              <a:t>Moneda</a:t>
            </a:r>
          </a:p>
        </p:txBody>
      </p:sp>
      <p:pic>
        <p:nvPicPr>
          <p:cNvPr id="85" name="Imagen 84">
            <a:extLst>
              <a:ext uri="{FF2B5EF4-FFF2-40B4-BE49-F238E27FC236}">
                <a16:creationId xmlns:a16="http://schemas.microsoft.com/office/drawing/2014/main" id="{1823620B-0743-484C-9A7A-DF766B69BEAC}"/>
              </a:ext>
            </a:extLst>
          </p:cNvPr>
          <p:cNvPicPr>
            <a:picLocks noChangeAspect="1"/>
          </p:cNvPicPr>
          <p:nvPr/>
        </p:nvPicPr>
        <p:blipFill>
          <a:blip r:embed="rId17"/>
          <a:stretch>
            <a:fillRect/>
          </a:stretch>
        </p:blipFill>
        <p:spPr>
          <a:xfrm>
            <a:off x="5080032" y="1840956"/>
            <a:ext cx="417776" cy="417776"/>
          </a:xfrm>
          <a:prstGeom prst="rect">
            <a:avLst/>
          </a:prstGeom>
        </p:spPr>
      </p:pic>
      <p:sp>
        <p:nvSpPr>
          <p:cNvPr id="92" name="Rectángulo 91">
            <a:extLst>
              <a:ext uri="{FF2B5EF4-FFF2-40B4-BE49-F238E27FC236}">
                <a16:creationId xmlns:a16="http://schemas.microsoft.com/office/drawing/2014/main" id="{4F8488BB-01E1-4A8A-8694-A43ABCB95F1A}"/>
              </a:ext>
            </a:extLst>
          </p:cNvPr>
          <p:cNvSpPr/>
          <p:nvPr/>
        </p:nvSpPr>
        <p:spPr>
          <a:xfrm>
            <a:off x="6539022" y="1019874"/>
            <a:ext cx="1896403" cy="225035"/>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96" name="Rectángulo 95">
            <a:extLst>
              <a:ext uri="{FF2B5EF4-FFF2-40B4-BE49-F238E27FC236}">
                <a16:creationId xmlns:a16="http://schemas.microsoft.com/office/drawing/2014/main" id="{887FF19A-FCE6-45A2-8E33-A13E8355973F}"/>
              </a:ext>
            </a:extLst>
          </p:cNvPr>
          <p:cNvSpPr/>
          <p:nvPr/>
        </p:nvSpPr>
        <p:spPr>
          <a:xfrm>
            <a:off x="6539022" y="1434033"/>
            <a:ext cx="1896403" cy="261610"/>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97" name="Rectángulo 96">
            <a:extLst>
              <a:ext uri="{FF2B5EF4-FFF2-40B4-BE49-F238E27FC236}">
                <a16:creationId xmlns:a16="http://schemas.microsoft.com/office/drawing/2014/main" id="{EAB14768-7D12-4270-B0E4-6250FDD31826}"/>
              </a:ext>
            </a:extLst>
          </p:cNvPr>
          <p:cNvSpPr/>
          <p:nvPr/>
        </p:nvSpPr>
        <p:spPr>
          <a:xfrm>
            <a:off x="6539021" y="1834841"/>
            <a:ext cx="1896399" cy="256822"/>
          </a:xfrm>
          <a:prstGeom prst="rect">
            <a:avLst/>
          </a:prstGeom>
          <a:solidFill>
            <a:srgbClr val="9D9EA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98" name="Rectángulo 97">
            <a:extLst>
              <a:ext uri="{FF2B5EF4-FFF2-40B4-BE49-F238E27FC236}">
                <a16:creationId xmlns:a16="http://schemas.microsoft.com/office/drawing/2014/main" id="{02559308-DDE6-400B-8EEB-FCEA01704739}"/>
              </a:ext>
            </a:extLst>
          </p:cNvPr>
          <p:cNvSpPr/>
          <p:nvPr/>
        </p:nvSpPr>
        <p:spPr>
          <a:xfrm>
            <a:off x="6539020" y="2260495"/>
            <a:ext cx="1896393" cy="274672"/>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109" name="Rectángulo 108">
            <a:extLst>
              <a:ext uri="{FF2B5EF4-FFF2-40B4-BE49-F238E27FC236}">
                <a16:creationId xmlns:a16="http://schemas.microsoft.com/office/drawing/2014/main" id="{C491A274-111E-4D09-8B52-3CFE65F8794A}"/>
              </a:ext>
            </a:extLst>
          </p:cNvPr>
          <p:cNvSpPr/>
          <p:nvPr/>
        </p:nvSpPr>
        <p:spPr>
          <a:xfrm>
            <a:off x="5705819" y="2634266"/>
            <a:ext cx="833201"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Bolsas</a:t>
            </a:r>
          </a:p>
        </p:txBody>
      </p:sp>
      <p:sp>
        <p:nvSpPr>
          <p:cNvPr id="111" name="Rectángulo 110">
            <a:extLst>
              <a:ext uri="{FF2B5EF4-FFF2-40B4-BE49-F238E27FC236}">
                <a16:creationId xmlns:a16="http://schemas.microsoft.com/office/drawing/2014/main" id="{C0EC0A71-00D0-4392-BAFB-9881A0950E68}"/>
              </a:ext>
            </a:extLst>
          </p:cNvPr>
          <p:cNvSpPr/>
          <p:nvPr/>
        </p:nvSpPr>
        <p:spPr>
          <a:xfrm>
            <a:off x="6539022" y="2642466"/>
            <a:ext cx="1896391" cy="27467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pic>
        <p:nvPicPr>
          <p:cNvPr id="9" name="Imagen 8">
            <a:extLst>
              <a:ext uri="{FF2B5EF4-FFF2-40B4-BE49-F238E27FC236}">
                <a16:creationId xmlns:a16="http://schemas.microsoft.com/office/drawing/2014/main" id="{3AC3B5D7-A8F8-473B-A76E-1C7CDA08DA99}"/>
              </a:ext>
            </a:extLst>
          </p:cNvPr>
          <p:cNvPicPr>
            <a:picLocks noChangeAspect="1"/>
          </p:cNvPicPr>
          <p:nvPr/>
        </p:nvPicPr>
        <p:blipFill>
          <a:blip r:embed="rId18"/>
          <a:stretch>
            <a:fillRect/>
          </a:stretch>
        </p:blipFill>
        <p:spPr>
          <a:xfrm>
            <a:off x="5542525" y="1521748"/>
            <a:ext cx="12193" cy="292633"/>
          </a:xfrm>
          <a:prstGeom prst="rect">
            <a:avLst/>
          </a:prstGeom>
        </p:spPr>
      </p:pic>
      <p:pic>
        <p:nvPicPr>
          <p:cNvPr id="10" name="Imagen 9">
            <a:extLst>
              <a:ext uri="{FF2B5EF4-FFF2-40B4-BE49-F238E27FC236}">
                <a16:creationId xmlns:a16="http://schemas.microsoft.com/office/drawing/2014/main" id="{3D7291C2-1DCA-4DA8-B48E-72DA9C463E40}"/>
              </a:ext>
            </a:extLst>
          </p:cNvPr>
          <p:cNvPicPr>
            <a:picLocks noChangeAspect="1"/>
          </p:cNvPicPr>
          <p:nvPr/>
        </p:nvPicPr>
        <p:blipFill>
          <a:blip r:embed="rId18"/>
          <a:stretch>
            <a:fillRect/>
          </a:stretch>
        </p:blipFill>
        <p:spPr>
          <a:xfrm>
            <a:off x="5536428" y="1893210"/>
            <a:ext cx="12193" cy="292633"/>
          </a:xfrm>
          <a:prstGeom prst="rect">
            <a:avLst/>
          </a:prstGeom>
        </p:spPr>
      </p:pic>
      <p:pic>
        <p:nvPicPr>
          <p:cNvPr id="12" name="Imagen 11">
            <a:extLst>
              <a:ext uri="{FF2B5EF4-FFF2-40B4-BE49-F238E27FC236}">
                <a16:creationId xmlns:a16="http://schemas.microsoft.com/office/drawing/2014/main" id="{32C84EC4-0CA1-44AC-A601-00C23F4B92BD}"/>
              </a:ext>
            </a:extLst>
          </p:cNvPr>
          <p:cNvPicPr>
            <a:picLocks noChangeAspect="1"/>
          </p:cNvPicPr>
          <p:nvPr/>
        </p:nvPicPr>
        <p:blipFill>
          <a:blip r:embed="rId18"/>
          <a:stretch>
            <a:fillRect/>
          </a:stretch>
        </p:blipFill>
        <p:spPr>
          <a:xfrm>
            <a:off x="5542524" y="2596606"/>
            <a:ext cx="12193" cy="292633"/>
          </a:xfrm>
          <a:prstGeom prst="rect">
            <a:avLst/>
          </a:prstGeom>
        </p:spPr>
      </p:pic>
      <p:pic>
        <p:nvPicPr>
          <p:cNvPr id="13" name="Imagen 12">
            <a:extLst>
              <a:ext uri="{FF2B5EF4-FFF2-40B4-BE49-F238E27FC236}">
                <a16:creationId xmlns:a16="http://schemas.microsoft.com/office/drawing/2014/main" id="{3A412503-E7E4-4EDE-ABB7-D6DA09864ABA}"/>
              </a:ext>
            </a:extLst>
          </p:cNvPr>
          <p:cNvPicPr>
            <a:picLocks noChangeAspect="1"/>
          </p:cNvPicPr>
          <p:nvPr/>
        </p:nvPicPr>
        <p:blipFill>
          <a:blip r:embed="rId18"/>
          <a:stretch>
            <a:fillRect/>
          </a:stretch>
        </p:blipFill>
        <p:spPr>
          <a:xfrm>
            <a:off x="5542524" y="2244971"/>
            <a:ext cx="12193" cy="292633"/>
          </a:xfrm>
          <a:prstGeom prst="rect">
            <a:avLst/>
          </a:prstGeom>
        </p:spPr>
      </p:pic>
      <p:pic>
        <p:nvPicPr>
          <p:cNvPr id="14" name="Imagen 13">
            <a:extLst>
              <a:ext uri="{FF2B5EF4-FFF2-40B4-BE49-F238E27FC236}">
                <a16:creationId xmlns:a16="http://schemas.microsoft.com/office/drawing/2014/main" id="{6828E5AD-92AF-4E13-87A5-B38797F70810}"/>
              </a:ext>
            </a:extLst>
          </p:cNvPr>
          <p:cNvPicPr>
            <a:picLocks noChangeAspect="1"/>
          </p:cNvPicPr>
          <p:nvPr/>
        </p:nvPicPr>
        <p:blipFill>
          <a:blip r:embed="rId19"/>
          <a:stretch>
            <a:fillRect/>
          </a:stretch>
        </p:blipFill>
        <p:spPr>
          <a:xfrm>
            <a:off x="5061533" y="2544634"/>
            <a:ext cx="435432" cy="435432"/>
          </a:xfrm>
          <a:prstGeom prst="rect">
            <a:avLst/>
          </a:prstGeom>
        </p:spPr>
      </p:pic>
      <p:pic>
        <p:nvPicPr>
          <p:cNvPr id="15" name="Imagen 14">
            <a:extLst>
              <a:ext uri="{FF2B5EF4-FFF2-40B4-BE49-F238E27FC236}">
                <a16:creationId xmlns:a16="http://schemas.microsoft.com/office/drawing/2014/main" id="{96D14642-AA54-44D1-96E3-3ED6638869C1}"/>
              </a:ext>
            </a:extLst>
          </p:cNvPr>
          <p:cNvPicPr>
            <a:picLocks noChangeAspect="1"/>
          </p:cNvPicPr>
          <p:nvPr/>
        </p:nvPicPr>
        <p:blipFill>
          <a:blip r:embed="rId20"/>
          <a:stretch>
            <a:fillRect/>
          </a:stretch>
        </p:blipFill>
        <p:spPr>
          <a:xfrm>
            <a:off x="5022593" y="1041157"/>
            <a:ext cx="494318" cy="497727"/>
          </a:xfrm>
          <a:prstGeom prst="rect">
            <a:avLst/>
          </a:prstGeom>
        </p:spPr>
      </p:pic>
    </p:spTree>
    <p:extLst>
      <p:ext uri="{BB962C8B-B14F-4D97-AF65-F5344CB8AC3E}">
        <p14:creationId xmlns:p14="http://schemas.microsoft.com/office/powerpoint/2010/main" val="175981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ángulo 83">
            <a:extLst>
              <a:ext uri="{FF2B5EF4-FFF2-40B4-BE49-F238E27FC236}">
                <a16:creationId xmlns:a16="http://schemas.microsoft.com/office/drawing/2014/main" id="{C41DC664-5D8E-ED4E-B1CF-7CEAFD8549B3}"/>
              </a:ext>
            </a:extLst>
          </p:cNvPr>
          <p:cNvSpPr/>
          <p:nvPr/>
        </p:nvSpPr>
        <p:spPr>
          <a:xfrm>
            <a:off x="382955" y="3203044"/>
            <a:ext cx="8340318" cy="236523"/>
          </a:xfrm>
          <a:prstGeom prst="rect">
            <a:avLst/>
          </a:prstGeom>
          <a:solidFill>
            <a:srgbClr val="77C8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8848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03. Propuesta de valor. Importe mensual.</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sp>
        <p:nvSpPr>
          <p:cNvPr id="35" name="Rectángulo 34">
            <a:extLst>
              <a:ext uri="{FF2B5EF4-FFF2-40B4-BE49-F238E27FC236}">
                <a16:creationId xmlns:a16="http://schemas.microsoft.com/office/drawing/2014/main" id="{60590F37-41DD-5F40-B3DF-48BDDBBCBB45}"/>
              </a:ext>
            </a:extLst>
          </p:cNvPr>
          <p:cNvSpPr/>
          <p:nvPr/>
        </p:nvSpPr>
        <p:spPr>
          <a:xfrm>
            <a:off x="1198060" y="1883803"/>
            <a:ext cx="1661034" cy="30777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4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Mensualidad*</a:t>
            </a:r>
          </a:p>
        </p:txBody>
      </p:sp>
      <p:cxnSp>
        <p:nvCxnSpPr>
          <p:cNvPr id="37" name="Conector recto 36">
            <a:extLst>
              <a:ext uri="{FF2B5EF4-FFF2-40B4-BE49-F238E27FC236}">
                <a16:creationId xmlns:a16="http://schemas.microsoft.com/office/drawing/2014/main" id="{8EC839E2-FBD1-F044-B147-963D392A4828}"/>
              </a:ext>
            </a:extLst>
          </p:cNvPr>
          <p:cNvCxnSpPr>
            <a:cxnSpLocks/>
          </p:cNvCxnSpPr>
          <p:nvPr/>
        </p:nvCxnSpPr>
        <p:spPr>
          <a:xfrm>
            <a:off x="1113516" y="1897473"/>
            <a:ext cx="0" cy="262276"/>
          </a:xfrm>
          <a:prstGeom prst="line">
            <a:avLst/>
          </a:prstGeom>
        </p:spPr>
        <p:style>
          <a:lnRef idx="1">
            <a:schemeClr val="accent6"/>
          </a:lnRef>
          <a:fillRef idx="0">
            <a:schemeClr val="accent6"/>
          </a:fillRef>
          <a:effectRef idx="0">
            <a:schemeClr val="accent6"/>
          </a:effectRef>
          <a:fontRef idx="minor">
            <a:schemeClr val="tx1"/>
          </a:fontRef>
        </p:style>
      </p:cxnSp>
      <p:pic>
        <p:nvPicPr>
          <p:cNvPr id="38" name="Imagen 37">
            <a:extLst>
              <a:ext uri="{FF2B5EF4-FFF2-40B4-BE49-F238E27FC236}">
                <a16:creationId xmlns:a16="http://schemas.microsoft.com/office/drawing/2014/main" id="{DF28B41A-D5F1-0047-BA81-2A2994E25853}"/>
              </a:ext>
            </a:extLst>
          </p:cNvPr>
          <p:cNvPicPr>
            <a:picLocks noChangeAspect="1"/>
          </p:cNvPicPr>
          <p:nvPr/>
        </p:nvPicPr>
        <p:blipFill rotWithShape="1">
          <a:blip r:embed="rId3">
            <a:extLst>
              <a:ext uri="{28A0092B-C50C-407E-A947-70E740481C1C}">
                <a14:useLocalDpi xmlns:a14="http://schemas.microsoft.com/office/drawing/2010/main"/>
              </a:ext>
            </a:extLst>
          </a:blip>
          <a:srcRect l="11929" t="12151" r="13079" b="12478"/>
          <a:stretch/>
        </p:blipFill>
        <p:spPr>
          <a:xfrm>
            <a:off x="470263" y="1748971"/>
            <a:ext cx="574859" cy="577760"/>
          </a:xfrm>
          <a:prstGeom prst="rect">
            <a:avLst/>
          </a:prstGeom>
        </p:spPr>
      </p:pic>
      <p:sp>
        <p:nvSpPr>
          <p:cNvPr id="40" name="Rectángulo 39">
            <a:extLst>
              <a:ext uri="{FF2B5EF4-FFF2-40B4-BE49-F238E27FC236}">
                <a16:creationId xmlns:a16="http://schemas.microsoft.com/office/drawing/2014/main" id="{D21135F6-CF13-A34A-9079-84EDE7AD9E5B}"/>
              </a:ext>
            </a:extLst>
          </p:cNvPr>
          <p:cNvSpPr/>
          <p:nvPr/>
        </p:nvSpPr>
        <p:spPr>
          <a:xfrm>
            <a:off x="2541539" y="1884774"/>
            <a:ext cx="1411425" cy="327826"/>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49" name="Rectángulo 48">
            <a:extLst>
              <a:ext uri="{FF2B5EF4-FFF2-40B4-BE49-F238E27FC236}">
                <a16:creationId xmlns:a16="http://schemas.microsoft.com/office/drawing/2014/main" id="{40CEC9E1-C4B8-2647-A688-55BC1B080A4F}"/>
              </a:ext>
            </a:extLst>
          </p:cNvPr>
          <p:cNvSpPr/>
          <p:nvPr/>
        </p:nvSpPr>
        <p:spPr>
          <a:xfrm>
            <a:off x="3941398" y="1910439"/>
            <a:ext cx="833200"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€/mes</a:t>
            </a:r>
          </a:p>
        </p:txBody>
      </p:sp>
      <p:sp>
        <p:nvSpPr>
          <p:cNvPr id="50" name="Rectángulo 49">
            <a:extLst>
              <a:ext uri="{FF2B5EF4-FFF2-40B4-BE49-F238E27FC236}">
                <a16:creationId xmlns:a16="http://schemas.microsoft.com/office/drawing/2014/main" id="{1656BC8D-2ABC-2040-A0B5-8D0A2B1386C1}"/>
              </a:ext>
            </a:extLst>
          </p:cNvPr>
          <p:cNvSpPr/>
          <p:nvPr/>
        </p:nvSpPr>
        <p:spPr>
          <a:xfrm>
            <a:off x="1198060" y="1133296"/>
            <a:ext cx="1209987" cy="52322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4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Modelo</a:t>
            </a:r>
            <a:br>
              <a:rPr kumimoji="0" lang="es-ES" sz="14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br>
            <a:r>
              <a:rPr kumimoji="0" lang="es-ES" sz="14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máquina</a:t>
            </a:r>
          </a:p>
        </p:txBody>
      </p:sp>
      <p:cxnSp>
        <p:nvCxnSpPr>
          <p:cNvPr id="51" name="Conector recto 50">
            <a:extLst>
              <a:ext uri="{FF2B5EF4-FFF2-40B4-BE49-F238E27FC236}">
                <a16:creationId xmlns:a16="http://schemas.microsoft.com/office/drawing/2014/main" id="{311A815F-EC29-4F4A-9CBA-6735FF4D0CC3}"/>
              </a:ext>
            </a:extLst>
          </p:cNvPr>
          <p:cNvCxnSpPr>
            <a:cxnSpLocks/>
          </p:cNvCxnSpPr>
          <p:nvPr/>
        </p:nvCxnSpPr>
        <p:spPr>
          <a:xfrm>
            <a:off x="1113516" y="1146966"/>
            <a:ext cx="0" cy="425769"/>
          </a:xfrm>
          <a:prstGeom prst="line">
            <a:avLst/>
          </a:prstGeom>
        </p:spPr>
        <p:style>
          <a:lnRef idx="1">
            <a:schemeClr val="accent6"/>
          </a:lnRef>
          <a:fillRef idx="0">
            <a:schemeClr val="accent6"/>
          </a:fillRef>
          <a:effectRef idx="0">
            <a:schemeClr val="accent6"/>
          </a:effectRef>
          <a:fontRef idx="minor">
            <a:schemeClr val="tx1"/>
          </a:fontRef>
        </p:style>
      </p:cxnSp>
      <p:pic>
        <p:nvPicPr>
          <p:cNvPr id="52" name="Imagen 51">
            <a:extLst>
              <a:ext uri="{FF2B5EF4-FFF2-40B4-BE49-F238E27FC236}">
                <a16:creationId xmlns:a16="http://schemas.microsoft.com/office/drawing/2014/main" id="{00F4632C-B15E-6342-969F-3025CFC4F456}"/>
              </a:ext>
            </a:extLst>
          </p:cNvPr>
          <p:cNvPicPr>
            <a:picLocks noChangeAspect="1"/>
          </p:cNvPicPr>
          <p:nvPr/>
        </p:nvPicPr>
        <p:blipFill>
          <a:blip r:embed="rId4"/>
          <a:stretch>
            <a:fillRect/>
          </a:stretch>
        </p:blipFill>
        <p:spPr>
          <a:xfrm>
            <a:off x="405167" y="1014646"/>
            <a:ext cx="675122" cy="675122"/>
          </a:xfrm>
          <a:prstGeom prst="rect">
            <a:avLst/>
          </a:prstGeom>
        </p:spPr>
      </p:pic>
      <p:sp>
        <p:nvSpPr>
          <p:cNvPr id="53" name="Rectángulo 52">
            <a:extLst>
              <a:ext uri="{FF2B5EF4-FFF2-40B4-BE49-F238E27FC236}">
                <a16:creationId xmlns:a16="http://schemas.microsoft.com/office/drawing/2014/main" id="{B79EF541-BEF8-2846-9B64-3AB94A3938DC}"/>
              </a:ext>
            </a:extLst>
          </p:cNvPr>
          <p:cNvSpPr/>
          <p:nvPr/>
        </p:nvSpPr>
        <p:spPr>
          <a:xfrm>
            <a:off x="2177807" y="1244910"/>
            <a:ext cx="2300408" cy="32782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000000"/>
              </a:solidFill>
              <a:effectLst/>
              <a:uLnTx/>
              <a:uFillTx/>
              <a:latin typeface="Arial"/>
              <a:ea typeface="+mn-ea"/>
              <a:cs typeface="+mn-cs"/>
            </a:endParaRPr>
          </a:p>
        </p:txBody>
      </p:sp>
      <p:sp>
        <p:nvSpPr>
          <p:cNvPr id="73" name="Rectángulo 72">
            <a:extLst>
              <a:ext uri="{FF2B5EF4-FFF2-40B4-BE49-F238E27FC236}">
                <a16:creationId xmlns:a16="http://schemas.microsoft.com/office/drawing/2014/main" id="{7A5D01A0-C2A5-464F-BE55-79AD01C1262A}"/>
              </a:ext>
            </a:extLst>
          </p:cNvPr>
          <p:cNvSpPr/>
          <p:nvPr/>
        </p:nvSpPr>
        <p:spPr>
          <a:xfrm>
            <a:off x="382955" y="622217"/>
            <a:ext cx="4095260"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4" name="Rectángulo 73">
            <a:extLst>
              <a:ext uri="{FF2B5EF4-FFF2-40B4-BE49-F238E27FC236}">
                <a16:creationId xmlns:a16="http://schemas.microsoft.com/office/drawing/2014/main" id="{663FA2F7-C44F-CB48-BF7B-2CC7D8581FB8}"/>
              </a:ext>
            </a:extLst>
          </p:cNvPr>
          <p:cNvSpPr/>
          <p:nvPr/>
        </p:nvSpPr>
        <p:spPr>
          <a:xfrm>
            <a:off x="4751516" y="622217"/>
            <a:ext cx="3971757" cy="27467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7" name="11 Título">
            <a:extLst>
              <a:ext uri="{FF2B5EF4-FFF2-40B4-BE49-F238E27FC236}">
                <a16:creationId xmlns:a16="http://schemas.microsoft.com/office/drawing/2014/main" id="{A142E853-5DB7-DF47-BA11-BBF74D421836}"/>
              </a:ext>
            </a:extLst>
          </p:cNvPr>
          <p:cNvSpPr txBox="1">
            <a:spLocks/>
          </p:cNvSpPr>
          <p:nvPr/>
        </p:nvSpPr>
        <p:spPr>
          <a:xfrm>
            <a:off x="470263" y="591454"/>
            <a:ext cx="889591" cy="304626"/>
          </a:xfrm>
          <a:prstGeom prst="rect">
            <a:avLst/>
          </a:prstGeom>
        </p:spPr>
        <p:txBody>
          <a:bodyPr vert="horz" lIns="77916" tIns="38958" rIns="77916" bIns="38958" rtlCol="0" anchor="ctr">
            <a:normAutofit fontScale="97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COMPRA</a:t>
            </a:r>
          </a:p>
        </p:txBody>
      </p:sp>
      <p:sp>
        <p:nvSpPr>
          <p:cNvPr id="78" name="11 Título">
            <a:extLst>
              <a:ext uri="{FF2B5EF4-FFF2-40B4-BE49-F238E27FC236}">
                <a16:creationId xmlns:a16="http://schemas.microsoft.com/office/drawing/2014/main" id="{D1A3E088-13A1-3041-9730-6BE8422A3D4B}"/>
              </a:ext>
            </a:extLst>
          </p:cNvPr>
          <p:cNvSpPr txBox="1">
            <a:spLocks/>
          </p:cNvSpPr>
          <p:nvPr/>
        </p:nvSpPr>
        <p:spPr>
          <a:xfrm>
            <a:off x="4909526" y="591454"/>
            <a:ext cx="2480102" cy="304626"/>
          </a:xfrm>
          <a:prstGeom prst="rect">
            <a:avLst/>
          </a:prstGeom>
        </p:spPr>
        <p:txBody>
          <a:bodyPr vert="horz" lIns="77916" tIns="38958" rIns="77916" bIns="38958" rtlCol="0" anchor="ctr">
            <a:normAutofit fontScale="82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FFD525"/>
                </a:solidFill>
                <a:effectLst/>
                <a:uLnTx/>
                <a:uFillTx/>
                <a:latin typeface="Century Gothic" panose="020B0502020202020204" pitchFamily="34" charset="0"/>
                <a:ea typeface="+mj-ea"/>
                <a:cs typeface="Arial" panose="020B0604020202020204" pitchFamily="34" charset="0"/>
              </a:rPr>
              <a:t>SERVICIOS INCLUIDOS CASH TODAY</a:t>
            </a:r>
          </a:p>
        </p:txBody>
      </p:sp>
      <p:sp>
        <p:nvSpPr>
          <p:cNvPr id="79" name="11 Título">
            <a:extLst>
              <a:ext uri="{FF2B5EF4-FFF2-40B4-BE49-F238E27FC236}">
                <a16:creationId xmlns:a16="http://schemas.microsoft.com/office/drawing/2014/main" id="{CE8C67EC-6772-8544-AC68-CF5BC40B347B}"/>
              </a:ext>
            </a:extLst>
          </p:cNvPr>
          <p:cNvSpPr txBox="1">
            <a:spLocks/>
          </p:cNvSpPr>
          <p:nvPr/>
        </p:nvSpPr>
        <p:spPr>
          <a:xfrm>
            <a:off x="470262" y="3141142"/>
            <a:ext cx="7600311" cy="298426"/>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FFFFFF"/>
                </a:solidFill>
                <a:effectLst/>
                <a:uLnTx/>
                <a:uFillTx/>
                <a:latin typeface="Century Gothic" panose="020B0502020202020204" pitchFamily="34" charset="0"/>
                <a:ea typeface="+mj-ea"/>
                <a:cs typeface="Arial" panose="020B0604020202020204" pitchFamily="34" charset="0"/>
              </a:rPr>
              <a:t>*Mensualidad </a:t>
            </a:r>
            <a:r>
              <a:rPr kumimoji="0" lang="es-ES" sz="1000" b="0" i="0" u="none" strike="noStrike" kern="1200" cap="none" spc="0" normalizeH="0" baseline="0" noProof="0" dirty="0">
                <a:ln>
                  <a:noFill/>
                </a:ln>
                <a:solidFill>
                  <a:srgbClr val="FFFFFF"/>
                </a:solidFill>
                <a:effectLst/>
                <a:uLnTx/>
                <a:uFillTx/>
                <a:latin typeface="Century Gothic" panose="020B0502020202020204" pitchFamily="34" charset="0"/>
                <a:ea typeface="+mj-ea"/>
                <a:cs typeface="Arial" panose="020B0604020202020204" pitchFamily="34" charset="0"/>
              </a:rPr>
              <a:t>(servicios incluidos en la compra o alquiler de la solución).</a:t>
            </a:r>
          </a:p>
        </p:txBody>
      </p:sp>
      <p:sp>
        <p:nvSpPr>
          <p:cNvPr id="80" name="Rectángulo 79">
            <a:extLst>
              <a:ext uri="{FF2B5EF4-FFF2-40B4-BE49-F238E27FC236}">
                <a16:creationId xmlns:a16="http://schemas.microsoft.com/office/drawing/2014/main" id="{64452457-69BF-784C-A15B-5F1A91C11848}"/>
              </a:ext>
            </a:extLst>
          </p:cNvPr>
          <p:cNvSpPr/>
          <p:nvPr/>
        </p:nvSpPr>
        <p:spPr>
          <a:xfrm>
            <a:off x="573386" y="3570924"/>
            <a:ext cx="1952774" cy="1169551"/>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Solución</a:t>
            </a:r>
            <a:r>
              <a:rPr kumimoji="0" lang="es-ES" sz="800" b="0" i="0" u="none" strike="noStrike" kern="1200" cap="none" spc="0" normalizeH="0" baseline="0" noProof="0" dirty="0">
                <a:ln>
                  <a:noFill/>
                </a:ln>
                <a:solidFill>
                  <a:srgbClr val="000000"/>
                </a:solidFill>
                <a:effectLst/>
                <a:uLnTx/>
                <a:uFillTx/>
                <a:latin typeface="Arial"/>
                <a:ea typeface="+mn-ea"/>
                <a:cs typeface="+mn-cs"/>
              </a:rPr>
              <a:t> según opción seleccionada.</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Transporte</a:t>
            </a:r>
            <a:r>
              <a:rPr kumimoji="0" lang="es-ES" sz="800" b="0" i="0" u="none" strike="noStrike" kern="1200" cap="none" spc="0" normalizeH="0" baseline="0" noProof="0" dirty="0">
                <a:ln>
                  <a:noFill/>
                </a:ln>
                <a:solidFill>
                  <a:srgbClr val="000000"/>
                </a:solidFill>
                <a:effectLst/>
                <a:uLnTx/>
                <a:uFillTx/>
                <a:latin typeface="Arial"/>
                <a:ea typeface="+mn-ea"/>
                <a:cs typeface="+mn-cs"/>
              </a:rPr>
              <a:t> y distribución.</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Instalación</a:t>
            </a:r>
            <a:r>
              <a:rPr kumimoji="0" lang="es-ES" sz="800" b="0" i="0" u="none" strike="noStrike" kern="1200" cap="none" spc="0" normalizeH="0" baseline="0" noProof="0" dirty="0">
                <a:ln>
                  <a:noFill/>
                </a:ln>
                <a:solidFill>
                  <a:srgbClr val="000000"/>
                </a:solidFill>
                <a:effectLst/>
                <a:uLnTx/>
                <a:uFillTx/>
                <a:latin typeface="Arial"/>
                <a:ea typeface="+mn-ea"/>
                <a:cs typeface="+mn-cs"/>
              </a:rPr>
              <a:t> y puesta en marcha, </a:t>
            </a:r>
            <a:br>
              <a:rPr kumimoji="0" lang="es-ES" sz="800" b="0" i="0" u="none" strike="noStrike" kern="1200" cap="none" spc="0" normalizeH="0" baseline="0" noProof="0" dirty="0">
                <a:ln>
                  <a:noFill/>
                </a:ln>
                <a:solidFill>
                  <a:srgbClr val="000000"/>
                </a:solidFill>
                <a:effectLst/>
                <a:uLnTx/>
                <a:uFillTx/>
                <a:latin typeface="Arial"/>
                <a:ea typeface="+mn-ea"/>
                <a:cs typeface="+mn-cs"/>
              </a:rPr>
            </a:br>
            <a:r>
              <a:rPr kumimoji="0" lang="es-ES" sz="800" b="0" i="0" u="none" strike="noStrike" kern="1200" cap="none" spc="0" normalizeH="0" baseline="0" noProof="0" dirty="0">
                <a:ln>
                  <a:noFill/>
                </a:ln>
                <a:solidFill>
                  <a:srgbClr val="000000"/>
                </a:solidFill>
                <a:effectLst/>
                <a:uLnTx/>
                <a:uFillTx/>
                <a:latin typeface="Arial"/>
                <a:ea typeface="+mn-ea"/>
                <a:cs typeface="+mn-cs"/>
              </a:rPr>
              <a:t>no está incluida obra civil.</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err="1">
                <a:ln>
                  <a:noFill/>
                </a:ln>
                <a:solidFill>
                  <a:srgbClr val="000000"/>
                </a:solidFill>
                <a:effectLst/>
                <a:uLnTx/>
                <a:uFillTx/>
                <a:latin typeface="Arial"/>
                <a:ea typeface="+mn-ea"/>
                <a:cs typeface="+mn-cs"/>
              </a:rPr>
              <a:t>Router</a:t>
            </a:r>
            <a:r>
              <a:rPr kumimoji="0" lang="es-ES" sz="800" b="0" i="0" u="none" strike="noStrike" kern="1200" cap="none" spc="0" normalizeH="0" baseline="0" noProof="0" dirty="0">
                <a:ln>
                  <a:noFill/>
                </a:ln>
                <a:solidFill>
                  <a:srgbClr val="000000"/>
                </a:solidFill>
                <a:effectLst/>
                <a:uLnTx/>
                <a:uFillTx/>
                <a:latin typeface="Arial"/>
                <a:ea typeface="+mn-ea"/>
                <a:cs typeface="+mn-cs"/>
              </a:rPr>
              <a:t> para comunicaciones 3G.</a:t>
            </a:r>
          </a:p>
        </p:txBody>
      </p:sp>
      <p:sp>
        <p:nvSpPr>
          <p:cNvPr id="86" name="Rectángulo 85">
            <a:extLst>
              <a:ext uri="{FF2B5EF4-FFF2-40B4-BE49-F238E27FC236}">
                <a16:creationId xmlns:a16="http://schemas.microsoft.com/office/drawing/2014/main" id="{19BFDBB3-6F71-E74A-9F8E-5CD4E8C10617}"/>
              </a:ext>
            </a:extLst>
          </p:cNvPr>
          <p:cNvSpPr/>
          <p:nvPr/>
        </p:nvSpPr>
        <p:spPr>
          <a:xfrm>
            <a:off x="2828545" y="3593616"/>
            <a:ext cx="2247969" cy="121571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3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Web</a:t>
            </a:r>
            <a:r>
              <a:rPr kumimoji="0" lang="es-ES" sz="800" b="0" i="0" u="none" strike="noStrike" kern="1200" cap="none" spc="0" normalizeH="0" baseline="0" noProof="0" dirty="0">
                <a:ln>
                  <a:noFill/>
                </a:ln>
                <a:solidFill>
                  <a:srgbClr val="000000"/>
                </a:solidFill>
                <a:effectLst/>
                <a:uLnTx/>
                <a:uFillTx/>
                <a:latin typeface="Arial"/>
                <a:ea typeface="+mn-ea"/>
                <a:cs typeface="+mn-cs"/>
              </a:rPr>
              <a:t> </a:t>
            </a:r>
            <a:r>
              <a:rPr kumimoji="0" lang="es-ES" sz="800" b="1" i="0" u="none" strike="noStrike" kern="1200" cap="none" spc="0" normalizeH="0" baseline="0" noProof="0" dirty="0">
                <a:ln>
                  <a:noFill/>
                </a:ln>
                <a:solidFill>
                  <a:srgbClr val="000000"/>
                </a:solidFill>
                <a:effectLst/>
                <a:uLnTx/>
                <a:uFillTx/>
                <a:latin typeface="Arial"/>
                <a:ea typeface="+mn-ea"/>
                <a:cs typeface="+mn-cs"/>
              </a:rPr>
              <a:t>MIPROSEGUR</a:t>
            </a:r>
            <a:r>
              <a:rPr kumimoji="0" lang="es-ES" sz="800" b="0" i="0" u="none" strike="noStrike" kern="1200" cap="none" spc="0" normalizeH="0" baseline="0" noProof="0" dirty="0">
                <a:ln>
                  <a:noFill/>
                </a:ln>
                <a:solidFill>
                  <a:srgbClr val="000000"/>
                </a:solidFill>
                <a:effectLst/>
                <a:uLnTx/>
                <a:uFillTx/>
                <a:latin typeface="Arial"/>
                <a:ea typeface="+mn-ea"/>
                <a:cs typeface="+mn-cs"/>
              </a:rPr>
              <a:t>, desde donde se podrá:</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Visualizar todos los movimientos.</a:t>
            </a:r>
          </a:p>
          <a:p>
            <a:pPr marL="171450" marR="0" lvl="0" indent="-171450" algn="l" defTabSz="389582" rtl="0" eaLnBrk="1" fontAlgn="auto" latinLnBrk="0" hangingPunct="1">
              <a:lnSpc>
                <a:spcPct val="100000"/>
              </a:lnSpc>
              <a:spcBef>
                <a:spcPts val="0"/>
              </a:spcBef>
              <a:spcAft>
                <a:spcPts val="12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Exportar datos a Excel, CSV.</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Bolsas/cajetín </a:t>
            </a:r>
            <a:r>
              <a:rPr kumimoji="0" lang="es-ES" sz="800" b="0" i="0" u="none" strike="noStrike" kern="1200" cap="none" spc="0" normalizeH="0" baseline="0" noProof="0" dirty="0">
                <a:ln>
                  <a:noFill/>
                </a:ln>
                <a:solidFill>
                  <a:srgbClr val="000000"/>
                </a:solidFill>
                <a:effectLst/>
                <a:uLnTx/>
                <a:uFillTx/>
                <a:latin typeface="Arial"/>
                <a:ea typeface="+mn-ea"/>
                <a:cs typeface="+mn-cs"/>
              </a:rPr>
              <a:t>de vaciado de billete y moneda, según opción seleccionada.</a:t>
            </a:r>
          </a:p>
          <a:p>
            <a:pPr marL="0" marR="0" lvl="0" indent="0" algn="l" defTabSz="389582" rtl="0" eaLnBrk="1" fontAlgn="auto" latinLnBrk="0" hangingPunct="1">
              <a:lnSpc>
                <a:spcPct val="100000"/>
              </a:lnSpc>
              <a:spcBef>
                <a:spcPts val="0"/>
              </a:spcBef>
              <a:spcAft>
                <a:spcPts val="1200"/>
              </a:spcAft>
              <a:buClrTx/>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Formación</a:t>
            </a:r>
            <a:r>
              <a:rPr kumimoji="0" lang="es-ES" sz="800" b="0" i="0" u="none" strike="noStrike" kern="1200" cap="none" spc="0" normalizeH="0" baseline="0" noProof="0" dirty="0">
                <a:ln>
                  <a:noFill/>
                </a:ln>
                <a:solidFill>
                  <a:srgbClr val="000000"/>
                </a:solidFill>
                <a:effectLst/>
                <a:uLnTx/>
                <a:uFillTx/>
                <a:latin typeface="Arial"/>
                <a:ea typeface="+mn-ea"/>
                <a:cs typeface="+mn-cs"/>
              </a:rPr>
              <a:t> a usuarios.</a:t>
            </a:r>
          </a:p>
        </p:txBody>
      </p:sp>
      <p:sp>
        <p:nvSpPr>
          <p:cNvPr id="87" name="Rectángulo 86">
            <a:extLst>
              <a:ext uri="{FF2B5EF4-FFF2-40B4-BE49-F238E27FC236}">
                <a16:creationId xmlns:a16="http://schemas.microsoft.com/office/drawing/2014/main" id="{41F57478-DBBB-F44A-8090-CA768CDB741C}"/>
              </a:ext>
            </a:extLst>
          </p:cNvPr>
          <p:cNvSpPr/>
          <p:nvPr/>
        </p:nvSpPr>
        <p:spPr>
          <a:xfrm>
            <a:off x="5387695" y="3570924"/>
            <a:ext cx="1358484" cy="1177245"/>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12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Software</a:t>
            </a:r>
            <a:r>
              <a:rPr kumimoji="0" lang="es-ES" sz="800" b="0" i="0" u="none" strike="noStrike" kern="1200" cap="none" spc="0" normalizeH="0" baseline="0" noProof="0" dirty="0">
                <a:ln>
                  <a:noFill/>
                </a:ln>
                <a:solidFill>
                  <a:srgbClr val="000000"/>
                </a:solidFill>
                <a:effectLst/>
                <a:uLnTx/>
                <a:uFillTx/>
                <a:latin typeface="Arial"/>
                <a:ea typeface="+mn-ea"/>
                <a:cs typeface="+mn-cs"/>
              </a:rPr>
              <a:t> de gestión de usuarios.</a:t>
            </a:r>
          </a:p>
          <a:p>
            <a:pPr marL="0" marR="0" lvl="0" indent="0" algn="l" defTabSz="389582" rtl="0" eaLnBrk="1" fontAlgn="auto" latinLnBrk="0" hangingPunct="1">
              <a:lnSpc>
                <a:spcPct val="100000"/>
              </a:lnSpc>
              <a:spcBef>
                <a:spcPts val="0"/>
              </a:spcBef>
              <a:spcAft>
                <a:spcPts val="12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Alta y baja </a:t>
            </a:r>
            <a:r>
              <a:rPr kumimoji="0" lang="es-ES" sz="800" b="0" i="0" u="none" strike="noStrike" kern="1200" cap="none" spc="0" normalizeH="0" baseline="0" noProof="0" dirty="0">
                <a:ln>
                  <a:noFill/>
                </a:ln>
                <a:solidFill>
                  <a:srgbClr val="000000"/>
                </a:solidFill>
                <a:effectLst/>
                <a:uLnTx/>
                <a:uFillTx/>
                <a:latin typeface="Arial"/>
                <a:ea typeface="+mn-ea"/>
                <a:cs typeface="+mn-cs"/>
              </a:rPr>
              <a:t>de usuarios.</a:t>
            </a:r>
          </a:p>
          <a:p>
            <a:pPr marL="0" marR="0" lvl="0" indent="0" algn="l" defTabSz="389582" rtl="0" eaLnBrk="1" fontAlgn="auto" latinLnBrk="0" hangingPunct="1">
              <a:lnSpc>
                <a:spcPct val="100000"/>
              </a:lnSpc>
              <a:spcBef>
                <a:spcPts val="0"/>
              </a:spcBef>
              <a:spcAft>
                <a:spcPts val="3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Actualizaciones:</a:t>
            </a:r>
          </a:p>
          <a:p>
            <a:pPr marL="171450" marR="0" lvl="0" indent="-171450" algn="l" defTabSz="389582" rtl="0" eaLnBrk="1" fontAlgn="auto" latinLnBrk="0" hangingPunct="1">
              <a:lnSpc>
                <a:spcPct val="100000"/>
              </a:lnSpc>
              <a:spcBef>
                <a:spcPts val="0"/>
              </a:spcBef>
              <a:spcAft>
                <a:spcPts val="12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Software (incluidos nuevos billetes).</a:t>
            </a:r>
          </a:p>
        </p:txBody>
      </p:sp>
      <p:sp>
        <p:nvSpPr>
          <p:cNvPr id="88" name="Rectángulo 87">
            <a:extLst>
              <a:ext uri="{FF2B5EF4-FFF2-40B4-BE49-F238E27FC236}">
                <a16:creationId xmlns:a16="http://schemas.microsoft.com/office/drawing/2014/main" id="{2AD026B9-86F6-4242-ACA6-7B07611AA262}"/>
              </a:ext>
            </a:extLst>
          </p:cNvPr>
          <p:cNvSpPr/>
          <p:nvPr/>
        </p:nvSpPr>
        <p:spPr>
          <a:xfrm>
            <a:off x="6984461" y="3570924"/>
            <a:ext cx="1738812" cy="142346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3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Mantenimiento:</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Monitorización.</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err="1">
                <a:ln>
                  <a:noFill/>
                </a:ln>
                <a:solidFill>
                  <a:srgbClr val="000000"/>
                </a:solidFill>
                <a:effectLst/>
                <a:uLnTx/>
                <a:uFillTx/>
                <a:latin typeface="Arial"/>
                <a:ea typeface="+mn-ea"/>
                <a:cs typeface="+mn-cs"/>
              </a:rPr>
              <a:t>Help</a:t>
            </a:r>
            <a:r>
              <a:rPr kumimoji="0" lang="es-ES" sz="800" b="0" i="0" u="none" strike="noStrike" kern="1200" cap="none" spc="0" normalizeH="0" baseline="0" noProof="0" dirty="0">
                <a:ln>
                  <a:noFill/>
                </a:ln>
                <a:solidFill>
                  <a:srgbClr val="000000"/>
                </a:solidFill>
                <a:effectLst/>
                <a:uLnTx/>
                <a:uFillTx/>
                <a:latin typeface="Arial"/>
                <a:ea typeface="+mn-ea"/>
                <a:cs typeface="+mn-cs"/>
              </a:rPr>
              <a:t> </a:t>
            </a:r>
            <a:r>
              <a:rPr kumimoji="0" lang="es-ES" sz="800" b="0" i="0" u="none" strike="noStrike" kern="1200" cap="none" spc="0" normalizeH="0" baseline="0" noProof="0" dirty="0" err="1">
                <a:ln>
                  <a:noFill/>
                </a:ln>
                <a:solidFill>
                  <a:srgbClr val="000000"/>
                </a:solidFill>
                <a:effectLst/>
                <a:uLnTx/>
                <a:uFillTx/>
                <a:latin typeface="Arial"/>
                <a:ea typeface="+mn-ea"/>
                <a:cs typeface="+mn-cs"/>
              </a:rPr>
              <a:t>Desk</a:t>
            </a:r>
            <a:r>
              <a:rPr kumimoji="0" lang="es-ES" sz="800" b="0" i="0" u="none" strike="noStrike" kern="1200" cap="none" spc="0" normalizeH="0" baseline="0" noProof="0" dirty="0">
                <a:ln>
                  <a:noFill/>
                </a:ln>
                <a:solidFill>
                  <a:srgbClr val="000000"/>
                </a:solidFill>
                <a:effectLst/>
                <a:uLnTx/>
                <a:uFillTx/>
                <a:latin typeface="Arial"/>
                <a:ea typeface="+mn-ea"/>
                <a:cs typeface="+mn-cs"/>
              </a:rPr>
              <a:t> en horario de 9:00 </a:t>
            </a:r>
            <a:br>
              <a:rPr kumimoji="0" lang="es-ES" sz="800" b="0" i="0" u="none" strike="noStrike" kern="1200" cap="none" spc="0" normalizeH="0" baseline="0" noProof="0" dirty="0">
                <a:ln>
                  <a:noFill/>
                </a:ln>
                <a:solidFill>
                  <a:srgbClr val="000000"/>
                </a:solidFill>
                <a:effectLst/>
                <a:uLnTx/>
                <a:uFillTx/>
                <a:latin typeface="Arial"/>
                <a:ea typeface="+mn-ea"/>
                <a:cs typeface="+mn-cs"/>
              </a:rPr>
            </a:br>
            <a:r>
              <a:rPr kumimoji="0" lang="es-ES" sz="800" b="0" i="0" u="none" strike="noStrike" kern="1200" cap="none" spc="0" normalizeH="0" baseline="0" noProof="0" dirty="0">
                <a:ln>
                  <a:noFill/>
                </a:ln>
                <a:solidFill>
                  <a:srgbClr val="000000"/>
                </a:solidFill>
                <a:effectLst/>
                <a:uLnTx/>
                <a:uFillTx/>
                <a:latin typeface="Arial"/>
                <a:ea typeface="+mn-ea"/>
                <a:cs typeface="+mn-cs"/>
              </a:rPr>
              <a:t>a 23:00 de lunes a domingo.</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Mano de obra.</a:t>
            </a:r>
          </a:p>
          <a:p>
            <a:pPr marL="171450" marR="0" lvl="0" indent="-171450" algn="l" defTabSz="389582" rtl="0" eaLnBrk="1" fontAlgn="auto" latinLnBrk="0" hangingPunct="1">
              <a:lnSpc>
                <a:spcPct val="100000"/>
              </a:lnSpc>
              <a:spcBef>
                <a:spcPts val="0"/>
              </a:spcBef>
              <a:spcAft>
                <a:spcPts val="3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Desplazamiento.</a:t>
            </a:r>
          </a:p>
          <a:p>
            <a:pPr marL="171450" marR="0" lvl="0" indent="-171450" algn="l" defTabSz="389582" rtl="0" eaLnBrk="1" fontAlgn="auto" latinLnBrk="0" hangingPunct="1">
              <a:lnSpc>
                <a:spcPct val="100000"/>
              </a:lnSpc>
              <a:spcBef>
                <a:spcPts val="0"/>
              </a:spcBef>
              <a:spcAft>
                <a:spcPts val="1200"/>
              </a:spcAft>
              <a:buClr>
                <a:srgbClr val="77C8CD"/>
              </a:buClr>
              <a:buSzTx/>
              <a:buFont typeface="Arial" panose="020B0604020202020204" pitchFamily="34" charset="0"/>
              <a:buChar char="•"/>
              <a:tabLst/>
              <a:defRPr/>
            </a:pPr>
            <a:r>
              <a:rPr kumimoji="0" lang="es-ES" sz="800" b="0" i="0" u="none" strike="noStrike" kern="1200" cap="none" spc="0" normalizeH="0" baseline="0" noProof="0" dirty="0">
                <a:ln>
                  <a:noFill/>
                </a:ln>
                <a:solidFill>
                  <a:srgbClr val="000000"/>
                </a:solidFill>
                <a:effectLst/>
                <a:uLnTx/>
                <a:uFillTx/>
                <a:latin typeface="Arial"/>
                <a:ea typeface="+mn-ea"/>
                <a:cs typeface="+mn-cs"/>
              </a:rPr>
              <a:t>Piezas.</a:t>
            </a:r>
          </a:p>
          <a:p>
            <a:pPr marL="0" marR="0" lvl="0" indent="0" algn="l" defTabSz="389582" rtl="0" eaLnBrk="1" fontAlgn="auto" latinLnBrk="0" hangingPunct="1">
              <a:lnSpc>
                <a:spcPct val="100000"/>
              </a:lnSpc>
              <a:spcBef>
                <a:spcPts val="0"/>
              </a:spcBef>
              <a:spcAft>
                <a:spcPts val="1200"/>
              </a:spcAft>
              <a:buClr>
                <a:srgbClr val="77C8CD"/>
              </a:buClr>
              <a:buSzTx/>
              <a:buFontTx/>
              <a:buNone/>
              <a:tabLst/>
              <a:defRPr/>
            </a:pPr>
            <a:r>
              <a:rPr kumimoji="0" lang="es-ES" sz="800" b="1" i="0" u="none" strike="noStrike" kern="1200" cap="none" spc="0" normalizeH="0" baseline="0" noProof="0" dirty="0">
                <a:ln>
                  <a:noFill/>
                </a:ln>
                <a:solidFill>
                  <a:srgbClr val="000000"/>
                </a:solidFill>
                <a:effectLst/>
                <a:uLnTx/>
                <a:uFillTx/>
                <a:latin typeface="Arial"/>
                <a:ea typeface="+mn-ea"/>
                <a:cs typeface="+mn-cs"/>
              </a:rPr>
              <a:t>Contrato a 5 años.</a:t>
            </a:r>
          </a:p>
        </p:txBody>
      </p:sp>
      <p:pic>
        <p:nvPicPr>
          <p:cNvPr id="89" name="Imagen 88">
            <a:extLst>
              <a:ext uri="{FF2B5EF4-FFF2-40B4-BE49-F238E27FC236}">
                <a16:creationId xmlns:a16="http://schemas.microsoft.com/office/drawing/2014/main" id="{6BE6A96E-F783-CF42-BF3E-50F1BCB7F749}"/>
              </a:ext>
            </a:extLst>
          </p:cNvPr>
          <p:cNvPicPr>
            <a:picLocks noChangeAspect="1"/>
          </p:cNvPicPr>
          <p:nvPr/>
        </p:nvPicPr>
        <p:blipFill>
          <a:blip r:embed="rId4"/>
          <a:stretch>
            <a:fillRect/>
          </a:stretch>
        </p:blipFill>
        <p:spPr>
          <a:xfrm>
            <a:off x="365878" y="3541131"/>
            <a:ext cx="214294" cy="214294"/>
          </a:xfrm>
          <a:prstGeom prst="rect">
            <a:avLst/>
          </a:prstGeom>
        </p:spPr>
      </p:pic>
      <p:pic>
        <p:nvPicPr>
          <p:cNvPr id="90" name="Imagen 89">
            <a:extLst>
              <a:ext uri="{FF2B5EF4-FFF2-40B4-BE49-F238E27FC236}">
                <a16:creationId xmlns:a16="http://schemas.microsoft.com/office/drawing/2014/main" id="{628A5411-6C4B-C94C-88DA-A12B12B7B5FD}"/>
              </a:ext>
            </a:extLst>
          </p:cNvPr>
          <p:cNvPicPr>
            <a:picLocks noChangeAspect="1"/>
          </p:cNvPicPr>
          <p:nvPr/>
        </p:nvPicPr>
        <p:blipFill>
          <a:blip r:embed="rId5"/>
          <a:stretch>
            <a:fillRect/>
          </a:stretch>
        </p:blipFill>
        <p:spPr>
          <a:xfrm>
            <a:off x="365878" y="3840252"/>
            <a:ext cx="214294" cy="214294"/>
          </a:xfrm>
          <a:prstGeom prst="rect">
            <a:avLst/>
          </a:prstGeom>
        </p:spPr>
      </p:pic>
      <p:pic>
        <p:nvPicPr>
          <p:cNvPr id="91" name="Imagen 90">
            <a:extLst>
              <a:ext uri="{FF2B5EF4-FFF2-40B4-BE49-F238E27FC236}">
                <a16:creationId xmlns:a16="http://schemas.microsoft.com/office/drawing/2014/main" id="{9C8630A4-6BE7-924B-9B5D-EFCDE0490DFA}"/>
              </a:ext>
            </a:extLst>
          </p:cNvPr>
          <p:cNvPicPr>
            <a:picLocks noChangeAspect="1"/>
          </p:cNvPicPr>
          <p:nvPr/>
        </p:nvPicPr>
        <p:blipFill>
          <a:blip r:embed="rId6"/>
          <a:stretch>
            <a:fillRect/>
          </a:stretch>
        </p:blipFill>
        <p:spPr>
          <a:xfrm>
            <a:off x="358399" y="4101883"/>
            <a:ext cx="239299" cy="239299"/>
          </a:xfrm>
          <a:prstGeom prst="rect">
            <a:avLst/>
          </a:prstGeom>
        </p:spPr>
      </p:pic>
      <p:pic>
        <p:nvPicPr>
          <p:cNvPr id="93" name="Imagen 92">
            <a:extLst>
              <a:ext uri="{FF2B5EF4-FFF2-40B4-BE49-F238E27FC236}">
                <a16:creationId xmlns:a16="http://schemas.microsoft.com/office/drawing/2014/main" id="{98D38EBD-85EA-6D42-8831-95539784182A}"/>
              </a:ext>
            </a:extLst>
          </p:cNvPr>
          <p:cNvPicPr>
            <a:picLocks noChangeAspect="1"/>
          </p:cNvPicPr>
          <p:nvPr/>
        </p:nvPicPr>
        <p:blipFill>
          <a:blip r:embed="rId7"/>
          <a:stretch>
            <a:fillRect/>
          </a:stretch>
        </p:blipFill>
        <p:spPr>
          <a:xfrm>
            <a:off x="2611850" y="3578645"/>
            <a:ext cx="261607" cy="261607"/>
          </a:xfrm>
          <a:prstGeom prst="rect">
            <a:avLst/>
          </a:prstGeom>
        </p:spPr>
      </p:pic>
      <p:pic>
        <p:nvPicPr>
          <p:cNvPr id="94" name="Imagen 93">
            <a:extLst>
              <a:ext uri="{FF2B5EF4-FFF2-40B4-BE49-F238E27FC236}">
                <a16:creationId xmlns:a16="http://schemas.microsoft.com/office/drawing/2014/main" id="{465DEC82-78EE-D84F-82DF-D20755E770D0}"/>
              </a:ext>
            </a:extLst>
          </p:cNvPr>
          <p:cNvPicPr>
            <a:picLocks noChangeAspect="1"/>
          </p:cNvPicPr>
          <p:nvPr/>
        </p:nvPicPr>
        <p:blipFill>
          <a:blip r:embed="rId8"/>
          <a:stretch>
            <a:fillRect/>
          </a:stretch>
        </p:blipFill>
        <p:spPr>
          <a:xfrm>
            <a:off x="2609640" y="4177266"/>
            <a:ext cx="249454" cy="249454"/>
          </a:xfrm>
          <a:prstGeom prst="rect">
            <a:avLst/>
          </a:prstGeom>
        </p:spPr>
      </p:pic>
      <p:pic>
        <p:nvPicPr>
          <p:cNvPr id="95" name="Imagen 94">
            <a:extLst>
              <a:ext uri="{FF2B5EF4-FFF2-40B4-BE49-F238E27FC236}">
                <a16:creationId xmlns:a16="http://schemas.microsoft.com/office/drawing/2014/main" id="{4886ACE0-77DD-644F-893D-3492C4B2F2B1}"/>
              </a:ext>
            </a:extLst>
          </p:cNvPr>
          <p:cNvPicPr>
            <a:picLocks noChangeAspect="1"/>
          </p:cNvPicPr>
          <p:nvPr/>
        </p:nvPicPr>
        <p:blipFill>
          <a:blip r:embed="rId9"/>
          <a:stretch>
            <a:fillRect/>
          </a:stretch>
        </p:blipFill>
        <p:spPr>
          <a:xfrm>
            <a:off x="2619604" y="4566070"/>
            <a:ext cx="239490" cy="239490"/>
          </a:xfrm>
          <a:prstGeom prst="rect">
            <a:avLst/>
          </a:prstGeom>
        </p:spPr>
      </p:pic>
      <p:pic>
        <p:nvPicPr>
          <p:cNvPr id="99" name="Imagen 98">
            <a:extLst>
              <a:ext uri="{FF2B5EF4-FFF2-40B4-BE49-F238E27FC236}">
                <a16:creationId xmlns:a16="http://schemas.microsoft.com/office/drawing/2014/main" id="{EBC1179D-44CD-B841-A9C9-8B14A76105EC}"/>
              </a:ext>
            </a:extLst>
          </p:cNvPr>
          <p:cNvPicPr>
            <a:picLocks noChangeAspect="1"/>
          </p:cNvPicPr>
          <p:nvPr/>
        </p:nvPicPr>
        <p:blipFill>
          <a:blip r:embed="rId10"/>
          <a:stretch>
            <a:fillRect/>
          </a:stretch>
        </p:blipFill>
        <p:spPr>
          <a:xfrm>
            <a:off x="5177969" y="3567071"/>
            <a:ext cx="244286" cy="244286"/>
          </a:xfrm>
          <a:prstGeom prst="rect">
            <a:avLst/>
          </a:prstGeom>
        </p:spPr>
      </p:pic>
      <p:pic>
        <p:nvPicPr>
          <p:cNvPr id="100" name="Imagen 99">
            <a:extLst>
              <a:ext uri="{FF2B5EF4-FFF2-40B4-BE49-F238E27FC236}">
                <a16:creationId xmlns:a16="http://schemas.microsoft.com/office/drawing/2014/main" id="{9DBD27C3-7019-8D4C-9CCC-6F53F51D1DB5}"/>
              </a:ext>
            </a:extLst>
          </p:cNvPr>
          <p:cNvPicPr>
            <a:picLocks noChangeAspect="1"/>
          </p:cNvPicPr>
          <p:nvPr/>
        </p:nvPicPr>
        <p:blipFill>
          <a:blip r:embed="rId11"/>
          <a:stretch>
            <a:fillRect/>
          </a:stretch>
        </p:blipFill>
        <p:spPr>
          <a:xfrm>
            <a:off x="5177968" y="3932018"/>
            <a:ext cx="245248" cy="245248"/>
          </a:xfrm>
          <a:prstGeom prst="rect">
            <a:avLst/>
          </a:prstGeom>
        </p:spPr>
      </p:pic>
      <p:pic>
        <p:nvPicPr>
          <p:cNvPr id="101" name="Imagen 100">
            <a:extLst>
              <a:ext uri="{FF2B5EF4-FFF2-40B4-BE49-F238E27FC236}">
                <a16:creationId xmlns:a16="http://schemas.microsoft.com/office/drawing/2014/main" id="{BD88F19D-0AAD-0843-AFBC-FEAB20EDBCB5}"/>
              </a:ext>
            </a:extLst>
          </p:cNvPr>
          <p:cNvPicPr>
            <a:picLocks noChangeAspect="1"/>
          </p:cNvPicPr>
          <p:nvPr/>
        </p:nvPicPr>
        <p:blipFill>
          <a:blip r:embed="rId12"/>
          <a:stretch>
            <a:fillRect/>
          </a:stretch>
        </p:blipFill>
        <p:spPr>
          <a:xfrm>
            <a:off x="5177968" y="4233244"/>
            <a:ext cx="246689" cy="246689"/>
          </a:xfrm>
          <a:prstGeom prst="rect">
            <a:avLst/>
          </a:prstGeom>
        </p:spPr>
      </p:pic>
      <p:pic>
        <p:nvPicPr>
          <p:cNvPr id="102" name="Imagen 101">
            <a:extLst>
              <a:ext uri="{FF2B5EF4-FFF2-40B4-BE49-F238E27FC236}">
                <a16:creationId xmlns:a16="http://schemas.microsoft.com/office/drawing/2014/main" id="{AA6C4BD7-3B36-984D-9927-7265E95093D3}"/>
              </a:ext>
            </a:extLst>
          </p:cNvPr>
          <p:cNvPicPr>
            <a:picLocks noChangeAspect="1"/>
          </p:cNvPicPr>
          <p:nvPr/>
        </p:nvPicPr>
        <p:blipFill>
          <a:blip r:embed="rId13"/>
          <a:stretch>
            <a:fillRect/>
          </a:stretch>
        </p:blipFill>
        <p:spPr>
          <a:xfrm>
            <a:off x="6762813" y="3546867"/>
            <a:ext cx="241645" cy="241645"/>
          </a:xfrm>
          <a:prstGeom prst="rect">
            <a:avLst/>
          </a:prstGeom>
        </p:spPr>
      </p:pic>
      <p:pic>
        <p:nvPicPr>
          <p:cNvPr id="103" name="Imagen 102">
            <a:extLst>
              <a:ext uri="{FF2B5EF4-FFF2-40B4-BE49-F238E27FC236}">
                <a16:creationId xmlns:a16="http://schemas.microsoft.com/office/drawing/2014/main" id="{EF600896-8735-274E-A5E3-6C746888620D}"/>
              </a:ext>
            </a:extLst>
          </p:cNvPr>
          <p:cNvPicPr>
            <a:picLocks noChangeAspect="1"/>
          </p:cNvPicPr>
          <p:nvPr/>
        </p:nvPicPr>
        <p:blipFill>
          <a:blip r:embed="rId14"/>
          <a:stretch>
            <a:fillRect/>
          </a:stretch>
        </p:blipFill>
        <p:spPr>
          <a:xfrm>
            <a:off x="6753808" y="4736555"/>
            <a:ext cx="259654" cy="259654"/>
          </a:xfrm>
          <a:prstGeom prst="rect">
            <a:avLst/>
          </a:prstGeom>
        </p:spPr>
      </p:pic>
      <p:sp>
        <p:nvSpPr>
          <p:cNvPr id="104" name="Rectángulo 103">
            <a:extLst>
              <a:ext uri="{FF2B5EF4-FFF2-40B4-BE49-F238E27FC236}">
                <a16:creationId xmlns:a16="http://schemas.microsoft.com/office/drawing/2014/main" id="{A4F819E7-0BCB-3046-AA8B-491443C657CB}"/>
              </a:ext>
            </a:extLst>
          </p:cNvPr>
          <p:cNvSpPr/>
          <p:nvPr/>
        </p:nvSpPr>
        <p:spPr>
          <a:xfrm>
            <a:off x="306884" y="4498889"/>
            <a:ext cx="389642" cy="246221"/>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000" b="1" i="0" u="none" strike="noStrike" kern="1200" cap="none" spc="0" normalizeH="0" baseline="0" noProof="0" dirty="0">
                <a:ln>
                  <a:noFill/>
                </a:ln>
                <a:solidFill>
                  <a:srgbClr val="FFD525"/>
                </a:solidFill>
                <a:effectLst/>
                <a:uLnTx/>
                <a:uFillTx/>
                <a:latin typeface="Century Gothic" panose="020B0502020202020204" pitchFamily="34" charset="0"/>
                <a:ea typeface="+mn-ea"/>
                <a:cs typeface="+mn-cs"/>
              </a:rPr>
              <a:t>3G</a:t>
            </a:r>
          </a:p>
        </p:txBody>
      </p:sp>
      <p:sp>
        <p:nvSpPr>
          <p:cNvPr id="57" name="Rectángulo 56">
            <a:extLst>
              <a:ext uri="{FF2B5EF4-FFF2-40B4-BE49-F238E27FC236}">
                <a16:creationId xmlns:a16="http://schemas.microsoft.com/office/drawing/2014/main" id="{6A96DFCF-1AF4-464E-B7DA-2CB33E2D92C4}"/>
              </a:ext>
            </a:extLst>
          </p:cNvPr>
          <p:cNvSpPr/>
          <p:nvPr/>
        </p:nvSpPr>
        <p:spPr>
          <a:xfrm>
            <a:off x="5601125" y="1157846"/>
            <a:ext cx="722604"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Parada</a:t>
            </a:r>
          </a:p>
        </p:txBody>
      </p:sp>
      <p:cxnSp>
        <p:nvCxnSpPr>
          <p:cNvPr id="60" name="Conector recto 59">
            <a:extLst>
              <a:ext uri="{FF2B5EF4-FFF2-40B4-BE49-F238E27FC236}">
                <a16:creationId xmlns:a16="http://schemas.microsoft.com/office/drawing/2014/main" id="{53B20B80-28F1-44C2-A93D-7C95D755BF60}"/>
              </a:ext>
            </a:extLst>
          </p:cNvPr>
          <p:cNvCxnSpPr>
            <a:cxnSpLocks/>
          </p:cNvCxnSpPr>
          <p:nvPr/>
        </p:nvCxnSpPr>
        <p:spPr>
          <a:xfrm>
            <a:off x="5504433" y="1133296"/>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sp>
        <p:nvSpPr>
          <p:cNvPr id="63" name="Rectángulo 62">
            <a:extLst>
              <a:ext uri="{FF2B5EF4-FFF2-40B4-BE49-F238E27FC236}">
                <a16:creationId xmlns:a16="http://schemas.microsoft.com/office/drawing/2014/main" id="{FEAA3DBC-18D5-4BFD-B8AF-24C30F0B1C80}"/>
              </a:ext>
            </a:extLst>
          </p:cNvPr>
          <p:cNvSpPr/>
          <p:nvPr/>
        </p:nvSpPr>
        <p:spPr>
          <a:xfrm>
            <a:off x="5601125" y="2265161"/>
            <a:ext cx="922282"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Cambio</a:t>
            </a:r>
          </a:p>
        </p:txBody>
      </p:sp>
      <p:pic>
        <p:nvPicPr>
          <p:cNvPr id="67" name="Imagen 66">
            <a:extLst>
              <a:ext uri="{FF2B5EF4-FFF2-40B4-BE49-F238E27FC236}">
                <a16:creationId xmlns:a16="http://schemas.microsoft.com/office/drawing/2014/main" id="{1FCA8DE4-87D7-40BF-A115-CC80CE1876E5}"/>
              </a:ext>
            </a:extLst>
          </p:cNvPr>
          <p:cNvPicPr>
            <a:picLocks noChangeAspect="1"/>
          </p:cNvPicPr>
          <p:nvPr/>
        </p:nvPicPr>
        <p:blipFill>
          <a:blip r:embed="rId15"/>
          <a:stretch>
            <a:fillRect/>
          </a:stretch>
        </p:blipFill>
        <p:spPr>
          <a:xfrm>
            <a:off x="4884855" y="2190811"/>
            <a:ext cx="445588" cy="445588"/>
          </a:xfrm>
          <a:prstGeom prst="rect">
            <a:avLst/>
          </a:prstGeom>
        </p:spPr>
      </p:pic>
      <p:sp>
        <p:nvSpPr>
          <p:cNvPr id="70" name="Rectángulo 69">
            <a:extLst>
              <a:ext uri="{FF2B5EF4-FFF2-40B4-BE49-F238E27FC236}">
                <a16:creationId xmlns:a16="http://schemas.microsoft.com/office/drawing/2014/main" id="{0C7A4E39-56C6-4936-9597-6D0C594F467D}"/>
              </a:ext>
            </a:extLst>
          </p:cNvPr>
          <p:cNvSpPr/>
          <p:nvPr/>
        </p:nvSpPr>
        <p:spPr>
          <a:xfrm>
            <a:off x="5601125" y="1526951"/>
            <a:ext cx="720689"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Billete</a:t>
            </a:r>
          </a:p>
        </p:txBody>
      </p:sp>
      <p:pic>
        <p:nvPicPr>
          <p:cNvPr id="81" name="Imagen 80">
            <a:extLst>
              <a:ext uri="{FF2B5EF4-FFF2-40B4-BE49-F238E27FC236}">
                <a16:creationId xmlns:a16="http://schemas.microsoft.com/office/drawing/2014/main" id="{ABC69448-0509-42FF-A8C4-D70E36A79CA4}"/>
              </a:ext>
            </a:extLst>
          </p:cNvPr>
          <p:cNvPicPr>
            <a:picLocks noChangeAspect="1"/>
          </p:cNvPicPr>
          <p:nvPr/>
        </p:nvPicPr>
        <p:blipFill>
          <a:blip r:embed="rId16"/>
          <a:stretch>
            <a:fillRect/>
          </a:stretch>
        </p:blipFill>
        <p:spPr>
          <a:xfrm>
            <a:off x="4896495" y="1496605"/>
            <a:ext cx="457110" cy="457110"/>
          </a:xfrm>
          <a:prstGeom prst="rect">
            <a:avLst/>
          </a:prstGeom>
        </p:spPr>
      </p:pic>
      <p:sp>
        <p:nvSpPr>
          <p:cNvPr id="82" name="Rectángulo 81">
            <a:extLst>
              <a:ext uri="{FF2B5EF4-FFF2-40B4-BE49-F238E27FC236}">
                <a16:creationId xmlns:a16="http://schemas.microsoft.com/office/drawing/2014/main" id="{7A7176E6-5BAD-4203-8EFE-3656DFCEC16F}"/>
              </a:ext>
            </a:extLst>
          </p:cNvPr>
          <p:cNvSpPr/>
          <p:nvPr/>
        </p:nvSpPr>
        <p:spPr>
          <a:xfrm>
            <a:off x="5601125" y="1896056"/>
            <a:ext cx="1135717"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rPr>
              <a:t>Moneda</a:t>
            </a:r>
          </a:p>
        </p:txBody>
      </p:sp>
      <p:pic>
        <p:nvPicPr>
          <p:cNvPr id="85" name="Imagen 84">
            <a:extLst>
              <a:ext uri="{FF2B5EF4-FFF2-40B4-BE49-F238E27FC236}">
                <a16:creationId xmlns:a16="http://schemas.microsoft.com/office/drawing/2014/main" id="{1823620B-0743-484C-9A7A-DF766B69BEAC}"/>
              </a:ext>
            </a:extLst>
          </p:cNvPr>
          <p:cNvPicPr>
            <a:picLocks noChangeAspect="1"/>
          </p:cNvPicPr>
          <p:nvPr/>
        </p:nvPicPr>
        <p:blipFill>
          <a:blip r:embed="rId17"/>
          <a:stretch>
            <a:fillRect/>
          </a:stretch>
        </p:blipFill>
        <p:spPr>
          <a:xfrm>
            <a:off x="4903352" y="1840956"/>
            <a:ext cx="417776" cy="417776"/>
          </a:xfrm>
          <a:prstGeom prst="rect">
            <a:avLst/>
          </a:prstGeom>
        </p:spPr>
      </p:pic>
      <p:sp>
        <p:nvSpPr>
          <p:cNvPr id="92" name="Rectángulo 91">
            <a:extLst>
              <a:ext uri="{FF2B5EF4-FFF2-40B4-BE49-F238E27FC236}">
                <a16:creationId xmlns:a16="http://schemas.microsoft.com/office/drawing/2014/main" id="{4F8488BB-01E1-4A8A-8694-A43ABCB95F1A}"/>
              </a:ext>
            </a:extLst>
          </p:cNvPr>
          <p:cNvSpPr/>
          <p:nvPr/>
        </p:nvSpPr>
        <p:spPr>
          <a:xfrm>
            <a:off x="6420420" y="1166305"/>
            <a:ext cx="2015005" cy="253151"/>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109" name="Rectángulo 108">
            <a:extLst>
              <a:ext uri="{FF2B5EF4-FFF2-40B4-BE49-F238E27FC236}">
                <a16:creationId xmlns:a16="http://schemas.microsoft.com/office/drawing/2014/main" id="{C491A274-111E-4D09-8B52-3CFE65F8794A}"/>
              </a:ext>
            </a:extLst>
          </p:cNvPr>
          <p:cNvSpPr/>
          <p:nvPr/>
        </p:nvSpPr>
        <p:spPr>
          <a:xfrm>
            <a:off x="5601125" y="2634266"/>
            <a:ext cx="833201"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Bolsas</a:t>
            </a:r>
          </a:p>
        </p:txBody>
      </p:sp>
      <p:pic>
        <p:nvPicPr>
          <p:cNvPr id="14" name="Imagen 13">
            <a:extLst>
              <a:ext uri="{FF2B5EF4-FFF2-40B4-BE49-F238E27FC236}">
                <a16:creationId xmlns:a16="http://schemas.microsoft.com/office/drawing/2014/main" id="{6828E5AD-92AF-4E13-87A5-B38797F70810}"/>
              </a:ext>
            </a:extLst>
          </p:cNvPr>
          <p:cNvPicPr>
            <a:picLocks noChangeAspect="1"/>
          </p:cNvPicPr>
          <p:nvPr/>
        </p:nvPicPr>
        <p:blipFill>
          <a:blip r:embed="rId18"/>
          <a:stretch>
            <a:fillRect/>
          </a:stretch>
        </p:blipFill>
        <p:spPr>
          <a:xfrm>
            <a:off x="4884853" y="2544634"/>
            <a:ext cx="435432" cy="435432"/>
          </a:xfrm>
          <a:prstGeom prst="rect">
            <a:avLst/>
          </a:prstGeom>
        </p:spPr>
      </p:pic>
      <p:pic>
        <p:nvPicPr>
          <p:cNvPr id="15" name="Imagen 14">
            <a:extLst>
              <a:ext uri="{FF2B5EF4-FFF2-40B4-BE49-F238E27FC236}">
                <a16:creationId xmlns:a16="http://schemas.microsoft.com/office/drawing/2014/main" id="{96D14642-AA54-44D1-96E3-3ED6638869C1}"/>
              </a:ext>
            </a:extLst>
          </p:cNvPr>
          <p:cNvPicPr>
            <a:picLocks noChangeAspect="1"/>
          </p:cNvPicPr>
          <p:nvPr/>
        </p:nvPicPr>
        <p:blipFill>
          <a:blip r:embed="rId19"/>
          <a:stretch>
            <a:fillRect/>
          </a:stretch>
        </p:blipFill>
        <p:spPr>
          <a:xfrm>
            <a:off x="4845913" y="1041157"/>
            <a:ext cx="494318" cy="497727"/>
          </a:xfrm>
          <a:prstGeom prst="rect">
            <a:avLst/>
          </a:prstGeom>
        </p:spPr>
      </p:pic>
      <p:pic>
        <p:nvPicPr>
          <p:cNvPr id="2" name="Imagen 1">
            <a:extLst>
              <a:ext uri="{FF2B5EF4-FFF2-40B4-BE49-F238E27FC236}">
                <a16:creationId xmlns:a16="http://schemas.microsoft.com/office/drawing/2014/main" id="{5D1A01B0-9228-463A-BC40-A095FF3CD299}"/>
              </a:ext>
            </a:extLst>
          </p:cNvPr>
          <p:cNvPicPr>
            <a:picLocks noChangeAspect="1"/>
          </p:cNvPicPr>
          <p:nvPr/>
        </p:nvPicPr>
        <p:blipFill>
          <a:blip r:embed="rId20"/>
          <a:stretch>
            <a:fillRect/>
          </a:stretch>
        </p:blipFill>
        <p:spPr>
          <a:xfrm>
            <a:off x="420304" y="2289379"/>
            <a:ext cx="670618" cy="676715"/>
          </a:xfrm>
          <a:prstGeom prst="rect">
            <a:avLst/>
          </a:prstGeom>
        </p:spPr>
      </p:pic>
      <p:pic>
        <p:nvPicPr>
          <p:cNvPr id="6" name="Imagen 5">
            <a:extLst>
              <a:ext uri="{FF2B5EF4-FFF2-40B4-BE49-F238E27FC236}">
                <a16:creationId xmlns:a16="http://schemas.microsoft.com/office/drawing/2014/main" id="{62477C1C-D9A5-45A7-B2A9-988D678E57B7}"/>
              </a:ext>
            </a:extLst>
          </p:cNvPr>
          <p:cNvPicPr>
            <a:picLocks noChangeAspect="1"/>
          </p:cNvPicPr>
          <p:nvPr/>
        </p:nvPicPr>
        <p:blipFill>
          <a:blip r:embed="rId21"/>
          <a:stretch>
            <a:fillRect/>
          </a:stretch>
        </p:blipFill>
        <p:spPr>
          <a:xfrm>
            <a:off x="1270815" y="2262502"/>
            <a:ext cx="1231499" cy="597460"/>
          </a:xfrm>
          <a:prstGeom prst="rect">
            <a:avLst/>
          </a:prstGeom>
        </p:spPr>
      </p:pic>
      <p:cxnSp>
        <p:nvCxnSpPr>
          <p:cNvPr id="59" name="Conector recto 58">
            <a:extLst>
              <a:ext uri="{FF2B5EF4-FFF2-40B4-BE49-F238E27FC236}">
                <a16:creationId xmlns:a16="http://schemas.microsoft.com/office/drawing/2014/main" id="{40947C41-07E5-4F7D-95F2-3EC576EB27E3}"/>
              </a:ext>
            </a:extLst>
          </p:cNvPr>
          <p:cNvCxnSpPr>
            <a:cxnSpLocks/>
          </p:cNvCxnSpPr>
          <p:nvPr/>
        </p:nvCxnSpPr>
        <p:spPr>
          <a:xfrm>
            <a:off x="1113516" y="2413605"/>
            <a:ext cx="0" cy="345269"/>
          </a:xfrm>
          <a:prstGeom prst="line">
            <a:avLst/>
          </a:prstGeom>
        </p:spPr>
        <p:style>
          <a:lnRef idx="1">
            <a:schemeClr val="accent6"/>
          </a:lnRef>
          <a:fillRef idx="0">
            <a:schemeClr val="accent6"/>
          </a:fillRef>
          <a:effectRef idx="0">
            <a:schemeClr val="accent6"/>
          </a:effectRef>
          <a:fontRef idx="minor">
            <a:schemeClr val="tx1"/>
          </a:fontRef>
        </p:style>
      </p:cxnSp>
      <p:pic>
        <p:nvPicPr>
          <p:cNvPr id="8" name="Imagen 7">
            <a:extLst>
              <a:ext uri="{FF2B5EF4-FFF2-40B4-BE49-F238E27FC236}">
                <a16:creationId xmlns:a16="http://schemas.microsoft.com/office/drawing/2014/main" id="{C7F3DACA-BC22-4B79-A260-EEBC951BB480}"/>
              </a:ext>
            </a:extLst>
          </p:cNvPr>
          <p:cNvPicPr>
            <a:picLocks noChangeAspect="1"/>
          </p:cNvPicPr>
          <p:nvPr/>
        </p:nvPicPr>
        <p:blipFill>
          <a:blip r:embed="rId22"/>
          <a:stretch>
            <a:fillRect/>
          </a:stretch>
        </p:blipFill>
        <p:spPr>
          <a:xfrm>
            <a:off x="1136481" y="2786841"/>
            <a:ext cx="1201016" cy="231668"/>
          </a:xfrm>
          <a:prstGeom prst="rect">
            <a:avLst/>
          </a:prstGeom>
        </p:spPr>
      </p:pic>
      <p:pic>
        <p:nvPicPr>
          <p:cNvPr id="16" name="Imagen 15">
            <a:extLst>
              <a:ext uri="{FF2B5EF4-FFF2-40B4-BE49-F238E27FC236}">
                <a16:creationId xmlns:a16="http://schemas.microsoft.com/office/drawing/2014/main" id="{8A979CEA-C257-445C-9729-7BDC10486E4E}"/>
              </a:ext>
            </a:extLst>
          </p:cNvPr>
          <p:cNvPicPr>
            <a:picLocks noChangeAspect="1"/>
          </p:cNvPicPr>
          <p:nvPr/>
        </p:nvPicPr>
        <p:blipFill>
          <a:blip r:embed="rId23"/>
          <a:stretch>
            <a:fillRect/>
          </a:stretch>
        </p:blipFill>
        <p:spPr>
          <a:xfrm>
            <a:off x="4240656" y="2468414"/>
            <a:ext cx="350075" cy="416756"/>
          </a:xfrm>
          <a:prstGeom prst="rect">
            <a:avLst/>
          </a:prstGeom>
        </p:spPr>
      </p:pic>
      <p:sp>
        <p:nvSpPr>
          <p:cNvPr id="64" name="Rectángulo 63">
            <a:extLst>
              <a:ext uri="{FF2B5EF4-FFF2-40B4-BE49-F238E27FC236}">
                <a16:creationId xmlns:a16="http://schemas.microsoft.com/office/drawing/2014/main" id="{A40F7206-EAEA-4503-855E-236D97456CA5}"/>
              </a:ext>
            </a:extLst>
          </p:cNvPr>
          <p:cNvSpPr/>
          <p:nvPr/>
        </p:nvSpPr>
        <p:spPr>
          <a:xfrm>
            <a:off x="2494482" y="2463823"/>
            <a:ext cx="1770110" cy="327826"/>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000000"/>
              </a:solidFill>
              <a:effectLst/>
              <a:uLnTx/>
              <a:uFillTx/>
              <a:latin typeface="Arial"/>
              <a:ea typeface="+mn-ea"/>
              <a:cs typeface="+mn-cs"/>
            </a:endParaRPr>
          </a:p>
        </p:txBody>
      </p:sp>
      <p:cxnSp>
        <p:nvCxnSpPr>
          <p:cNvPr id="61" name="Conector recto 60">
            <a:extLst>
              <a:ext uri="{FF2B5EF4-FFF2-40B4-BE49-F238E27FC236}">
                <a16:creationId xmlns:a16="http://schemas.microsoft.com/office/drawing/2014/main" id="{3824003B-446A-5D47-B546-5BFC89B55562}"/>
              </a:ext>
            </a:extLst>
          </p:cNvPr>
          <p:cNvCxnSpPr>
            <a:cxnSpLocks/>
          </p:cNvCxnSpPr>
          <p:nvPr/>
        </p:nvCxnSpPr>
        <p:spPr>
          <a:xfrm>
            <a:off x="5504433" y="1499725"/>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2" name="Conector recto 61">
            <a:extLst>
              <a:ext uri="{FF2B5EF4-FFF2-40B4-BE49-F238E27FC236}">
                <a16:creationId xmlns:a16="http://schemas.microsoft.com/office/drawing/2014/main" id="{339E13EF-74BE-4A41-9F57-F85109B8670E}"/>
              </a:ext>
            </a:extLst>
          </p:cNvPr>
          <p:cNvCxnSpPr>
            <a:cxnSpLocks/>
          </p:cNvCxnSpPr>
          <p:nvPr/>
        </p:nvCxnSpPr>
        <p:spPr>
          <a:xfrm>
            <a:off x="5504433" y="1866154"/>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5" name="Conector recto 64">
            <a:extLst>
              <a:ext uri="{FF2B5EF4-FFF2-40B4-BE49-F238E27FC236}">
                <a16:creationId xmlns:a16="http://schemas.microsoft.com/office/drawing/2014/main" id="{24214350-87FE-184A-8EC6-7EFD9B355BED}"/>
              </a:ext>
            </a:extLst>
          </p:cNvPr>
          <p:cNvCxnSpPr>
            <a:cxnSpLocks/>
          </p:cNvCxnSpPr>
          <p:nvPr/>
        </p:nvCxnSpPr>
        <p:spPr>
          <a:xfrm>
            <a:off x="5504433" y="2232583"/>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6" name="Conector recto 65">
            <a:extLst>
              <a:ext uri="{FF2B5EF4-FFF2-40B4-BE49-F238E27FC236}">
                <a16:creationId xmlns:a16="http://schemas.microsoft.com/office/drawing/2014/main" id="{79FD244B-3B30-F148-9942-C059B04F8C97}"/>
              </a:ext>
            </a:extLst>
          </p:cNvPr>
          <p:cNvCxnSpPr>
            <a:cxnSpLocks/>
          </p:cNvCxnSpPr>
          <p:nvPr/>
        </p:nvCxnSpPr>
        <p:spPr>
          <a:xfrm>
            <a:off x="5504433" y="2599010"/>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sp>
        <p:nvSpPr>
          <p:cNvPr id="68" name="Rectángulo 67">
            <a:extLst>
              <a:ext uri="{FF2B5EF4-FFF2-40B4-BE49-F238E27FC236}">
                <a16:creationId xmlns:a16="http://schemas.microsoft.com/office/drawing/2014/main" id="{70FD79F6-BD94-0345-8228-414ABCF279F0}"/>
              </a:ext>
            </a:extLst>
          </p:cNvPr>
          <p:cNvSpPr/>
          <p:nvPr/>
        </p:nvSpPr>
        <p:spPr>
          <a:xfrm>
            <a:off x="6420420" y="1529987"/>
            <a:ext cx="2015005" cy="253151"/>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69" name="Rectángulo 68">
            <a:extLst>
              <a:ext uri="{FF2B5EF4-FFF2-40B4-BE49-F238E27FC236}">
                <a16:creationId xmlns:a16="http://schemas.microsoft.com/office/drawing/2014/main" id="{443B4998-D34B-D14D-8823-9BBA6EB435AE}"/>
              </a:ext>
            </a:extLst>
          </p:cNvPr>
          <p:cNvSpPr/>
          <p:nvPr/>
        </p:nvSpPr>
        <p:spPr>
          <a:xfrm>
            <a:off x="6420420" y="1893669"/>
            <a:ext cx="2015005" cy="253151"/>
          </a:xfrm>
          <a:prstGeom prst="rect">
            <a:avLst/>
          </a:prstGeom>
          <a:solidFill>
            <a:srgbClr val="9D9EA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71" name="Rectángulo 70">
            <a:extLst>
              <a:ext uri="{FF2B5EF4-FFF2-40B4-BE49-F238E27FC236}">
                <a16:creationId xmlns:a16="http://schemas.microsoft.com/office/drawing/2014/main" id="{E539E2FF-58DD-8C40-B782-87053759B2CD}"/>
              </a:ext>
            </a:extLst>
          </p:cNvPr>
          <p:cNvSpPr/>
          <p:nvPr/>
        </p:nvSpPr>
        <p:spPr>
          <a:xfrm>
            <a:off x="6420420" y="2257351"/>
            <a:ext cx="2015005" cy="253151"/>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72" name="Rectángulo 71">
            <a:extLst>
              <a:ext uri="{FF2B5EF4-FFF2-40B4-BE49-F238E27FC236}">
                <a16:creationId xmlns:a16="http://schemas.microsoft.com/office/drawing/2014/main" id="{C0D3EAF5-A263-0D4B-8B9D-0BF102969885}"/>
              </a:ext>
            </a:extLst>
          </p:cNvPr>
          <p:cNvSpPr/>
          <p:nvPr/>
        </p:nvSpPr>
        <p:spPr>
          <a:xfrm>
            <a:off x="6420420" y="2621032"/>
            <a:ext cx="2015005" cy="253151"/>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35814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03. Propuesta de valor. Servicios Variables.</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sp>
        <p:nvSpPr>
          <p:cNvPr id="16" name="Rectángulo 15">
            <a:extLst>
              <a:ext uri="{FF2B5EF4-FFF2-40B4-BE49-F238E27FC236}">
                <a16:creationId xmlns:a16="http://schemas.microsoft.com/office/drawing/2014/main" id="{BCE92910-AE3D-F04B-96E0-B65D50C6CA91}"/>
              </a:ext>
            </a:extLst>
          </p:cNvPr>
          <p:cNvSpPr/>
          <p:nvPr/>
        </p:nvSpPr>
        <p:spPr>
          <a:xfrm>
            <a:off x="1719155" y="1133038"/>
            <a:ext cx="1856974"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Parada</a:t>
            </a:r>
          </a:p>
        </p:txBody>
      </p:sp>
      <p:cxnSp>
        <p:nvCxnSpPr>
          <p:cNvPr id="23" name="Conector recto 22">
            <a:extLst>
              <a:ext uri="{FF2B5EF4-FFF2-40B4-BE49-F238E27FC236}">
                <a16:creationId xmlns:a16="http://schemas.microsoft.com/office/drawing/2014/main" id="{78EB75CB-76CD-3047-A7FC-F3072BCE6009}"/>
              </a:ext>
            </a:extLst>
          </p:cNvPr>
          <p:cNvCxnSpPr>
            <a:cxnSpLocks/>
          </p:cNvCxnSpPr>
          <p:nvPr/>
        </p:nvCxnSpPr>
        <p:spPr>
          <a:xfrm>
            <a:off x="1589405" y="1099965"/>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24" name="Imagen 23">
            <a:extLst>
              <a:ext uri="{FF2B5EF4-FFF2-40B4-BE49-F238E27FC236}">
                <a16:creationId xmlns:a16="http://schemas.microsoft.com/office/drawing/2014/main" id="{05775E23-BAC2-3340-84C5-26DF159C5EB9}"/>
              </a:ext>
            </a:extLst>
          </p:cNvPr>
          <p:cNvPicPr>
            <a:picLocks noChangeAspect="1"/>
          </p:cNvPicPr>
          <p:nvPr/>
        </p:nvPicPr>
        <p:blipFill>
          <a:blip r:embed="rId3"/>
          <a:stretch>
            <a:fillRect/>
          </a:stretch>
        </p:blipFill>
        <p:spPr>
          <a:xfrm>
            <a:off x="497846" y="848139"/>
            <a:ext cx="886691" cy="886691"/>
          </a:xfrm>
          <a:prstGeom prst="rect">
            <a:avLst/>
          </a:prstGeom>
        </p:spPr>
      </p:pic>
      <p:sp>
        <p:nvSpPr>
          <p:cNvPr id="26" name="Rectángulo 25">
            <a:extLst>
              <a:ext uri="{FF2B5EF4-FFF2-40B4-BE49-F238E27FC236}">
                <a16:creationId xmlns:a16="http://schemas.microsoft.com/office/drawing/2014/main" id="{35D29FC0-E741-4A4C-9FBB-8657816EB023}"/>
              </a:ext>
            </a:extLst>
          </p:cNvPr>
          <p:cNvSpPr/>
          <p:nvPr/>
        </p:nvSpPr>
        <p:spPr>
          <a:xfrm>
            <a:off x="1719155" y="3608400"/>
            <a:ext cx="1856974"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Cambio</a:t>
            </a:r>
          </a:p>
        </p:txBody>
      </p:sp>
      <p:cxnSp>
        <p:nvCxnSpPr>
          <p:cNvPr id="27" name="Conector recto 26">
            <a:extLst>
              <a:ext uri="{FF2B5EF4-FFF2-40B4-BE49-F238E27FC236}">
                <a16:creationId xmlns:a16="http://schemas.microsoft.com/office/drawing/2014/main" id="{C580CF5C-14AA-CB48-B14D-E291586479B3}"/>
              </a:ext>
            </a:extLst>
          </p:cNvPr>
          <p:cNvCxnSpPr>
            <a:cxnSpLocks/>
          </p:cNvCxnSpPr>
          <p:nvPr/>
        </p:nvCxnSpPr>
        <p:spPr>
          <a:xfrm>
            <a:off x="1589405" y="3574971"/>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28" name="Imagen 27">
            <a:extLst>
              <a:ext uri="{FF2B5EF4-FFF2-40B4-BE49-F238E27FC236}">
                <a16:creationId xmlns:a16="http://schemas.microsoft.com/office/drawing/2014/main" id="{F5B12715-1E09-E240-B6D4-B8C689AB5980}"/>
              </a:ext>
            </a:extLst>
          </p:cNvPr>
          <p:cNvPicPr>
            <a:picLocks noChangeAspect="1"/>
          </p:cNvPicPr>
          <p:nvPr/>
        </p:nvPicPr>
        <p:blipFill>
          <a:blip r:embed="rId4"/>
          <a:stretch>
            <a:fillRect/>
          </a:stretch>
        </p:blipFill>
        <p:spPr>
          <a:xfrm>
            <a:off x="555736" y="3307567"/>
            <a:ext cx="922281" cy="922281"/>
          </a:xfrm>
          <a:prstGeom prst="rect">
            <a:avLst/>
          </a:prstGeom>
        </p:spPr>
      </p:pic>
      <p:sp>
        <p:nvSpPr>
          <p:cNvPr id="33" name="Rectángulo 32">
            <a:extLst>
              <a:ext uri="{FF2B5EF4-FFF2-40B4-BE49-F238E27FC236}">
                <a16:creationId xmlns:a16="http://schemas.microsoft.com/office/drawing/2014/main" id="{16B292AE-508C-4E44-B567-A261C28D4EE7}"/>
              </a:ext>
            </a:extLst>
          </p:cNvPr>
          <p:cNvSpPr/>
          <p:nvPr/>
        </p:nvSpPr>
        <p:spPr>
          <a:xfrm>
            <a:off x="1719155" y="1893050"/>
            <a:ext cx="1856974"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Billete</a:t>
            </a:r>
          </a:p>
        </p:txBody>
      </p:sp>
      <p:cxnSp>
        <p:nvCxnSpPr>
          <p:cNvPr id="34" name="Conector recto 33">
            <a:extLst>
              <a:ext uri="{FF2B5EF4-FFF2-40B4-BE49-F238E27FC236}">
                <a16:creationId xmlns:a16="http://schemas.microsoft.com/office/drawing/2014/main" id="{E7DC3BF1-23D9-C840-8CD6-B0529058F9BF}"/>
              </a:ext>
            </a:extLst>
          </p:cNvPr>
          <p:cNvCxnSpPr>
            <a:cxnSpLocks/>
          </p:cNvCxnSpPr>
          <p:nvPr/>
        </p:nvCxnSpPr>
        <p:spPr>
          <a:xfrm>
            <a:off x="1589405" y="1878693"/>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35" name="Imagen 34">
            <a:extLst>
              <a:ext uri="{FF2B5EF4-FFF2-40B4-BE49-F238E27FC236}">
                <a16:creationId xmlns:a16="http://schemas.microsoft.com/office/drawing/2014/main" id="{198CF49F-A01E-B448-8DB0-795C4DB58A63}"/>
              </a:ext>
            </a:extLst>
          </p:cNvPr>
          <p:cNvPicPr>
            <a:picLocks noChangeAspect="1"/>
          </p:cNvPicPr>
          <p:nvPr/>
        </p:nvPicPr>
        <p:blipFill>
          <a:blip r:embed="rId5"/>
          <a:stretch>
            <a:fillRect/>
          </a:stretch>
        </p:blipFill>
        <p:spPr>
          <a:xfrm>
            <a:off x="556631" y="1580938"/>
            <a:ext cx="922281" cy="922281"/>
          </a:xfrm>
          <a:prstGeom prst="rect">
            <a:avLst/>
          </a:prstGeom>
        </p:spPr>
      </p:pic>
      <p:sp>
        <p:nvSpPr>
          <p:cNvPr id="37" name="Rectángulo 36">
            <a:extLst>
              <a:ext uri="{FF2B5EF4-FFF2-40B4-BE49-F238E27FC236}">
                <a16:creationId xmlns:a16="http://schemas.microsoft.com/office/drawing/2014/main" id="{58EEA4AD-E949-2A4F-883F-7C5AC87EBA4B}"/>
              </a:ext>
            </a:extLst>
          </p:cNvPr>
          <p:cNvSpPr/>
          <p:nvPr/>
        </p:nvSpPr>
        <p:spPr>
          <a:xfrm>
            <a:off x="1719155" y="2782964"/>
            <a:ext cx="1135717"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rPr>
              <a:t>Moneda</a:t>
            </a:r>
          </a:p>
        </p:txBody>
      </p:sp>
      <p:cxnSp>
        <p:nvCxnSpPr>
          <p:cNvPr id="38" name="Conector recto 37">
            <a:extLst>
              <a:ext uri="{FF2B5EF4-FFF2-40B4-BE49-F238E27FC236}">
                <a16:creationId xmlns:a16="http://schemas.microsoft.com/office/drawing/2014/main" id="{7A06DA9C-48CA-A94F-BB5D-348323AF455D}"/>
              </a:ext>
            </a:extLst>
          </p:cNvPr>
          <p:cNvCxnSpPr>
            <a:cxnSpLocks/>
          </p:cNvCxnSpPr>
          <p:nvPr/>
        </p:nvCxnSpPr>
        <p:spPr>
          <a:xfrm>
            <a:off x="1589405" y="2759168"/>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40" name="Imagen 39">
            <a:extLst>
              <a:ext uri="{FF2B5EF4-FFF2-40B4-BE49-F238E27FC236}">
                <a16:creationId xmlns:a16="http://schemas.microsoft.com/office/drawing/2014/main" id="{74D87D4F-6AF9-0940-B670-1EDE40D18A53}"/>
              </a:ext>
            </a:extLst>
          </p:cNvPr>
          <p:cNvPicPr>
            <a:picLocks noChangeAspect="1"/>
          </p:cNvPicPr>
          <p:nvPr/>
        </p:nvPicPr>
        <p:blipFill>
          <a:blip r:embed="rId6"/>
          <a:stretch>
            <a:fillRect/>
          </a:stretch>
        </p:blipFill>
        <p:spPr>
          <a:xfrm>
            <a:off x="541018" y="2476589"/>
            <a:ext cx="922281" cy="922281"/>
          </a:xfrm>
          <a:prstGeom prst="rect">
            <a:avLst/>
          </a:prstGeom>
        </p:spPr>
      </p:pic>
      <p:sp>
        <p:nvSpPr>
          <p:cNvPr id="53" name="Rectángulo 52">
            <a:extLst>
              <a:ext uri="{FF2B5EF4-FFF2-40B4-BE49-F238E27FC236}">
                <a16:creationId xmlns:a16="http://schemas.microsoft.com/office/drawing/2014/main" id="{8D8E6AED-75D7-AD4D-A187-73104699E1A5}"/>
              </a:ext>
            </a:extLst>
          </p:cNvPr>
          <p:cNvSpPr/>
          <p:nvPr/>
        </p:nvSpPr>
        <p:spPr>
          <a:xfrm>
            <a:off x="2803877" y="1049665"/>
            <a:ext cx="4695355" cy="503116"/>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unidad</a:t>
            </a:r>
          </a:p>
        </p:txBody>
      </p:sp>
      <p:sp>
        <p:nvSpPr>
          <p:cNvPr id="54" name="Rectángulo 53">
            <a:extLst>
              <a:ext uri="{FF2B5EF4-FFF2-40B4-BE49-F238E27FC236}">
                <a16:creationId xmlns:a16="http://schemas.microsoft.com/office/drawing/2014/main" id="{5AAC8570-3E51-F142-9DA2-B37F038AF514}"/>
              </a:ext>
            </a:extLst>
          </p:cNvPr>
          <p:cNvSpPr/>
          <p:nvPr/>
        </p:nvSpPr>
        <p:spPr>
          <a:xfrm>
            <a:off x="2803877" y="1828393"/>
            <a:ext cx="4695355" cy="503116"/>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10.000 €</a:t>
            </a:r>
          </a:p>
        </p:txBody>
      </p:sp>
      <p:sp>
        <p:nvSpPr>
          <p:cNvPr id="55" name="Rectángulo 54">
            <a:extLst>
              <a:ext uri="{FF2B5EF4-FFF2-40B4-BE49-F238E27FC236}">
                <a16:creationId xmlns:a16="http://schemas.microsoft.com/office/drawing/2014/main" id="{53A6691F-79A4-FC4C-9169-FD2EBD7E0130}"/>
              </a:ext>
            </a:extLst>
          </p:cNvPr>
          <p:cNvSpPr/>
          <p:nvPr/>
        </p:nvSpPr>
        <p:spPr>
          <a:xfrm>
            <a:off x="2803877" y="2708868"/>
            <a:ext cx="4695355" cy="503116"/>
          </a:xfrm>
          <a:prstGeom prst="rect">
            <a:avLst/>
          </a:prstGeom>
          <a:solidFill>
            <a:srgbClr val="9D9EA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10.000 €</a:t>
            </a:r>
          </a:p>
        </p:txBody>
      </p:sp>
      <p:sp>
        <p:nvSpPr>
          <p:cNvPr id="56" name="Rectángulo 55">
            <a:extLst>
              <a:ext uri="{FF2B5EF4-FFF2-40B4-BE49-F238E27FC236}">
                <a16:creationId xmlns:a16="http://schemas.microsoft.com/office/drawing/2014/main" id="{53FC10BF-F2A6-C845-BAC3-CABE1DAD18B5}"/>
              </a:ext>
            </a:extLst>
          </p:cNvPr>
          <p:cNvSpPr/>
          <p:nvPr/>
        </p:nvSpPr>
        <p:spPr>
          <a:xfrm>
            <a:off x="2803877" y="3524671"/>
            <a:ext cx="4695355" cy="503116"/>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10.000 €</a:t>
            </a:r>
          </a:p>
        </p:txBody>
      </p:sp>
      <p:sp>
        <p:nvSpPr>
          <p:cNvPr id="58" name="Rectángulo 57">
            <a:extLst>
              <a:ext uri="{FF2B5EF4-FFF2-40B4-BE49-F238E27FC236}">
                <a16:creationId xmlns:a16="http://schemas.microsoft.com/office/drawing/2014/main" id="{EE401F49-74A8-0045-A192-FE0DB65CF54B}"/>
              </a:ext>
            </a:extLst>
          </p:cNvPr>
          <p:cNvSpPr/>
          <p:nvPr/>
        </p:nvSpPr>
        <p:spPr>
          <a:xfrm>
            <a:off x="7720217" y="1123032"/>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a:t>
            </a:r>
          </a:p>
        </p:txBody>
      </p:sp>
      <p:sp>
        <p:nvSpPr>
          <p:cNvPr id="59" name="Rectángulo 58">
            <a:extLst>
              <a:ext uri="{FF2B5EF4-FFF2-40B4-BE49-F238E27FC236}">
                <a16:creationId xmlns:a16="http://schemas.microsoft.com/office/drawing/2014/main" id="{3BB5E63C-5C22-FC4D-8A82-FE6ED0F3DF98}"/>
              </a:ext>
            </a:extLst>
          </p:cNvPr>
          <p:cNvSpPr/>
          <p:nvPr/>
        </p:nvSpPr>
        <p:spPr>
          <a:xfrm>
            <a:off x="7720217" y="3606952"/>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a:t>
            </a:r>
          </a:p>
        </p:txBody>
      </p:sp>
      <p:sp>
        <p:nvSpPr>
          <p:cNvPr id="61" name="Rectángulo 60">
            <a:extLst>
              <a:ext uri="{FF2B5EF4-FFF2-40B4-BE49-F238E27FC236}">
                <a16:creationId xmlns:a16="http://schemas.microsoft.com/office/drawing/2014/main" id="{9C111A1B-B016-6F42-ACE0-CFDD3029D420}"/>
              </a:ext>
            </a:extLst>
          </p:cNvPr>
          <p:cNvSpPr/>
          <p:nvPr/>
        </p:nvSpPr>
        <p:spPr>
          <a:xfrm>
            <a:off x="7720217" y="1910674"/>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a:t>
            </a:r>
          </a:p>
        </p:txBody>
      </p:sp>
      <p:sp>
        <p:nvSpPr>
          <p:cNvPr id="62" name="Rectángulo 61">
            <a:extLst>
              <a:ext uri="{FF2B5EF4-FFF2-40B4-BE49-F238E27FC236}">
                <a16:creationId xmlns:a16="http://schemas.microsoft.com/office/drawing/2014/main" id="{82D54A1E-1114-0F4E-A05E-38EAF9A23D5A}"/>
              </a:ext>
            </a:extLst>
          </p:cNvPr>
          <p:cNvSpPr/>
          <p:nvPr/>
        </p:nvSpPr>
        <p:spPr>
          <a:xfrm>
            <a:off x="7720217" y="2791149"/>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rPr>
              <a:t>€</a:t>
            </a:r>
          </a:p>
        </p:txBody>
      </p:sp>
      <p:sp>
        <p:nvSpPr>
          <p:cNvPr id="25" name="Rectángulo 24">
            <a:extLst>
              <a:ext uri="{FF2B5EF4-FFF2-40B4-BE49-F238E27FC236}">
                <a16:creationId xmlns:a16="http://schemas.microsoft.com/office/drawing/2014/main" id="{107D21AF-D378-A84A-AFE7-BAC74386D8F4}"/>
              </a:ext>
            </a:extLst>
          </p:cNvPr>
          <p:cNvSpPr/>
          <p:nvPr/>
        </p:nvSpPr>
        <p:spPr>
          <a:xfrm>
            <a:off x="1719155" y="4475306"/>
            <a:ext cx="1856974"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Bolsas</a:t>
            </a:r>
          </a:p>
        </p:txBody>
      </p:sp>
      <p:cxnSp>
        <p:nvCxnSpPr>
          <p:cNvPr id="29" name="Conector recto 28">
            <a:extLst>
              <a:ext uri="{FF2B5EF4-FFF2-40B4-BE49-F238E27FC236}">
                <a16:creationId xmlns:a16="http://schemas.microsoft.com/office/drawing/2014/main" id="{959D7DAB-7E23-194F-81CF-AB18D6E6CB79}"/>
              </a:ext>
            </a:extLst>
          </p:cNvPr>
          <p:cNvCxnSpPr>
            <a:cxnSpLocks/>
          </p:cNvCxnSpPr>
          <p:nvPr/>
        </p:nvCxnSpPr>
        <p:spPr>
          <a:xfrm>
            <a:off x="1589405" y="4441877"/>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30" name="Imagen 29">
            <a:extLst>
              <a:ext uri="{FF2B5EF4-FFF2-40B4-BE49-F238E27FC236}">
                <a16:creationId xmlns:a16="http://schemas.microsoft.com/office/drawing/2014/main" id="{EC44CF14-09F4-8346-8758-17703972B6E4}"/>
              </a:ext>
            </a:extLst>
          </p:cNvPr>
          <p:cNvPicPr>
            <a:picLocks noChangeAspect="1"/>
          </p:cNvPicPr>
          <p:nvPr/>
        </p:nvPicPr>
        <p:blipFill>
          <a:blip r:embed="rId7"/>
          <a:stretch>
            <a:fillRect/>
          </a:stretch>
        </p:blipFill>
        <p:spPr>
          <a:xfrm>
            <a:off x="555736" y="4174473"/>
            <a:ext cx="922281" cy="922281"/>
          </a:xfrm>
          <a:prstGeom prst="rect">
            <a:avLst/>
          </a:prstGeom>
        </p:spPr>
      </p:pic>
      <p:sp>
        <p:nvSpPr>
          <p:cNvPr id="31" name="Rectángulo 30">
            <a:extLst>
              <a:ext uri="{FF2B5EF4-FFF2-40B4-BE49-F238E27FC236}">
                <a16:creationId xmlns:a16="http://schemas.microsoft.com/office/drawing/2014/main" id="{383FEA91-4B97-0A4D-8CD3-F6E643F374BF}"/>
              </a:ext>
            </a:extLst>
          </p:cNvPr>
          <p:cNvSpPr/>
          <p:nvPr/>
        </p:nvSpPr>
        <p:spPr>
          <a:xfrm>
            <a:off x="2803877" y="4391577"/>
            <a:ext cx="4695355" cy="50311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 </a:t>
            </a:r>
            <a:r>
              <a:rPr kumimoji="0" lang="es-ES" sz="1500" b="0" i="0" u="none" strike="noStrike" kern="1200" cap="none" spc="0" normalizeH="0" baseline="0" noProof="0" dirty="0" err="1">
                <a:ln>
                  <a:noFill/>
                </a:ln>
                <a:solidFill>
                  <a:srgbClr val="000000"/>
                </a:solidFill>
                <a:effectLst/>
                <a:uLnTx/>
                <a:uFillTx/>
                <a:latin typeface="Arial"/>
                <a:ea typeface="+mn-ea"/>
                <a:cs typeface="+mn-cs"/>
              </a:rPr>
              <a:t>uds</a:t>
            </a: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32" name="Rectángulo 31">
            <a:extLst>
              <a:ext uri="{FF2B5EF4-FFF2-40B4-BE49-F238E27FC236}">
                <a16:creationId xmlns:a16="http://schemas.microsoft.com/office/drawing/2014/main" id="{0E67B8B6-09AC-CC48-8549-71DDEB19C44B}"/>
              </a:ext>
            </a:extLst>
          </p:cNvPr>
          <p:cNvSpPr/>
          <p:nvPr/>
        </p:nvSpPr>
        <p:spPr>
          <a:xfrm>
            <a:off x="7720217" y="4473858"/>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a:t>
            </a:r>
          </a:p>
        </p:txBody>
      </p:sp>
    </p:spTree>
    <p:extLst>
      <p:ext uri="{BB962C8B-B14F-4D97-AF65-F5344CB8AC3E}">
        <p14:creationId xmlns:p14="http://schemas.microsoft.com/office/powerpoint/2010/main" val="67473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4. Casos de éxito.</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828A208C-9B43-8846-BF9F-EFA52D5676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646965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F59FD05B-4CCE-0397-EE6D-808796606561}"/>
              </a:ext>
            </a:extLst>
          </p:cNvPr>
          <p:cNvSpPr/>
          <p:nvPr/>
        </p:nvSpPr>
        <p:spPr>
          <a:xfrm>
            <a:off x="0" y="1142999"/>
            <a:ext cx="9144000" cy="2994025"/>
          </a:xfrm>
          <a:prstGeom prst="rect">
            <a:avLst/>
          </a:prstGeom>
          <a:solidFill>
            <a:srgbClr val="FDD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03. Casos de éxito.</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6" name="CuadroTexto 5">
            <a:extLst>
              <a:ext uri="{FF2B5EF4-FFF2-40B4-BE49-F238E27FC236}">
                <a16:creationId xmlns:a16="http://schemas.microsoft.com/office/drawing/2014/main" id="{DF841A8F-88FA-6799-99EE-4CF2B25E1285}"/>
              </a:ext>
            </a:extLst>
          </p:cNvPr>
          <p:cNvSpPr txBox="1"/>
          <p:nvPr/>
        </p:nvSpPr>
        <p:spPr>
          <a:xfrm>
            <a:off x="264477" y="1335461"/>
            <a:ext cx="2051299" cy="307777"/>
          </a:xfrm>
          <a:prstGeom prst="rect">
            <a:avLst/>
          </a:prstGeom>
          <a:noFill/>
        </p:spPr>
        <p:txBody>
          <a:bodyPr wrap="square" rtlCol="0">
            <a:spAutoFit/>
          </a:bodyPr>
          <a:lstStyle/>
          <a:p>
            <a:pPr algn="ctr"/>
            <a:r>
              <a:rPr lang="es-ES" sz="1400" b="1" dirty="0">
                <a:latin typeface="Poppins" pitchFamily="2" charset="77"/>
                <a:cs typeface="Poppins" pitchFamily="2" charset="77"/>
              </a:rPr>
              <a:t>Tiendas MGI</a:t>
            </a:r>
          </a:p>
        </p:txBody>
      </p:sp>
      <p:sp>
        <p:nvSpPr>
          <p:cNvPr id="10" name="CuadroTexto 9">
            <a:extLst>
              <a:ext uri="{FF2B5EF4-FFF2-40B4-BE49-F238E27FC236}">
                <a16:creationId xmlns:a16="http://schemas.microsoft.com/office/drawing/2014/main" id="{EA06A6CF-1523-C6D0-F6FC-72C4B340CB20}"/>
              </a:ext>
            </a:extLst>
          </p:cNvPr>
          <p:cNvSpPr txBox="1"/>
          <p:nvPr/>
        </p:nvSpPr>
        <p:spPr>
          <a:xfrm>
            <a:off x="2460001" y="1335461"/>
            <a:ext cx="2039888" cy="307777"/>
          </a:xfrm>
          <a:prstGeom prst="rect">
            <a:avLst/>
          </a:prstGeom>
          <a:noFill/>
        </p:spPr>
        <p:txBody>
          <a:bodyPr wrap="square" rtlCol="0">
            <a:spAutoFit/>
          </a:bodyPr>
          <a:lstStyle/>
          <a:p>
            <a:pPr algn="ctr"/>
            <a:r>
              <a:rPr lang="es-ES" sz="1400" b="1" dirty="0">
                <a:latin typeface="Poppins" pitchFamily="2" charset="77"/>
                <a:cs typeface="Poppins" pitchFamily="2" charset="77"/>
              </a:rPr>
              <a:t>Grosso </a:t>
            </a:r>
            <a:r>
              <a:rPr lang="es-ES" sz="1400" b="1" dirty="0" err="1">
                <a:latin typeface="Poppins" pitchFamily="2" charset="77"/>
                <a:cs typeface="Poppins" pitchFamily="2" charset="77"/>
              </a:rPr>
              <a:t>Napoletano</a:t>
            </a:r>
            <a:endParaRPr lang="es-ES" sz="1400" b="1" dirty="0">
              <a:latin typeface="Poppins" pitchFamily="2" charset="77"/>
              <a:cs typeface="Poppins" pitchFamily="2" charset="77"/>
            </a:endParaRPr>
          </a:p>
        </p:txBody>
      </p:sp>
      <p:sp>
        <p:nvSpPr>
          <p:cNvPr id="11" name="CuadroTexto 10">
            <a:extLst>
              <a:ext uri="{FF2B5EF4-FFF2-40B4-BE49-F238E27FC236}">
                <a16:creationId xmlns:a16="http://schemas.microsoft.com/office/drawing/2014/main" id="{B6F7964F-377C-AE2F-34E0-6D68644868FB}"/>
              </a:ext>
            </a:extLst>
          </p:cNvPr>
          <p:cNvSpPr txBox="1"/>
          <p:nvPr/>
        </p:nvSpPr>
        <p:spPr>
          <a:xfrm>
            <a:off x="4644112" y="1335461"/>
            <a:ext cx="2051299" cy="307777"/>
          </a:xfrm>
          <a:prstGeom prst="rect">
            <a:avLst/>
          </a:prstGeom>
          <a:noFill/>
        </p:spPr>
        <p:txBody>
          <a:bodyPr wrap="square" rtlCol="0">
            <a:spAutoFit/>
          </a:bodyPr>
          <a:lstStyle/>
          <a:p>
            <a:pPr algn="ctr"/>
            <a:r>
              <a:rPr lang="es-ES" sz="1400" b="1" dirty="0">
                <a:latin typeface="Poppins" pitchFamily="2" charset="77"/>
                <a:cs typeface="Poppins" pitchFamily="2" charset="77"/>
              </a:rPr>
              <a:t>Grupo El Arco</a:t>
            </a:r>
          </a:p>
        </p:txBody>
      </p:sp>
      <p:pic>
        <p:nvPicPr>
          <p:cNvPr id="3" name="Imagen 2">
            <a:hlinkClick r:id="rId3"/>
            <a:extLst>
              <a:ext uri="{FF2B5EF4-FFF2-40B4-BE49-F238E27FC236}">
                <a16:creationId xmlns:a16="http://schemas.microsoft.com/office/drawing/2014/main" id="{12618272-9DE1-0260-6398-86C1FDE9A2CD}"/>
              </a:ext>
            </a:extLst>
          </p:cNvPr>
          <p:cNvPicPr>
            <a:picLocks noChangeAspect="1"/>
          </p:cNvPicPr>
          <p:nvPr/>
        </p:nvPicPr>
        <p:blipFill rotWithShape="1">
          <a:blip r:embed="rId4"/>
          <a:srcRect l="47350"/>
          <a:stretch/>
        </p:blipFill>
        <p:spPr>
          <a:xfrm>
            <a:off x="275888" y="1742395"/>
            <a:ext cx="2051299" cy="2191471"/>
          </a:xfrm>
          <a:prstGeom prst="rect">
            <a:avLst/>
          </a:prstGeom>
        </p:spPr>
      </p:pic>
      <p:pic>
        <p:nvPicPr>
          <p:cNvPr id="7" name="Imagen 6">
            <a:hlinkClick r:id="rId5"/>
            <a:extLst>
              <a:ext uri="{FF2B5EF4-FFF2-40B4-BE49-F238E27FC236}">
                <a16:creationId xmlns:a16="http://schemas.microsoft.com/office/drawing/2014/main" id="{F92D2542-3504-7F39-0302-854B87710384}"/>
              </a:ext>
            </a:extLst>
          </p:cNvPr>
          <p:cNvPicPr>
            <a:picLocks noChangeAspect="1"/>
          </p:cNvPicPr>
          <p:nvPr/>
        </p:nvPicPr>
        <p:blipFill rotWithShape="1">
          <a:blip r:embed="rId6"/>
          <a:srcRect l="45868" t="1" r="1556" b="-1"/>
          <a:stretch/>
        </p:blipFill>
        <p:spPr>
          <a:xfrm>
            <a:off x="2460000" y="1742395"/>
            <a:ext cx="2051299" cy="2191471"/>
          </a:xfrm>
          <a:prstGeom prst="rect">
            <a:avLst/>
          </a:prstGeom>
        </p:spPr>
      </p:pic>
      <p:pic>
        <p:nvPicPr>
          <p:cNvPr id="12" name="Imagen 11">
            <a:hlinkClick r:id="rId7"/>
            <a:extLst>
              <a:ext uri="{FF2B5EF4-FFF2-40B4-BE49-F238E27FC236}">
                <a16:creationId xmlns:a16="http://schemas.microsoft.com/office/drawing/2014/main" id="{4040DB6F-43CD-0056-4725-49FB3FEE09FF}"/>
              </a:ext>
            </a:extLst>
          </p:cNvPr>
          <p:cNvPicPr>
            <a:picLocks noChangeAspect="1"/>
          </p:cNvPicPr>
          <p:nvPr/>
        </p:nvPicPr>
        <p:blipFill rotWithShape="1">
          <a:blip r:embed="rId8"/>
          <a:srcRect l="22992" t="1" r="21522" b="-1"/>
          <a:stretch/>
        </p:blipFill>
        <p:spPr>
          <a:xfrm>
            <a:off x="4632702" y="1742395"/>
            <a:ext cx="2062709" cy="2191470"/>
          </a:xfrm>
          <a:prstGeom prst="rect">
            <a:avLst/>
          </a:prstGeom>
        </p:spPr>
      </p:pic>
      <p:sp>
        <p:nvSpPr>
          <p:cNvPr id="14" name="CuadroTexto 13">
            <a:extLst>
              <a:ext uri="{FF2B5EF4-FFF2-40B4-BE49-F238E27FC236}">
                <a16:creationId xmlns:a16="http://schemas.microsoft.com/office/drawing/2014/main" id="{F836CD2B-F1DD-44B5-408A-6109245370A4}"/>
              </a:ext>
            </a:extLst>
          </p:cNvPr>
          <p:cNvSpPr txBox="1"/>
          <p:nvPr/>
        </p:nvSpPr>
        <p:spPr>
          <a:xfrm>
            <a:off x="6828224" y="1335461"/>
            <a:ext cx="2051299" cy="307777"/>
          </a:xfrm>
          <a:prstGeom prst="rect">
            <a:avLst/>
          </a:prstGeom>
          <a:noFill/>
        </p:spPr>
        <p:txBody>
          <a:bodyPr wrap="square" rtlCol="0">
            <a:spAutoFit/>
          </a:bodyPr>
          <a:lstStyle/>
          <a:p>
            <a:pPr algn="ctr"/>
            <a:r>
              <a:rPr lang="es-ES" sz="1400" b="1" dirty="0">
                <a:latin typeface="Poppins" pitchFamily="2" charset="77"/>
                <a:cs typeface="Poppins" pitchFamily="2" charset="77"/>
              </a:rPr>
              <a:t>Charito 1953</a:t>
            </a:r>
          </a:p>
        </p:txBody>
      </p:sp>
      <p:pic>
        <p:nvPicPr>
          <p:cNvPr id="16" name="Imagen 15">
            <a:hlinkClick r:id="rId9"/>
            <a:extLst>
              <a:ext uri="{FF2B5EF4-FFF2-40B4-BE49-F238E27FC236}">
                <a16:creationId xmlns:a16="http://schemas.microsoft.com/office/drawing/2014/main" id="{F97D822A-B54D-F788-46F2-8E5F0995ACDD}"/>
              </a:ext>
            </a:extLst>
          </p:cNvPr>
          <p:cNvPicPr>
            <a:picLocks noChangeAspect="1"/>
          </p:cNvPicPr>
          <p:nvPr/>
        </p:nvPicPr>
        <p:blipFill rotWithShape="1">
          <a:blip r:embed="rId10"/>
          <a:srcRect l="5399" t="11199" r="2875" b="11199"/>
          <a:stretch/>
        </p:blipFill>
        <p:spPr>
          <a:xfrm>
            <a:off x="6816814" y="1742395"/>
            <a:ext cx="2062709" cy="2191470"/>
          </a:xfrm>
          <a:prstGeom prst="rect">
            <a:avLst/>
          </a:prstGeom>
        </p:spPr>
      </p:pic>
    </p:spTree>
    <p:extLst>
      <p:ext uri="{BB962C8B-B14F-4D97-AF65-F5344CB8AC3E}">
        <p14:creationId xmlns:p14="http://schemas.microsoft.com/office/powerpoint/2010/main" val="4160381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5. ¿Qué opinan nuestros clientes?</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828A208C-9B43-8846-BF9F-EFA52D5676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841629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04. Opiniones por sectores.</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23" name="Rectángulo 22">
            <a:extLst>
              <a:ext uri="{FF2B5EF4-FFF2-40B4-BE49-F238E27FC236}">
                <a16:creationId xmlns:a16="http://schemas.microsoft.com/office/drawing/2014/main" id="{85A1A406-E8B2-C847-9822-0C12AFB2F79F}"/>
              </a:ext>
            </a:extLst>
          </p:cNvPr>
          <p:cNvSpPr/>
          <p:nvPr/>
        </p:nvSpPr>
        <p:spPr>
          <a:xfrm>
            <a:off x="274320" y="713561"/>
            <a:ext cx="4251960" cy="1366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CuadroTexto 3">
            <a:extLst>
              <a:ext uri="{FF2B5EF4-FFF2-40B4-BE49-F238E27FC236}">
                <a16:creationId xmlns:a16="http://schemas.microsoft.com/office/drawing/2014/main" id="{EB27AE91-163D-F54E-950E-9E6B1B90E5B0}"/>
              </a:ext>
            </a:extLst>
          </p:cNvPr>
          <p:cNvSpPr txBox="1"/>
          <p:nvPr/>
        </p:nvSpPr>
        <p:spPr>
          <a:xfrm>
            <a:off x="274320" y="793433"/>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Estancos</a:t>
            </a:r>
            <a:endParaRPr lang="es-ES" sz="1200" dirty="0">
              <a:solidFill>
                <a:schemeClr val="tx2"/>
              </a:solidFill>
            </a:endParaRPr>
          </a:p>
        </p:txBody>
      </p:sp>
      <p:sp>
        <p:nvSpPr>
          <p:cNvPr id="11" name="Rectángulo 10">
            <a:extLst>
              <a:ext uri="{FF2B5EF4-FFF2-40B4-BE49-F238E27FC236}">
                <a16:creationId xmlns:a16="http://schemas.microsoft.com/office/drawing/2014/main" id="{FD57800A-C2C9-3936-64E3-D48C27F5B8E4}"/>
              </a:ext>
            </a:extLst>
          </p:cNvPr>
          <p:cNvSpPr/>
          <p:nvPr/>
        </p:nvSpPr>
        <p:spPr>
          <a:xfrm>
            <a:off x="4625340" y="713561"/>
            <a:ext cx="4251960" cy="13666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BFE4140D-9511-2EA3-5C73-9812AC1A5ECB}"/>
              </a:ext>
            </a:extLst>
          </p:cNvPr>
          <p:cNvSpPr/>
          <p:nvPr/>
        </p:nvSpPr>
        <p:spPr>
          <a:xfrm>
            <a:off x="274320" y="2139453"/>
            <a:ext cx="4251960" cy="1366699"/>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50881FA2-B70F-CDA9-5791-5C55750F9C11}"/>
              </a:ext>
            </a:extLst>
          </p:cNvPr>
          <p:cNvSpPr/>
          <p:nvPr/>
        </p:nvSpPr>
        <p:spPr>
          <a:xfrm>
            <a:off x="4625340" y="2139453"/>
            <a:ext cx="4251960" cy="1366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D61F0698-9837-8541-0F33-F9E91458B250}"/>
              </a:ext>
            </a:extLst>
          </p:cNvPr>
          <p:cNvSpPr/>
          <p:nvPr/>
        </p:nvSpPr>
        <p:spPr>
          <a:xfrm>
            <a:off x="274320" y="3564096"/>
            <a:ext cx="4251960" cy="1366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id="{05B0DC87-8CEE-7EB1-6A2A-81304938ED7F}"/>
              </a:ext>
            </a:extLst>
          </p:cNvPr>
          <p:cNvSpPr/>
          <p:nvPr/>
        </p:nvSpPr>
        <p:spPr>
          <a:xfrm>
            <a:off x="4625340" y="3564096"/>
            <a:ext cx="4251960" cy="13666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6ADFBFAC-6758-2248-B45A-D1AB32AA976D}"/>
              </a:ext>
            </a:extLst>
          </p:cNvPr>
          <p:cNvSpPr/>
          <p:nvPr/>
        </p:nvSpPr>
        <p:spPr>
          <a:xfrm>
            <a:off x="265039" y="1155474"/>
            <a:ext cx="4251960" cy="646331"/>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Gracias a Prosegur Cash ahora tenemos la posibilidad de contar con un servicio automático de ingreso del dinero en cuenta en cada uno de nuestros establecimientos, lo que nos permite agilizar todos los procesos de gestión del efectivo y ganar tiempo para dedicarlo a otras actividades más productivas.</a:t>
            </a:r>
            <a:endParaRPr lang="es-ES" sz="900" dirty="0">
              <a:solidFill>
                <a:schemeClr val="tx2"/>
              </a:solidFill>
              <a:latin typeface="Arial" panose="020B0604020202020204" pitchFamily="34" charset="0"/>
              <a:cs typeface="Arial" panose="020B0604020202020204" pitchFamily="34" charset="0"/>
            </a:endParaRPr>
          </a:p>
        </p:txBody>
      </p:sp>
      <p:sp>
        <p:nvSpPr>
          <p:cNvPr id="17" name="CuadroTexto 16">
            <a:extLst>
              <a:ext uri="{FF2B5EF4-FFF2-40B4-BE49-F238E27FC236}">
                <a16:creationId xmlns:a16="http://schemas.microsoft.com/office/drawing/2014/main" id="{932C301E-824E-095F-A452-FF8820D02AFF}"/>
              </a:ext>
            </a:extLst>
          </p:cNvPr>
          <p:cNvSpPr txBox="1"/>
          <p:nvPr/>
        </p:nvSpPr>
        <p:spPr>
          <a:xfrm>
            <a:off x="4632960" y="793433"/>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Estaciones de servicio</a:t>
            </a:r>
          </a:p>
        </p:txBody>
      </p:sp>
      <p:sp>
        <p:nvSpPr>
          <p:cNvPr id="18" name="Rectángulo 17">
            <a:extLst>
              <a:ext uri="{FF2B5EF4-FFF2-40B4-BE49-F238E27FC236}">
                <a16:creationId xmlns:a16="http://schemas.microsoft.com/office/drawing/2014/main" id="{EC4E030E-DED4-036F-361D-F389DFA75F03}"/>
              </a:ext>
            </a:extLst>
          </p:cNvPr>
          <p:cNvSpPr/>
          <p:nvPr/>
        </p:nvSpPr>
        <p:spPr>
          <a:xfrm>
            <a:off x="4623679" y="1082290"/>
            <a:ext cx="4251960" cy="923330"/>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El manejo de Cash </a:t>
            </a:r>
            <a:r>
              <a:rPr lang="es-ES" sz="900" i="1" dirty="0" err="1">
                <a:latin typeface="Arial" panose="020B0604020202020204" pitchFamily="34" charset="0"/>
                <a:cs typeface="Arial" panose="020B0604020202020204" pitchFamily="34" charset="0"/>
              </a:rPr>
              <a:t>Today</a:t>
            </a:r>
            <a:r>
              <a:rPr lang="es-ES" sz="900" i="1" dirty="0">
                <a:latin typeface="Arial" panose="020B0604020202020204" pitchFamily="34" charset="0"/>
                <a:cs typeface="Arial" panose="020B0604020202020204" pitchFamily="34" charset="0"/>
              </a:rPr>
              <a:t> es muy sencillo y rápido y su comodidad es para nosotros su punto diferenciador, ya que evita que tengamos que salir a la calle llevando grandes cantidades de dinero para su ingreso en el banco. Lo hace automáticamente desde nuestras propias instalaciones, algo que valoramos mucho, como la cercanía y saber hacer de la gente que está detrás de Prosegur Cash.</a:t>
            </a:r>
          </a:p>
        </p:txBody>
      </p:sp>
      <p:sp>
        <p:nvSpPr>
          <p:cNvPr id="19" name="CuadroTexto 18">
            <a:extLst>
              <a:ext uri="{FF2B5EF4-FFF2-40B4-BE49-F238E27FC236}">
                <a16:creationId xmlns:a16="http://schemas.microsoft.com/office/drawing/2014/main" id="{885198E6-F75C-DA89-22C6-A6F7AF2A4894}"/>
              </a:ext>
            </a:extLst>
          </p:cNvPr>
          <p:cNvSpPr txBox="1"/>
          <p:nvPr/>
        </p:nvSpPr>
        <p:spPr>
          <a:xfrm>
            <a:off x="274320" y="2182997"/>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Supermercados</a:t>
            </a:r>
          </a:p>
        </p:txBody>
      </p:sp>
      <p:sp>
        <p:nvSpPr>
          <p:cNvPr id="20" name="Rectángulo 19">
            <a:extLst>
              <a:ext uri="{FF2B5EF4-FFF2-40B4-BE49-F238E27FC236}">
                <a16:creationId xmlns:a16="http://schemas.microsoft.com/office/drawing/2014/main" id="{C34CE75C-BA53-8D3B-2FF7-D96938F58EB7}"/>
              </a:ext>
            </a:extLst>
          </p:cNvPr>
          <p:cNvSpPr/>
          <p:nvPr/>
        </p:nvSpPr>
        <p:spPr>
          <a:xfrm>
            <a:off x="265039" y="2483284"/>
            <a:ext cx="4251960" cy="923330"/>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Gracias a la solución Cash </a:t>
            </a:r>
            <a:r>
              <a:rPr lang="es-ES" sz="900" i="1" dirty="0" err="1">
                <a:latin typeface="Arial" panose="020B0604020202020204" pitchFamily="34" charset="0"/>
                <a:cs typeface="Arial" panose="020B0604020202020204" pitchFamily="34" charset="0"/>
              </a:rPr>
              <a:t>Today</a:t>
            </a:r>
            <a:r>
              <a:rPr lang="es-ES" sz="900" i="1" dirty="0">
                <a:latin typeface="Arial" panose="020B0604020202020204" pitchFamily="34" charset="0"/>
                <a:cs typeface="Arial" panose="020B0604020202020204" pitchFamily="34" charset="0"/>
              </a:rPr>
              <a:t> podemos identificar fácilmente los billetes falsos, por lo que tenemos la tranquilidad de saber que el dinero de la caja es verdadero. También permite realizar el ingreso automático en cuenta sin movernos de los establecimientos, lo que nos facilita considerablemente la tarea de gestión del efectivo y el control de los presupuestos. En definitiva, estamos muy contentos con Prosegur Cash.</a:t>
            </a:r>
          </a:p>
        </p:txBody>
      </p:sp>
      <p:sp>
        <p:nvSpPr>
          <p:cNvPr id="21" name="CuadroTexto 20">
            <a:extLst>
              <a:ext uri="{FF2B5EF4-FFF2-40B4-BE49-F238E27FC236}">
                <a16:creationId xmlns:a16="http://schemas.microsoft.com/office/drawing/2014/main" id="{C64FEF33-C861-7990-CA66-AA23AB1A92B7}"/>
              </a:ext>
            </a:extLst>
          </p:cNvPr>
          <p:cNvSpPr txBox="1"/>
          <p:nvPr/>
        </p:nvSpPr>
        <p:spPr>
          <a:xfrm>
            <a:off x="4632960" y="2182997"/>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Cadena de tiendas</a:t>
            </a:r>
          </a:p>
        </p:txBody>
      </p:sp>
      <p:sp>
        <p:nvSpPr>
          <p:cNvPr id="22" name="Rectángulo 21">
            <a:extLst>
              <a:ext uri="{FF2B5EF4-FFF2-40B4-BE49-F238E27FC236}">
                <a16:creationId xmlns:a16="http://schemas.microsoft.com/office/drawing/2014/main" id="{625A3437-0366-0B53-9B52-8E30536C6187}"/>
              </a:ext>
            </a:extLst>
          </p:cNvPr>
          <p:cNvSpPr/>
          <p:nvPr/>
        </p:nvSpPr>
        <p:spPr>
          <a:xfrm>
            <a:off x="4623679" y="2472398"/>
            <a:ext cx="4251960" cy="923330"/>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Nuestra experiencia con Prosegur Cash ha sido plenamente satisfactoria. Desde un primer momento entendió nuestras necesidades y cuál era nuestro presupuesto para ajustar el servicio a lo que realmente es beneficioso para el negocio. La atención que presta es de 10. Y eso nos transmite mucha seguridad y nos permite poder contar con liquidez más rápidamente, sin tener que desplazarnos al banco.</a:t>
            </a:r>
          </a:p>
        </p:txBody>
      </p:sp>
      <p:sp>
        <p:nvSpPr>
          <p:cNvPr id="24" name="CuadroTexto 23">
            <a:extLst>
              <a:ext uri="{FF2B5EF4-FFF2-40B4-BE49-F238E27FC236}">
                <a16:creationId xmlns:a16="http://schemas.microsoft.com/office/drawing/2014/main" id="{8B6646D6-ED18-117E-F961-567104127A21}"/>
              </a:ext>
            </a:extLst>
          </p:cNvPr>
          <p:cNvSpPr txBox="1"/>
          <p:nvPr/>
        </p:nvSpPr>
        <p:spPr>
          <a:xfrm>
            <a:off x="274320" y="3625353"/>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Loterías</a:t>
            </a:r>
          </a:p>
        </p:txBody>
      </p:sp>
      <p:sp>
        <p:nvSpPr>
          <p:cNvPr id="25" name="Rectángulo 24">
            <a:extLst>
              <a:ext uri="{FF2B5EF4-FFF2-40B4-BE49-F238E27FC236}">
                <a16:creationId xmlns:a16="http://schemas.microsoft.com/office/drawing/2014/main" id="{24B59FD7-D7F3-02C8-62DF-AD0607EAD17F}"/>
              </a:ext>
            </a:extLst>
          </p:cNvPr>
          <p:cNvSpPr/>
          <p:nvPr/>
        </p:nvSpPr>
        <p:spPr>
          <a:xfrm>
            <a:off x="265039" y="3961564"/>
            <a:ext cx="4251960" cy="784830"/>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Este servicio ha supuesto toda una revolución para mi negocio. Contar con cambio constante es esencial en nuestro día a día, pero hasta ahora perdíamos mucho tiempo buscándolo o desplazándonos al banco cuando lo necesitábamos. Gracias a Prosegur Cash tenemos cambio para todo el mes, sin preocupaciones. El impacto para nosotros ha sido impresionante.</a:t>
            </a:r>
          </a:p>
        </p:txBody>
      </p:sp>
      <p:sp>
        <p:nvSpPr>
          <p:cNvPr id="26" name="CuadroTexto 25">
            <a:extLst>
              <a:ext uri="{FF2B5EF4-FFF2-40B4-BE49-F238E27FC236}">
                <a16:creationId xmlns:a16="http://schemas.microsoft.com/office/drawing/2014/main" id="{DBD271E8-4934-941A-5523-DD81043ACB06}"/>
              </a:ext>
            </a:extLst>
          </p:cNvPr>
          <p:cNvSpPr txBox="1"/>
          <p:nvPr/>
        </p:nvSpPr>
        <p:spPr>
          <a:xfrm>
            <a:off x="4632960" y="3625353"/>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Hostelería</a:t>
            </a:r>
          </a:p>
        </p:txBody>
      </p:sp>
      <p:sp>
        <p:nvSpPr>
          <p:cNvPr id="27" name="Rectángulo 26">
            <a:extLst>
              <a:ext uri="{FF2B5EF4-FFF2-40B4-BE49-F238E27FC236}">
                <a16:creationId xmlns:a16="http://schemas.microsoft.com/office/drawing/2014/main" id="{F56FD5B8-880F-507E-7050-2BA6D10A8AB2}"/>
              </a:ext>
            </a:extLst>
          </p:cNvPr>
          <p:cNvSpPr/>
          <p:nvPr/>
        </p:nvSpPr>
        <p:spPr>
          <a:xfrm>
            <a:off x="4623679" y="3846172"/>
            <a:ext cx="4251960" cy="1061829"/>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Cuando se cuenta con varios restaurantes es imprescindible una buena organización para que la gestión del negocio fluya y una buena atención al cliente para fidelizarlo a tu marca. Por eso no puedo estar más contento con la solución que me propuso Prosegur Cash para optimizar mi negocio. Con Cash </a:t>
            </a:r>
            <a:r>
              <a:rPr lang="es-ES" sz="900" i="1" dirty="0" err="1">
                <a:latin typeface="Arial" panose="020B0604020202020204" pitchFamily="34" charset="0"/>
                <a:cs typeface="Arial" panose="020B0604020202020204" pitchFamily="34" charset="0"/>
              </a:rPr>
              <a:t>Today</a:t>
            </a:r>
            <a:r>
              <a:rPr lang="es-ES" sz="900" i="1" dirty="0">
                <a:latin typeface="Arial" panose="020B0604020202020204" pitchFamily="34" charset="0"/>
                <a:cs typeface="Arial" panose="020B0604020202020204" pitchFamily="34" charset="0"/>
              </a:rPr>
              <a:t>, hemos ganado en tiempo y tranquilidad, llevo el control de todos los movimientos de dinero en mis negocios y recibo el ingreso de la recaudación en mi cuenta bancaria sin necesidad de ir al banco.</a:t>
            </a:r>
          </a:p>
        </p:txBody>
      </p:sp>
    </p:spTree>
    <p:extLst>
      <p:ext uri="{BB962C8B-B14F-4D97-AF65-F5344CB8AC3E}">
        <p14:creationId xmlns:p14="http://schemas.microsoft.com/office/powerpoint/2010/main" val="3181313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B7B2F403-DE1E-DB46-80C0-100DB1051F1A}"/>
              </a:ext>
            </a:extLst>
          </p:cNvPr>
          <p:cNvSpPr/>
          <p:nvPr/>
        </p:nvSpPr>
        <p:spPr>
          <a:xfrm>
            <a:off x="0" y="4107050"/>
            <a:ext cx="9144000" cy="1036449"/>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9" name="4 Marcador de texto">
            <a:extLst>
              <a:ext uri="{FF2B5EF4-FFF2-40B4-BE49-F238E27FC236}">
                <a16:creationId xmlns:a16="http://schemas.microsoft.com/office/drawing/2014/main" id="{AB374DF8-800F-ED48-8072-76642C8DF28A}"/>
              </a:ext>
            </a:extLst>
          </p:cNvPr>
          <p:cNvSpPr txBox="1">
            <a:spLocks/>
          </p:cNvSpPr>
          <p:nvPr/>
        </p:nvSpPr>
        <p:spPr>
          <a:xfrm>
            <a:off x="2118217" y="1041586"/>
            <a:ext cx="4621154" cy="2722694"/>
          </a:xfrm>
          <a:prstGeom prst="rect">
            <a:avLst/>
          </a:prstGeom>
        </p:spPr>
        <p:txBody>
          <a:bodyPr/>
          <a:lst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buFont typeface="Arial"/>
              <a:buNone/>
            </a:pPr>
            <a:r>
              <a:rPr lang="es-ES" sz="2000" b="1" dirty="0">
                <a:solidFill>
                  <a:srgbClr val="F3813C"/>
                </a:solidFill>
                <a:latin typeface="Century Gothic" panose="020B0502020202020204" pitchFamily="34" charset="0"/>
              </a:rPr>
              <a:t>01</a:t>
            </a:r>
            <a:r>
              <a:rPr lang="es-ES" sz="2000" dirty="0">
                <a:solidFill>
                  <a:schemeClr val="accent6"/>
                </a:solidFill>
                <a:latin typeface="Century Gothic" panose="020B0502020202020204" pitchFamily="34" charset="0"/>
              </a:rPr>
              <a:t> </a:t>
            </a:r>
            <a:r>
              <a:rPr lang="es-ES" sz="2000" dirty="0">
                <a:solidFill>
                  <a:schemeClr val="tx2"/>
                </a:solidFill>
                <a:latin typeface="Century Gothic" panose="020B0502020202020204" pitchFamily="34" charset="0"/>
              </a:rPr>
              <a:t>Soluciones Cash </a:t>
            </a:r>
            <a:r>
              <a:rPr lang="es-ES" sz="2000" dirty="0" err="1">
                <a:solidFill>
                  <a:schemeClr val="tx2"/>
                </a:solidFill>
                <a:latin typeface="Century Gothic" panose="020B0502020202020204" pitchFamily="34" charset="0"/>
              </a:rPr>
              <a:t>Today</a:t>
            </a:r>
            <a:r>
              <a:rPr lang="es-ES" sz="2000" dirty="0">
                <a:solidFill>
                  <a:schemeClr val="tx2"/>
                </a:solidFill>
                <a:latin typeface="Century Gothic" panose="020B0502020202020204" pitchFamily="34" charset="0"/>
              </a:rPr>
              <a:t>.</a:t>
            </a:r>
          </a:p>
          <a:p>
            <a:pPr marL="0" indent="0">
              <a:lnSpc>
                <a:spcPct val="150000"/>
              </a:lnSpc>
              <a:buNone/>
            </a:pPr>
            <a:r>
              <a:rPr lang="es-ES" sz="2000" b="1" dirty="0">
                <a:solidFill>
                  <a:srgbClr val="F3813C"/>
                </a:solidFill>
                <a:latin typeface="Century Gothic" panose="020B0502020202020204" pitchFamily="34" charset="0"/>
              </a:rPr>
              <a:t>02 </a:t>
            </a:r>
            <a:r>
              <a:rPr lang="es-ES" sz="2000" dirty="0">
                <a:solidFill>
                  <a:schemeClr val="tx2"/>
                </a:solidFill>
                <a:latin typeface="Century Gothic" panose="020B0502020202020204" pitchFamily="34" charset="0"/>
              </a:rPr>
              <a:t>Prosegur Cash </a:t>
            </a:r>
            <a:r>
              <a:rPr lang="es-ES" sz="2000" dirty="0" err="1">
                <a:solidFill>
                  <a:schemeClr val="tx2"/>
                </a:solidFill>
                <a:latin typeface="Century Gothic" panose="020B0502020202020204" pitchFamily="34" charset="0"/>
              </a:rPr>
              <a:t>Today</a:t>
            </a:r>
            <a:r>
              <a:rPr lang="es-ES" sz="2000" dirty="0">
                <a:solidFill>
                  <a:schemeClr val="tx2"/>
                </a:solidFill>
                <a:latin typeface="Century Gothic" panose="020B0502020202020204" pitchFamily="34" charset="0"/>
              </a:rPr>
              <a:t>.</a:t>
            </a:r>
          </a:p>
          <a:p>
            <a:pPr marL="0" indent="0">
              <a:lnSpc>
                <a:spcPct val="150000"/>
              </a:lnSpc>
              <a:buNone/>
            </a:pPr>
            <a:r>
              <a:rPr lang="es-ES" sz="2000" b="1" dirty="0">
                <a:solidFill>
                  <a:srgbClr val="F3813C"/>
                </a:solidFill>
                <a:latin typeface="Century Gothic" panose="020B0502020202020204" pitchFamily="34" charset="0"/>
              </a:rPr>
              <a:t>03</a:t>
            </a:r>
            <a:r>
              <a:rPr lang="es-ES" sz="2000" dirty="0">
                <a:solidFill>
                  <a:schemeClr val="tx2"/>
                </a:solidFill>
                <a:latin typeface="Century Gothic" panose="020B0502020202020204" pitchFamily="34" charset="0"/>
              </a:rPr>
              <a:t> Propuesta de valor.</a:t>
            </a:r>
          </a:p>
          <a:p>
            <a:pPr marL="0" indent="0">
              <a:lnSpc>
                <a:spcPct val="150000"/>
              </a:lnSpc>
              <a:buNone/>
            </a:pPr>
            <a:r>
              <a:rPr lang="es-ES" sz="2000" b="1" dirty="0">
                <a:solidFill>
                  <a:srgbClr val="F3813C"/>
                </a:solidFill>
                <a:latin typeface="Century Gothic" panose="020B0502020202020204" pitchFamily="34" charset="0"/>
              </a:rPr>
              <a:t>04 </a:t>
            </a:r>
            <a:r>
              <a:rPr lang="es-ES" sz="2000" dirty="0">
                <a:solidFill>
                  <a:schemeClr val="tx2"/>
                </a:solidFill>
                <a:latin typeface="Century Gothic" panose="020B0502020202020204" pitchFamily="34" charset="0"/>
              </a:rPr>
              <a:t>Casos de éxito.</a:t>
            </a:r>
          </a:p>
          <a:p>
            <a:pPr marL="0" indent="0">
              <a:lnSpc>
                <a:spcPct val="150000"/>
              </a:lnSpc>
              <a:buNone/>
            </a:pPr>
            <a:r>
              <a:rPr lang="es-ES" sz="2000" b="1" dirty="0">
                <a:solidFill>
                  <a:srgbClr val="F3813C"/>
                </a:solidFill>
                <a:latin typeface="Century Gothic" panose="020B0502020202020204" pitchFamily="34" charset="0"/>
              </a:rPr>
              <a:t>05 </a:t>
            </a:r>
            <a:r>
              <a:rPr lang="es-ES" sz="2000" dirty="0">
                <a:solidFill>
                  <a:schemeClr val="tx2"/>
                </a:solidFill>
                <a:latin typeface="Century Gothic" panose="020B0502020202020204" pitchFamily="34" charset="0"/>
              </a:rPr>
              <a:t>Opiniones por sectores.</a:t>
            </a:r>
          </a:p>
          <a:p>
            <a:pPr marL="0" indent="0">
              <a:lnSpc>
                <a:spcPct val="150000"/>
              </a:lnSpc>
              <a:buNone/>
            </a:pPr>
            <a:endParaRPr lang="es-ES" sz="2400" dirty="0">
              <a:solidFill>
                <a:schemeClr val="tx2"/>
              </a:solidFill>
              <a:latin typeface="Century Gothic" panose="020B0502020202020204" pitchFamily="34" charset="0"/>
            </a:endParaRPr>
          </a:p>
          <a:p>
            <a:pPr marL="0" indent="0">
              <a:lnSpc>
                <a:spcPct val="150000"/>
              </a:lnSpc>
              <a:buFont typeface="Arial"/>
              <a:buNone/>
            </a:pPr>
            <a:endParaRPr lang="es-ES" sz="2400" dirty="0">
              <a:solidFill>
                <a:schemeClr val="accent6"/>
              </a:solidFill>
              <a:latin typeface="Century Gothic" panose="020B0502020202020204" pitchFamily="34" charset="0"/>
            </a:endParaRPr>
          </a:p>
        </p:txBody>
      </p:sp>
      <p:sp>
        <p:nvSpPr>
          <p:cNvPr id="40" name="Título 1">
            <a:extLst>
              <a:ext uri="{FF2B5EF4-FFF2-40B4-BE49-F238E27FC236}">
                <a16:creationId xmlns:a16="http://schemas.microsoft.com/office/drawing/2014/main" id="{D3E7718B-1791-5746-8041-605C5A6C41D4}"/>
              </a:ext>
            </a:extLst>
          </p:cNvPr>
          <p:cNvSpPr txBox="1">
            <a:spLocks/>
          </p:cNvSpPr>
          <p:nvPr/>
        </p:nvSpPr>
        <p:spPr>
          <a:xfrm>
            <a:off x="575352" y="1165573"/>
            <a:ext cx="1232899" cy="302412"/>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1700" dirty="0">
                <a:latin typeface="Century Gothic" panose="020B0502020202020204" pitchFamily="34" charset="0"/>
              </a:rPr>
              <a:t>Índice</a:t>
            </a:r>
          </a:p>
        </p:txBody>
      </p:sp>
      <p:cxnSp>
        <p:nvCxnSpPr>
          <p:cNvPr id="41" name="Conector recto 40">
            <a:extLst>
              <a:ext uri="{FF2B5EF4-FFF2-40B4-BE49-F238E27FC236}">
                <a16:creationId xmlns:a16="http://schemas.microsoft.com/office/drawing/2014/main" id="{057F775E-F98F-3742-A46E-E553481AFEC7}"/>
              </a:ext>
            </a:extLst>
          </p:cNvPr>
          <p:cNvCxnSpPr>
            <a:cxnSpLocks/>
          </p:cNvCxnSpPr>
          <p:nvPr/>
        </p:nvCxnSpPr>
        <p:spPr>
          <a:xfrm>
            <a:off x="1789648" y="1106581"/>
            <a:ext cx="0" cy="2657699"/>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pic>
        <p:nvPicPr>
          <p:cNvPr id="3" name="Imagen 2" descr="Imagen que contiene electrónica, pequeño, oscuro, naranja&#10;&#10;Descripción generada automáticamente">
            <a:extLst>
              <a:ext uri="{FF2B5EF4-FFF2-40B4-BE49-F238E27FC236}">
                <a16:creationId xmlns:a16="http://schemas.microsoft.com/office/drawing/2014/main" id="{80D4F7D6-73D4-4770-97C0-9A4767463A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62748" y="1316779"/>
            <a:ext cx="4677577" cy="450554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42EAE969-5AF1-9D40-B96C-581927EF61F4}"/>
              </a:ext>
            </a:extLst>
          </p:cNvPr>
          <p:cNvSpPr/>
          <p:nvPr/>
        </p:nvSpPr>
        <p:spPr>
          <a:xfrm>
            <a:off x="0" y="3358396"/>
            <a:ext cx="9144000" cy="178510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2" name="Imagen 11">
            <a:extLst>
              <a:ext uri="{FF2B5EF4-FFF2-40B4-BE49-F238E27FC236}">
                <a16:creationId xmlns:a16="http://schemas.microsoft.com/office/drawing/2014/main" id="{E4280637-AC96-C74A-BB44-DC45BD579C5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13762" y="507797"/>
            <a:ext cx="1080456" cy="4398547"/>
          </a:xfrm>
          <a:prstGeom prst="rect">
            <a:avLst/>
          </a:prstGeom>
          <a:effectLst>
            <a:outerShdw blurRad="50800" dist="38100" dir="2700000" algn="tl" rotWithShape="0">
              <a:prstClr val="black">
                <a:alpha val="40000"/>
              </a:prstClr>
            </a:outerShdw>
          </a:effectLst>
        </p:spPr>
      </p:pic>
      <p:sp>
        <p:nvSpPr>
          <p:cNvPr id="13" name="Rectángulo 12">
            <a:extLst>
              <a:ext uri="{FF2B5EF4-FFF2-40B4-BE49-F238E27FC236}">
                <a16:creationId xmlns:a16="http://schemas.microsoft.com/office/drawing/2014/main" id="{54498F1F-09D7-ED4D-93D3-E8E0C129D6F2}"/>
              </a:ext>
            </a:extLst>
          </p:cNvPr>
          <p:cNvSpPr/>
          <p:nvPr/>
        </p:nvSpPr>
        <p:spPr>
          <a:xfrm>
            <a:off x="6045737" y="1915645"/>
            <a:ext cx="1218762" cy="791424"/>
          </a:xfrm>
          <a:prstGeom prst="rect">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5" name="Imagen 14">
            <a:extLst>
              <a:ext uri="{FF2B5EF4-FFF2-40B4-BE49-F238E27FC236}">
                <a16:creationId xmlns:a16="http://schemas.microsoft.com/office/drawing/2014/main" id="{56F3C195-CA49-B245-AE42-92E21566EE7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730030" y="1624425"/>
            <a:ext cx="4067821" cy="2362972"/>
          </a:xfrm>
          <a:prstGeom prst="rect">
            <a:avLst/>
          </a:prstGeom>
        </p:spPr>
      </p:pic>
      <p:pic>
        <p:nvPicPr>
          <p:cNvPr id="16" name="Imagen 15">
            <a:extLst>
              <a:ext uri="{FF2B5EF4-FFF2-40B4-BE49-F238E27FC236}">
                <a16:creationId xmlns:a16="http://schemas.microsoft.com/office/drawing/2014/main" id="{25BB711D-FFB8-EE4B-BEAF-AF0E931DAFE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414118" y="1330732"/>
            <a:ext cx="4699646" cy="3595069"/>
          </a:xfrm>
          <a:prstGeom prst="rect">
            <a:avLst/>
          </a:prstGeom>
        </p:spPr>
      </p:pic>
      <p:cxnSp>
        <p:nvCxnSpPr>
          <p:cNvPr id="17" name="Conector recto 16">
            <a:extLst>
              <a:ext uri="{FF2B5EF4-FFF2-40B4-BE49-F238E27FC236}">
                <a16:creationId xmlns:a16="http://schemas.microsoft.com/office/drawing/2014/main" id="{27D3F451-0671-414D-98A6-BBE20372956B}"/>
              </a:ext>
            </a:extLst>
          </p:cNvPr>
          <p:cNvCxnSpPr>
            <a:cxnSpLocks/>
          </p:cNvCxnSpPr>
          <p:nvPr/>
        </p:nvCxnSpPr>
        <p:spPr>
          <a:xfrm>
            <a:off x="5615951" y="2311357"/>
            <a:ext cx="429786" cy="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9" name="CuadroTexto 8">
            <a:hlinkClick r:id="rId6"/>
            <a:extLst>
              <a:ext uri="{FF2B5EF4-FFF2-40B4-BE49-F238E27FC236}">
                <a16:creationId xmlns:a16="http://schemas.microsoft.com/office/drawing/2014/main" id="{F7A5EDD4-9EC7-7FC1-493E-E3B3EBEE9FB3}"/>
              </a:ext>
            </a:extLst>
          </p:cNvPr>
          <p:cNvSpPr txBox="1"/>
          <p:nvPr/>
        </p:nvSpPr>
        <p:spPr>
          <a:xfrm>
            <a:off x="3164265" y="630186"/>
            <a:ext cx="2666579" cy="830997"/>
          </a:xfrm>
          <a:prstGeom prst="rect">
            <a:avLst/>
          </a:prstGeom>
          <a:noFill/>
        </p:spPr>
        <p:txBody>
          <a:bodyPr wrap="square" rtlCol="0">
            <a:spAutoFit/>
          </a:bodyPr>
          <a:lstStyle/>
          <a:p>
            <a:pPr defTabSz="685800">
              <a:defRPr/>
            </a:pPr>
            <a:r>
              <a:rPr lang="es-ES" sz="2400" b="1" dirty="0">
                <a:solidFill>
                  <a:schemeClr val="tx2"/>
                </a:solidFill>
                <a:latin typeface="Century Gothic"/>
              </a:rPr>
              <a:t>Web Cash </a:t>
            </a:r>
            <a:r>
              <a:rPr lang="es-ES" sz="2400" b="1" dirty="0" err="1">
                <a:solidFill>
                  <a:schemeClr val="tx2"/>
                </a:solidFill>
                <a:latin typeface="Century Gothic"/>
              </a:rPr>
              <a:t>Today</a:t>
            </a:r>
            <a:r>
              <a:rPr lang="es-ES" sz="2400" dirty="0">
                <a:solidFill>
                  <a:schemeClr val="accent1"/>
                </a:solidFill>
                <a:latin typeface="Century Gothic"/>
              </a:rPr>
              <a:t>	</a:t>
            </a:r>
            <a:endParaRPr lang="es-ES" sz="2400" b="1" dirty="0">
              <a:solidFill>
                <a:schemeClr val="accent1"/>
              </a:solidFill>
              <a:latin typeface="Century Gothic"/>
            </a:endParaRPr>
          </a:p>
        </p:txBody>
      </p:sp>
      <p:sp>
        <p:nvSpPr>
          <p:cNvPr id="4" name="Triángulo 3">
            <a:hlinkClick r:id="rId6"/>
            <a:extLst>
              <a:ext uri="{FF2B5EF4-FFF2-40B4-BE49-F238E27FC236}">
                <a16:creationId xmlns:a16="http://schemas.microsoft.com/office/drawing/2014/main" id="{31329B61-DBAA-8EA5-7D4A-DB3973E46E31}"/>
              </a:ext>
            </a:extLst>
          </p:cNvPr>
          <p:cNvSpPr/>
          <p:nvPr/>
        </p:nvSpPr>
        <p:spPr>
          <a:xfrm rot="5400000">
            <a:off x="4299467" y="1231510"/>
            <a:ext cx="188196" cy="16223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texto 2">
            <a:extLst>
              <a:ext uri="{FF2B5EF4-FFF2-40B4-BE49-F238E27FC236}">
                <a16:creationId xmlns:a16="http://schemas.microsoft.com/office/drawing/2014/main" id="{905DF58A-DAA3-90D4-0C14-776815C795E0}"/>
              </a:ext>
            </a:extLst>
          </p:cNvPr>
          <p:cNvSpPr>
            <a:spLocks noGrp="1"/>
          </p:cNvSpPr>
          <p:nvPr>
            <p:ph type="body" sz="quarter" idx="12"/>
          </p:nvPr>
        </p:nvSpPr>
        <p:spPr/>
        <p:txBody>
          <a:bodyPr/>
          <a:lstStyle/>
          <a:p>
            <a:endParaRPr lang="es-ES"/>
          </a:p>
        </p:txBody>
      </p:sp>
    </p:spTree>
    <p:extLst>
      <p:ext uri="{BB962C8B-B14F-4D97-AF65-F5344CB8AC3E}">
        <p14:creationId xmlns:p14="http://schemas.microsoft.com/office/powerpoint/2010/main" val="23752845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rgbClr val="FFD300"/>
        </a:solidFill>
        <a:effectLst/>
      </p:bgPr>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57245" y="2311017"/>
            <a:ext cx="1629509" cy="521465"/>
          </a:xfrm>
          <a:prstGeom prst="rect">
            <a:avLst/>
          </a:prstGeom>
        </p:spPr>
      </p:pic>
    </p:spTree>
    <p:extLst>
      <p:ext uri="{BB962C8B-B14F-4D97-AF65-F5344CB8AC3E}">
        <p14:creationId xmlns:p14="http://schemas.microsoft.com/office/powerpoint/2010/main" val="202289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FD300"/>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1. Soluciones Cash </a:t>
            </a:r>
            <a:r>
              <a:rPr lang="es-ES" sz="3200" b="0" dirty="0" err="1">
                <a:solidFill>
                  <a:schemeClr val="tx2"/>
                </a:solidFill>
                <a:latin typeface="Century Gothic" panose="020B0502020202020204" pitchFamily="34" charset="0"/>
              </a:rPr>
              <a:t>Today</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1850305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01.Soluciones Cash </a:t>
            </a:r>
            <a:r>
              <a:rPr lang="es-ES" dirty="0" err="1">
                <a:latin typeface="Century Gothic" panose="020B0502020202020204" pitchFamily="34" charset="0"/>
              </a:rPr>
              <a:t>Today</a:t>
            </a:r>
            <a:r>
              <a:rPr lang="es-ES" dirty="0">
                <a:latin typeface="Century Gothic" panose="020B0502020202020204" pitchFamily="34" charset="0"/>
              </a:rPr>
              <a:t>.</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2" name="Rectángulo 1">
            <a:extLst>
              <a:ext uri="{FF2B5EF4-FFF2-40B4-BE49-F238E27FC236}">
                <a16:creationId xmlns:a16="http://schemas.microsoft.com/office/drawing/2014/main" id="{32D516F3-4538-BB4F-938B-16B1415B46D5}"/>
              </a:ext>
            </a:extLst>
          </p:cNvPr>
          <p:cNvSpPr/>
          <p:nvPr/>
        </p:nvSpPr>
        <p:spPr>
          <a:xfrm>
            <a:off x="7113046" y="669602"/>
            <a:ext cx="2030953" cy="4473897"/>
          </a:xfrm>
          <a:prstGeom prst="rect">
            <a:avLst/>
          </a:prstGeom>
          <a:solidFill>
            <a:srgbClr val="FDD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A9CDD39B-725A-694F-AF46-B639A96C2E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159" y="669602"/>
            <a:ext cx="3075355" cy="2175786"/>
          </a:xfrm>
          <a:prstGeom prst="rect">
            <a:avLst/>
          </a:prstGeom>
        </p:spPr>
      </p:pic>
      <p:pic>
        <p:nvPicPr>
          <p:cNvPr id="9" name="Imagen 8">
            <a:extLst>
              <a:ext uri="{FF2B5EF4-FFF2-40B4-BE49-F238E27FC236}">
                <a16:creationId xmlns:a16="http://schemas.microsoft.com/office/drawing/2014/main" id="{096D00E4-493C-DB4A-8C52-65604AAD35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8159" y="2967714"/>
            <a:ext cx="3075354" cy="2175786"/>
          </a:xfrm>
          <a:prstGeom prst="rect">
            <a:avLst/>
          </a:prstGeom>
        </p:spPr>
      </p:pic>
      <p:pic>
        <p:nvPicPr>
          <p:cNvPr id="11" name="Imagen 10">
            <a:extLst>
              <a:ext uri="{FF2B5EF4-FFF2-40B4-BE49-F238E27FC236}">
                <a16:creationId xmlns:a16="http://schemas.microsoft.com/office/drawing/2014/main" id="{F9C37937-0286-604C-A3E4-19911CD9EA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05603" y="669602"/>
            <a:ext cx="3075354" cy="2175786"/>
          </a:xfrm>
          <a:prstGeom prst="rect">
            <a:avLst/>
          </a:prstGeom>
        </p:spPr>
      </p:pic>
      <p:pic>
        <p:nvPicPr>
          <p:cNvPr id="12" name="Imagen 11">
            <a:extLst>
              <a:ext uri="{FF2B5EF4-FFF2-40B4-BE49-F238E27FC236}">
                <a16:creationId xmlns:a16="http://schemas.microsoft.com/office/drawing/2014/main" id="{D0D11A4B-75E7-1542-92D8-CB9F7D0C4B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05602" y="2967713"/>
            <a:ext cx="3075355" cy="2175787"/>
          </a:xfrm>
          <a:prstGeom prst="rect">
            <a:avLst/>
          </a:prstGeom>
        </p:spPr>
      </p:pic>
    </p:spTree>
    <p:extLst>
      <p:ext uri="{BB962C8B-B14F-4D97-AF65-F5344CB8AC3E}">
        <p14:creationId xmlns:p14="http://schemas.microsoft.com/office/powerpoint/2010/main" val="1988741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Optimización.</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8" name="Rectángulo 27">
            <a:extLst>
              <a:ext uri="{FF2B5EF4-FFF2-40B4-BE49-F238E27FC236}">
                <a16:creationId xmlns:a16="http://schemas.microsoft.com/office/drawing/2014/main" id="{F245CFCD-7C3A-E543-8BB0-5CDCDFD65571}"/>
              </a:ext>
            </a:extLst>
          </p:cNvPr>
          <p:cNvSpPr/>
          <p:nvPr/>
        </p:nvSpPr>
        <p:spPr>
          <a:xfrm>
            <a:off x="135924" y="1027112"/>
            <a:ext cx="2519992" cy="707886"/>
          </a:xfrm>
          <a:prstGeom prst="rect">
            <a:avLst/>
          </a:prstGeom>
        </p:spPr>
        <p:txBody>
          <a:bodyPr wrap="square">
            <a:spAutoFit/>
          </a:bodyPr>
          <a:lstStyle/>
          <a:p>
            <a:pPr algn="r"/>
            <a:r>
              <a:rPr lang="es-ES" sz="2000" b="1" dirty="0">
                <a:solidFill>
                  <a:srgbClr val="F1AA20"/>
                </a:solidFill>
                <a:latin typeface="Century Gothic" panose="020B0502020202020204" pitchFamily="34" charset="0"/>
              </a:rPr>
              <a:t>OPTIMIZACIÓN</a:t>
            </a:r>
          </a:p>
          <a:p>
            <a:pPr algn="r"/>
            <a:r>
              <a:rPr lang="es-ES" sz="2000" b="1" dirty="0">
                <a:solidFill>
                  <a:srgbClr val="F1AA20"/>
                </a:solidFill>
                <a:latin typeface="Century Gothic" panose="020B0502020202020204" pitchFamily="34" charset="0"/>
              </a:rPr>
              <a:t>Cash </a:t>
            </a:r>
            <a:r>
              <a:rPr lang="es-ES" sz="2000" b="1" dirty="0" err="1">
                <a:solidFill>
                  <a:srgbClr val="F1AA20"/>
                </a:solidFill>
                <a:latin typeface="Century Gothic" panose="020B0502020202020204" pitchFamily="34" charset="0"/>
              </a:rPr>
              <a:t>Today</a:t>
            </a:r>
            <a:endParaRPr lang="es-ES" sz="2000" b="1" dirty="0">
              <a:solidFill>
                <a:srgbClr val="F1AA20"/>
              </a:solidFill>
              <a:latin typeface="Century Gothic" panose="020B0502020202020204" pitchFamily="34" charset="0"/>
            </a:endParaRPr>
          </a:p>
        </p:txBody>
      </p:sp>
      <p:sp>
        <p:nvSpPr>
          <p:cNvPr id="29" name="Rectángulo 28">
            <a:extLst>
              <a:ext uri="{FF2B5EF4-FFF2-40B4-BE49-F238E27FC236}">
                <a16:creationId xmlns:a16="http://schemas.microsoft.com/office/drawing/2014/main" id="{6E0718CD-AB4A-7542-B345-F9714929E9D3}"/>
              </a:ext>
            </a:extLst>
          </p:cNvPr>
          <p:cNvSpPr/>
          <p:nvPr/>
        </p:nvSpPr>
        <p:spPr>
          <a:xfrm>
            <a:off x="2886270" y="1937709"/>
            <a:ext cx="4713136" cy="2492990"/>
          </a:xfrm>
          <a:prstGeom prst="rect">
            <a:avLst/>
          </a:prstGeom>
        </p:spPr>
        <p:txBody>
          <a:bodyPr wrap="square">
            <a:spAutoFit/>
          </a:bodyPr>
          <a:lstStyle/>
          <a:p>
            <a:pPr marL="171450" indent="-171450">
              <a:buClr>
                <a:srgbClr val="FFD525"/>
              </a:buClr>
              <a:buFont typeface="Arial" panose="020B0604020202020204" pitchFamily="34" charset="0"/>
              <a:buChar char="•"/>
            </a:pPr>
            <a:r>
              <a:rPr lang="es-ES" sz="1200" dirty="0">
                <a:solidFill>
                  <a:schemeClr val="tx2"/>
                </a:solidFill>
                <a:latin typeface="Arial" panose="020B0604020202020204" pitchFamily="34" charset="0"/>
                <a:cs typeface="Arial" panose="020B0604020202020204" pitchFamily="34" charset="0"/>
              </a:rPr>
              <a:t>Mejorar tiempos operativos al cierre del día: ahorro en contaje, validación y cuadre.</a:t>
            </a:r>
          </a:p>
          <a:p>
            <a:pPr>
              <a:buClr>
                <a:srgbClr val="FFD525"/>
              </a:buClr>
            </a:pPr>
            <a:endParaRPr lang="es-ES" sz="1200" dirty="0">
              <a:solidFill>
                <a:schemeClr val="tx2"/>
              </a:solidFill>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s-ES" sz="1200" dirty="0">
                <a:solidFill>
                  <a:schemeClr val="tx2"/>
                </a:solidFill>
                <a:latin typeface="Arial" panose="020B0604020202020204" pitchFamily="34" charset="0"/>
                <a:cs typeface="Arial" panose="020B0604020202020204" pitchFamily="34" charset="0"/>
              </a:rPr>
              <a:t>Mejorar la trazabilidad del efectivo del negocio.</a:t>
            </a:r>
          </a:p>
          <a:p>
            <a:pPr marL="171450" indent="-171450">
              <a:buClr>
                <a:srgbClr val="FFD525"/>
              </a:buClr>
              <a:buFont typeface="Arial" panose="020B0604020202020204" pitchFamily="34" charset="0"/>
              <a:buChar char="•"/>
            </a:pPr>
            <a:endParaRPr lang="es-ES" sz="1200" dirty="0">
              <a:solidFill>
                <a:schemeClr val="tx2"/>
              </a:solidFill>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s-ES" sz="1200" dirty="0">
                <a:solidFill>
                  <a:schemeClr val="tx2"/>
                </a:solidFill>
                <a:latin typeface="Arial" panose="020B0604020202020204" pitchFamily="34" charset="0"/>
                <a:cs typeface="Arial" panose="020B0604020202020204" pitchFamily="34" charset="0"/>
              </a:rPr>
              <a:t>Servicio de entrega de cambio.</a:t>
            </a:r>
          </a:p>
          <a:p>
            <a:pPr marL="171450" indent="-171450">
              <a:buClr>
                <a:srgbClr val="FFD525"/>
              </a:buClr>
              <a:buFont typeface="Arial" panose="020B0604020202020204" pitchFamily="34" charset="0"/>
              <a:buChar char="•"/>
            </a:pPr>
            <a:endParaRPr lang="es-ES" sz="1200" dirty="0">
              <a:solidFill>
                <a:schemeClr val="tx2"/>
              </a:solidFill>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s-ES" sz="1200" dirty="0">
                <a:solidFill>
                  <a:schemeClr val="tx2"/>
                </a:solidFill>
                <a:latin typeface="Arial" panose="020B0604020202020204" pitchFamily="34" charset="0"/>
                <a:cs typeface="Arial" panose="020B0604020202020204" pitchFamily="34" charset="0"/>
              </a:rPr>
              <a:t>Evitar el riesgo de acera durante el transporte del efectivo </a:t>
            </a:r>
            <a:br>
              <a:rPr lang="es-ES" sz="1200" dirty="0">
                <a:solidFill>
                  <a:schemeClr val="tx2"/>
                </a:solidFill>
                <a:latin typeface="Arial" panose="020B0604020202020204" pitchFamily="34" charset="0"/>
                <a:cs typeface="Arial" panose="020B0604020202020204" pitchFamily="34" charset="0"/>
              </a:rPr>
            </a:br>
            <a:r>
              <a:rPr lang="es-ES" sz="1200" dirty="0">
                <a:solidFill>
                  <a:schemeClr val="tx2"/>
                </a:solidFill>
                <a:latin typeface="Arial" panose="020B0604020202020204" pitchFamily="34" charset="0"/>
                <a:cs typeface="Arial" panose="020B0604020202020204" pitchFamily="34" charset="0"/>
              </a:rPr>
              <a:t>hasta el banco.</a:t>
            </a:r>
          </a:p>
          <a:p>
            <a:pPr marL="171450" indent="-171450">
              <a:buClr>
                <a:srgbClr val="FFD525"/>
              </a:buClr>
              <a:buFont typeface="Arial" panose="020B0604020202020204" pitchFamily="34" charset="0"/>
              <a:buChar char="•"/>
            </a:pPr>
            <a:endParaRPr lang="es-ES" sz="1200" dirty="0">
              <a:solidFill>
                <a:schemeClr val="tx2"/>
              </a:solidFill>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s-ES" sz="1200" dirty="0">
                <a:solidFill>
                  <a:schemeClr val="tx2"/>
                </a:solidFill>
                <a:latin typeface="Arial" panose="020B0604020202020204" pitchFamily="34" charset="0"/>
                <a:cs typeface="Arial" panose="020B0604020202020204" pitchFamily="34" charset="0"/>
              </a:rPr>
              <a:t>Evitar tiempos de espera en la sucursal bancaria.</a:t>
            </a:r>
          </a:p>
          <a:p>
            <a:pPr marL="171450" indent="-171450">
              <a:buClr>
                <a:srgbClr val="FFD525"/>
              </a:buClr>
              <a:buFont typeface="Arial" panose="020B0604020202020204" pitchFamily="34" charset="0"/>
              <a:buChar char="•"/>
            </a:pPr>
            <a:endParaRPr lang="es-ES" sz="1200" dirty="0">
              <a:solidFill>
                <a:schemeClr val="tx2"/>
              </a:solidFill>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s-ES" sz="1200" dirty="0">
                <a:solidFill>
                  <a:schemeClr val="tx2"/>
                </a:solidFill>
                <a:latin typeface="Arial" panose="020B0604020202020204" pitchFamily="34" charset="0"/>
                <a:cs typeface="Arial" panose="020B0604020202020204" pitchFamily="34" charset="0"/>
              </a:rPr>
              <a:t>Reducir el coste de tener inmovilizado el efectivo en el negocio.</a:t>
            </a:r>
          </a:p>
        </p:txBody>
      </p:sp>
      <p:cxnSp>
        <p:nvCxnSpPr>
          <p:cNvPr id="32" name="Conector recto 31">
            <a:extLst>
              <a:ext uri="{FF2B5EF4-FFF2-40B4-BE49-F238E27FC236}">
                <a16:creationId xmlns:a16="http://schemas.microsoft.com/office/drawing/2014/main" id="{035E117B-90E8-CB40-B443-EADCA56FC3F0}"/>
              </a:ext>
            </a:extLst>
          </p:cNvPr>
          <p:cNvCxnSpPr>
            <a:cxnSpLocks/>
          </p:cNvCxnSpPr>
          <p:nvPr/>
        </p:nvCxnSpPr>
        <p:spPr>
          <a:xfrm>
            <a:off x="2771092" y="1032469"/>
            <a:ext cx="0" cy="3627292"/>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51" name="Rectángulo 50">
            <a:extLst>
              <a:ext uri="{FF2B5EF4-FFF2-40B4-BE49-F238E27FC236}">
                <a16:creationId xmlns:a16="http://schemas.microsoft.com/office/drawing/2014/main" id="{DDCE11CC-FCCB-CF45-AD5E-22096981A896}"/>
              </a:ext>
            </a:extLst>
          </p:cNvPr>
          <p:cNvSpPr/>
          <p:nvPr/>
        </p:nvSpPr>
        <p:spPr>
          <a:xfrm>
            <a:off x="7378607" y="4459706"/>
            <a:ext cx="1911164" cy="400110"/>
          </a:xfrm>
          <a:prstGeom prst="rect">
            <a:avLst/>
          </a:prstGeom>
        </p:spPr>
        <p:txBody>
          <a:bodyPr wrap="square">
            <a:spAutoFit/>
          </a:bodyPr>
          <a:lstStyle/>
          <a:p>
            <a:pPr>
              <a:buClr>
                <a:srgbClr val="FFCC00"/>
              </a:buClr>
            </a:pPr>
            <a:r>
              <a:rPr lang="es-CO" sz="1000" b="1" dirty="0">
                <a:solidFill>
                  <a:schemeClr val="bg1"/>
                </a:solidFill>
              </a:rPr>
              <a:t>Gestión de redes </a:t>
            </a:r>
            <a:br>
              <a:rPr lang="es-CO" sz="1000" b="1" dirty="0">
                <a:solidFill>
                  <a:schemeClr val="bg1"/>
                </a:solidFill>
              </a:rPr>
            </a:br>
            <a:r>
              <a:rPr lang="es-CO" sz="1000" b="1" dirty="0">
                <a:solidFill>
                  <a:schemeClr val="bg1"/>
                </a:solidFill>
              </a:rPr>
              <a:t>Corresponsales</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7" name="Imagen 6">
            <a:extLst>
              <a:ext uri="{FF2B5EF4-FFF2-40B4-BE49-F238E27FC236}">
                <a16:creationId xmlns:a16="http://schemas.microsoft.com/office/drawing/2014/main" id="{1A243E30-92DE-3548-91EC-E567C27092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50556" y="852055"/>
            <a:ext cx="806800" cy="806800"/>
          </a:xfrm>
          <a:prstGeom prst="rect">
            <a:avLst/>
          </a:prstGeom>
        </p:spPr>
      </p:pic>
      <p:pic>
        <p:nvPicPr>
          <p:cNvPr id="17" name="Imagen 16">
            <a:extLst>
              <a:ext uri="{FF2B5EF4-FFF2-40B4-BE49-F238E27FC236}">
                <a16:creationId xmlns:a16="http://schemas.microsoft.com/office/drawing/2014/main" id="{0DCED97C-3EF3-8A4B-8400-78F47EA179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17632" y="993793"/>
            <a:ext cx="806800" cy="806800"/>
          </a:xfrm>
          <a:prstGeom prst="rect">
            <a:avLst/>
          </a:prstGeom>
        </p:spPr>
      </p:pic>
      <p:pic>
        <p:nvPicPr>
          <p:cNvPr id="18" name="Imagen 17">
            <a:extLst>
              <a:ext uri="{FF2B5EF4-FFF2-40B4-BE49-F238E27FC236}">
                <a16:creationId xmlns:a16="http://schemas.microsoft.com/office/drawing/2014/main" id="{532F1338-7A76-BE48-9011-3F191BF6DDC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32066" y="869377"/>
            <a:ext cx="1004832" cy="1004832"/>
          </a:xfrm>
          <a:prstGeom prst="rect">
            <a:avLst/>
          </a:prstGeom>
        </p:spPr>
      </p:pic>
      <p:pic>
        <p:nvPicPr>
          <p:cNvPr id="19" name="Imagen 18">
            <a:extLst>
              <a:ext uri="{FF2B5EF4-FFF2-40B4-BE49-F238E27FC236}">
                <a16:creationId xmlns:a16="http://schemas.microsoft.com/office/drawing/2014/main" id="{5572C4A2-827F-884F-890A-201EC9FED84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24003" y="948456"/>
            <a:ext cx="806800" cy="806800"/>
          </a:xfrm>
          <a:prstGeom prst="rect">
            <a:avLst/>
          </a:prstGeom>
        </p:spPr>
      </p:pic>
    </p:spTree>
    <p:extLst>
      <p:ext uri="{BB962C8B-B14F-4D97-AF65-F5344CB8AC3E}">
        <p14:creationId xmlns:p14="http://schemas.microsoft.com/office/powerpoint/2010/main" val="4031774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Beneficios del ingreso.</a:t>
            </a:r>
            <a:br>
              <a:rPr lang="es-ES" dirty="0">
                <a:latin typeface="Century Gothic" panose="020B0502020202020204" pitchFamily="34" charset="0"/>
              </a:rPr>
            </a:br>
            <a:endParaRPr lang="es-ES" b="0" dirty="0">
              <a:latin typeface="Century Gothic" panose="020B0502020202020204" pitchFamily="34" charset="0"/>
            </a:endParaRPr>
          </a:p>
        </p:txBody>
      </p:sp>
      <p:sp>
        <p:nvSpPr>
          <p:cNvPr id="28" name="Rectángulo 27">
            <a:extLst>
              <a:ext uri="{FF2B5EF4-FFF2-40B4-BE49-F238E27FC236}">
                <a16:creationId xmlns:a16="http://schemas.microsoft.com/office/drawing/2014/main" id="{F245CFCD-7C3A-E543-8BB0-5CDCDFD65571}"/>
              </a:ext>
            </a:extLst>
          </p:cNvPr>
          <p:cNvSpPr/>
          <p:nvPr/>
        </p:nvSpPr>
        <p:spPr>
          <a:xfrm>
            <a:off x="135924" y="912522"/>
            <a:ext cx="2519992" cy="1015663"/>
          </a:xfrm>
          <a:prstGeom prst="rect">
            <a:avLst/>
          </a:prstGeom>
        </p:spPr>
        <p:txBody>
          <a:bodyPr wrap="square">
            <a:spAutoFit/>
          </a:bodyPr>
          <a:lstStyle/>
          <a:p>
            <a:pPr algn="r"/>
            <a:r>
              <a:rPr lang="es-ES" sz="2000" b="1" dirty="0">
                <a:solidFill>
                  <a:srgbClr val="77C8CD"/>
                </a:solidFill>
                <a:latin typeface="Century Gothic" panose="020B0502020202020204" pitchFamily="34" charset="0"/>
              </a:rPr>
              <a:t>Eficiencia </a:t>
            </a:r>
            <a:br>
              <a:rPr lang="es-ES" sz="2000" b="1" dirty="0">
                <a:solidFill>
                  <a:srgbClr val="77C8CD"/>
                </a:solidFill>
                <a:latin typeface="Century Gothic" panose="020B0502020202020204" pitchFamily="34" charset="0"/>
              </a:rPr>
            </a:br>
            <a:r>
              <a:rPr lang="es-ES" sz="2000" b="1" dirty="0">
                <a:solidFill>
                  <a:srgbClr val="77C8CD"/>
                </a:solidFill>
                <a:latin typeface="Century Gothic" panose="020B0502020202020204" pitchFamily="34" charset="0"/>
              </a:rPr>
              <a:t>en la gestión </a:t>
            </a:r>
            <a:br>
              <a:rPr lang="es-ES" sz="2000" b="1" dirty="0">
                <a:solidFill>
                  <a:srgbClr val="77C8CD"/>
                </a:solidFill>
                <a:latin typeface="Century Gothic" panose="020B0502020202020204" pitchFamily="34" charset="0"/>
              </a:rPr>
            </a:br>
            <a:r>
              <a:rPr lang="es-ES" sz="2000" b="1" dirty="0">
                <a:solidFill>
                  <a:srgbClr val="77C8CD"/>
                </a:solidFill>
                <a:latin typeface="Century Gothic" panose="020B0502020202020204" pitchFamily="34" charset="0"/>
              </a:rPr>
              <a:t>del efectivo</a:t>
            </a:r>
          </a:p>
        </p:txBody>
      </p:sp>
      <p:sp>
        <p:nvSpPr>
          <p:cNvPr id="29" name="Rectángulo 28">
            <a:extLst>
              <a:ext uri="{FF2B5EF4-FFF2-40B4-BE49-F238E27FC236}">
                <a16:creationId xmlns:a16="http://schemas.microsoft.com/office/drawing/2014/main" id="{6E0718CD-AB4A-7542-B345-F9714929E9D3}"/>
              </a:ext>
            </a:extLst>
          </p:cNvPr>
          <p:cNvSpPr/>
          <p:nvPr/>
        </p:nvSpPr>
        <p:spPr>
          <a:xfrm>
            <a:off x="2886269" y="953729"/>
            <a:ext cx="5714033" cy="954107"/>
          </a:xfrm>
          <a:prstGeom prst="rect">
            <a:avLst/>
          </a:prstGeom>
        </p:spPr>
        <p:txBody>
          <a:bodyPr wrap="square">
            <a:spAutoFit/>
          </a:bodyPr>
          <a:lstStyle/>
          <a:p>
            <a:pPr marL="171450" indent="-171450">
              <a:spcAft>
                <a:spcPts val="1200"/>
              </a:spcAft>
              <a:buClr>
                <a:srgbClr val="77C8CD"/>
              </a:buClr>
              <a:buFont typeface="Arial" panose="020B0604020202020204" pitchFamily="34" charset="0"/>
              <a:buChar char="•"/>
            </a:pPr>
            <a:r>
              <a:rPr lang="es-ES" sz="1200" dirty="0">
                <a:latin typeface="Arial" panose="020B0604020202020204" pitchFamily="34" charset="0"/>
                <a:cs typeface="Arial" panose="020B0604020202020204" pitchFamily="34" charset="0"/>
              </a:rPr>
              <a:t>Ahorra tiempo en el cierre diario.</a:t>
            </a:r>
          </a:p>
          <a:p>
            <a:pPr marL="171450" indent="-171450">
              <a:spcAft>
                <a:spcPts val="1200"/>
              </a:spcAft>
              <a:buClr>
                <a:srgbClr val="77C8CD"/>
              </a:buClr>
              <a:buFont typeface="Arial" panose="020B0604020202020204" pitchFamily="34" charset="0"/>
              <a:buChar char="•"/>
            </a:pPr>
            <a:r>
              <a:rPr lang="es-ES" sz="1200" dirty="0">
                <a:latin typeface="Arial" panose="020B0604020202020204" pitchFamily="34" charset="0"/>
                <a:cs typeface="Arial" panose="020B0604020202020204" pitchFamily="34" charset="0"/>
              </a:rPr>
              <a:t>Posibilita apunte en cuenta bancaria del cliente al día siguiente del ingreso.</a:t>
            </a:r>
          </a:p>
          <a:p>
            <a:pPr marL="171450" indent="-171450">
              <a:spcAft>
                <a:spcPts val="1200"/>
              </a:spcAft>
              <a:buClr>
                <a:srgbClr val="77C8CD"/>
              </a:buClr>
              <a:buFont typeface="Arial" panose="020B0604020202020204" pitchFamily="34" charset="0"/>
              <a:buChar char="•"/>
            </a:pPr>
            <a:r>
              <a:rPr lang="es-ES" sz="1200" dirty="0">
                <a:latin typeface="Arial" panose="020B0604020202020204" pitchFamily="34" charset="0"/>
                <a:cs typeface="Arial" panose="020B0604020202020204" pitchFamily="34" charset="0"/>
              </a:rPr>
              <a:t>Reduce el tiempo de contaje de efectivo.</a:t>
            </a:r>
          </a:p>
        </p:txBody>
      </p:sp>
      <p:cxnSp>
        <p:nvCxnSpPr>
          <p:cNvPr id="32" name="Conector recto 31">
            <a:extLst>
              <a:ext uri="{FF2B5EF4-FFF2-40B4-BE49-F238E27FC236}">
                <a16:creationId xmlns:a16="http://schemas.microsoft.com/office/drawing/2014/main" id="{035E117B-90E8-CB40-B443-EADCA56FC3F0}"/>
              </a:ext>
            </a:extLst>
          </p:cNvPr>
          <p:cNvCxnSpPr>
            <a:cxnSpLocks/>
          </p:cNvCxnSpPr>
          <p:nvPr/>
        </p:nvCxnSpPr>
        <p:spPr>
          <a:xfrm>
            <a:off x="2771092" y="953729"/>
            <a:ext cx="0" cy="985534"/>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15" name="Rectángulo 14">
            <a:extLst>
              <a:ext uri="{FF2B5EF4-FFF2-40B4-BE49-F238E27FC236}">
                <a16:creationId xmlns:a16="http://schemas.microsoft.com/office/drawing/2014/main" id="{39860F1F-2A86-484A-BACD-F801C31E4F9C}"/>
              </a:ext>
            </a:extLst>
          </p:cNvPr>
          <p:cNvSpPr/>
          <p:nvPr/>
        </p:nvSpPr>
        <p:spPr>
          <a:xfrm>
            <a:off x="135924" y="2330448"/>
            <a:ext cx="2519992" cy="707886"/>
          </a:xfrm>
          <a:prstGeom prst="rect">
            <a:avLst/>
          </a:prstGeom>
        </p:spPr>
        <p:txBody>
          <a:bodyPr wrap="square">
            <a:spAutoFit/>
          </a:bodyPr>
          <a:lstStyle/>
          <a:p>
            <a:pPr algn="r"/>
            <a:r>
              <a:rPr lang="es-ES" sz="2000" b="1" dirty="0">
                <a:solidFill>
                  <a:srgbClr val="637B7C"/>
                </a:solidFill>
                <a:latin typeface="Century Gothic" panose="020B0502020202020204" pitchFamily="34" charset="0"/>
              </a:rPr>
              <a:t>Mayor </a:t>
            </a:r>
            <a:br>
              <a:rPr lang="es-ES" sz="2000" b="1" dirty="0">
                <a:solidFill>
                  <a:srgbClr val="637B7C"/>
                </a:solidFill>
                <a:latin typeface="Century Gothic" panose="020B0502020202020204" pitchFamily="34" charset="0"/>
              </a:rPr>
            </a:br>
            <a:r>
              <a:rPr lang="es-ES" sz="2000" b="1" dirty="0">
                <a:solidFill>
                  <a:srgbClr val="637B7C"/>
                </a:solidFill>
                <a:latin typeface="Century Gothic" panose="020B0502020202020204" pitchFamily="34" charset="0"/>
              </a:rPr>
              <a:t>seguridad</a:t>
            </a:r>
          </a:p>
        </p:txBody>
      </p:sp>
      <p:sp>
        <p:nvSpPr>
          <p:cNvPr id="16" name="Rectángulo 15">
            <a:extLst>
              <a:ext uri="{FF2B5EF4-FFF2-40B4-BE49-F238E27FC236}">
                <a16:creationId xmlns:a16="http://schemas.microsoft.com/office/drawing/2014/main" id="{6ADFBFAC-6758-2248-B45A-D1AB32AA976D}"/>
              </a:ext>
            </a:extLst>
          </p:cNvPr>
          <p:cNvSpPr/>
          <p:nvPr/>
        </p:nvSpPr>
        <p:spPr>
          <a:xfrm>
            <a:off x="2886270" y="2295119"/>
            <a:ext cx="5343330" cy="800219"/>
          </a:xfrm>
          <a:prstGeom prst="rect">
            <a:avLst/>
          </a:prstGeom>
        </p:spPr>
        <p:txBody>
          <a:bodyPr wrap="square">
            <a:spAutoFit/>
          </a:bodyPr>
          <a:lstStyle/>
          <a:p>
            <a:pPr marL="171450" indent="-171450">
              <a:spcAft>
                <a:spcPts val="1200"/>
              </a:spcAft>
              <a:buClr>
                <a:srgbClr val="637B7C"/>
              </a:buClr>
              <a:buFont typeface="Arial" panose="020B0604020202020204" pitchFamily="34" charset="0"/>
              <a:buChar char="•"/>
            </a:pPr>
            <a:r>
              <a:rPr lang="es-ES" sz="1200" dirty="0">
                <a:latin typeface="Arial" panose="020B0604020202020204" pitchFamily="34" charset="0"/>
                <a:cs typeface="Arial" panose="020B0604020202020204" pitchFamily="34" charset="0"/>
              </a:rPr>
              <a:t>Reducción del riesgo de acera y tiempos en el  desplazamiento hasta sucursal bancaria.</a:t>
            </a:r>
          </a:p>
          <a:p>
            <a:pPr marL="171450" indent="-171450">
              <a:spcAft>
                <a:spcPts val="1200"/>
              </a:spcAft>
              <a:buClr>
                <a:srgbClr val="637B7C"/>
              </a:buClr>
              <a:buFont typeface="Arial" panose="020B0604020202020204" pitchFamily="34" charset="0"/>
              <a:buChar char="•"/>
            </a:pPr>
            <a:r>
              <a:rPr lang="es-ES" sz="1200" dirty="0">
                <a:latin typeface="Arial" panose="020B0604020202020204" pitchFamily="34" charset="0"/>
                <a:cs typeface="Arial" panose="020B0604020202020204" pitchFamily="34" charset="0"/>
              </a:rPr>
              <a:t>Mayor trazabilidad sobre el efectivo desde el ingreso en Cash </a:t>
            </a:r>
            <a:r>
              <a:rPr lang="es-ES" sz="1200" dirty="0" err="1">
                <a:latin typeface="Arial" panose="020B0604020202020204" pitchFamily="34" charset="0"/>
                <a:cs typeface="Arial" panose="020B0604020202020204" pitchFamily="34" charset="0"/>
              </a:rPr>
              <a:t>Today</a:t>
            </a:r>
            <a:r>
              <a:rPr lang="es-ES" sz="1200" dirty="0">
                <a:latin typeface="Arial" panose="020B0604020202020204" pitchFamily="34" charset="0"/>
                <a:cs typeface="Arial" panose="020B0604020202020204" pitchFamily="34" charset="0"/>
              </a:rPr>
              <a:t>.</a:t>
            </a:r>
          </a:p>
        </p:txBody>
      </p:sp>
      <p:cxnSp>
        <p:nvCxnSpPr>
          <p:cNvPr id="20" name="Conector recto 19">
            <a:extLst>
              <a:ext uri="{FF2B5EF4-FFF2-40B4-BE49-F238E27FC236}">
                <a16:creationId xmlns:a16="http://schemas.microsoft.com/office/drawing/2014/main" id="{D6B1152B-6FB0-7C41-B910-F0EC71B9E6BB}"/>
              </a:ext>
            </a:extLst>
          </p:cNvPr>
          <p:cNvCxnSpPr>
            <a:cxnSpLocks/>
          </p:cNvCxnSpPr>
          <p:nvPr/>
        </p:nvCxnSpPr>
        <p:spPr>
          <a:xfrm>
            <a:off x="2771092" y="2310913"/>
            <a:ext cx="0" cy="804472"/>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sp>
        <p:nvSpPr>
          <p:cNvPr id="21" name="Rectángulo 20">
            <a:extLst>
              <a:ext uri="{FF2B5EF4-FFF2-40B4-BE49-F238E27FC236}">
                <a16:creationId xmlns:a16="http://schemas.microsoft.com/office/drawing/2014/main" id="{15987D0E-1002-2C43-ADF1-CF36FCDFD7E9}"/>
              </a:ext>
            </a:extLst>
          </p:cNvPr>
          <p:cNvSpPr/>
          <p:nvPr/>
        </p:nvSpPr>
        <p:spPr>
          <a:xfrm>
            <a:off x="135924" y="3709071"/>
            <a:ext cx="2519992" cy="707886"/>
          </a:xfrm>
          <a:prstGeom prst="rect">
            <a:avLst/>
          </a:prstGeom>
        </p:spPr>
        <p:txBody>
          <a:bodyPr wrap="square">
            <a:spAutoFit/>
          </a:bodyPr>
          <a:lstStyle/>
          <a:p>
            <a:pPr algn="r"/>
            <a:r>
              <a:rPr lang="es-ES" sz="2000" b="1" dirty="0">
                <a:solidFill>
                  <a:srgbClr val="F3813C"/>
                </a:solidFill>
                <a:latin typeface="Century Gothic" panose="020B0502020202020204" pitchFamily="34" charset="0"/>
              </a:rPr>
              <a:t>Aumento del foco en el negocio</a:t>
            </a:r>
          </a:p>
        </p:txBody>
      </p:sp>
      <p:sp>
        <p:nvSpPr>
          <p:cNvPr id="22" name="Rectángulo 21">
            <a:extLst>
              <a:ext uri="{FF2B5EF4-FFF2-40B4-BE49-F238E27FC236}">
                <a16:creationId xmlns:a16="http://schemas.microsoft.com/office/drawing/2014/main" id="{8262F2B1-95F0-B248-8F62-8E23FF4B2349}"/>
              </a:ext>
            </a:extLst>
          </p:cNvPr>
          <p:cNvSpPr/>
          <p:nvPr/>
        </p:nvSpPr>
        <p:spPr>
          <a:xfrm>
            <a:off x="2886269" y="3559277"/>
            <a:ext cx="5549797" cy="1323439"/>
          </a:xfrm>
          <a:prstGeom prst="rect">
            <a:avLst/>
          </a:prstGeom>
        </p:spPr>
        <p:txBody>
          <a:bodyPr wrap="square">
            <a:spAutoFit/>
          </a:bodyPr>
          <a:lstStyle/>
          <a:p>
            <a:pPr marL="171450" indent="-171450">
              <a:spcAft>
                <a:spcPts val="1200"/>
              </a:spcAft>
              <a:buClr>
                <a:srgbClr val="F3813C"/>
              </a:buClr>
              <a:buFont typeface="Arial" panose="020B0604020202020204" pitchFamily="34" charset="0"/>
              <a:buChar char="•"/>
            </a:pPr>
            <a:r>
              <a:rPr lang="es-ES" sz="1200" dirty="0">
                <a:latin typeface="Arial" panose="020B0604020202020204" pitchFamily="34" charset="0"/>
                <a:cs typeface="Arial" panose="020B0604020202020204" pitchFamily="34" charset="0"/>
              </a:rPr>
              <a:t>Permite visualizar los movimientos de efectivo online. </a:t>
            </a:r>
          </a:p>
          <a:p>
            <a:pPr marL="171450" indent="-171450">
              <a:spcAft>
                <a:spcPts val="1200"/>
              </a:spcAft>
              <a:buClr>
                <a:srgbClr val="F3813C"/>
              </a:buClr>
              <a:buFont typeface="Arial" panose="020B0604020202020204" pitchFamily="34" charset="0"/>
              <a:buChar char="•"/>
            </a:pPr>
            <a:r>
              <a:rPr lang="es-ES" sz="1200" dirty="0">
                <a:latin typeface="Arial" panose="020B0604020202020204" pitchFamily="34" charset="0"/>
                <a:cs typeface="Arial" panose="020B0604020202020204" pitchFamily="34" charset="0"/>
              </a:rPr>
              <a:t>Posibilita la contabilidad del dinero en la cuenta del cliente al día siguiente del ingreso.</a:t>
            </a:r>
          </a:p>
          <a:p>
            <a:pPr marL="171450" indent="-171450">
              <a:spcAft>
                <a:spcPts val="1200"/>
              </a:spcAft>
              <a:buClr>
                <a:srgbClr val="F3813C"/>
              </a:buClr>
              <a:buFont typeface="Arial" panose="020B0604020202020204" pitchFamily="34" charset="0"/>
              <a:buChar char="•"/>
            </a:pPr>
            <a:r>
              <a:rPr lang="es-ES" sz="1200" dirty="0">
                <a:latin typeface="Arial" panose="020B0604020202020204" pitchFamily="34" charset="0"/>
                <a:cs typeface="Arial" panose="020B0604020202020204" pitchFamily="34" charset="0"/>
              </a:rPr>
              <a:t>Reduce tiempos que se dedican al control del efectivo, cierres diarios, cuadres mensuales de tesorería.</a:t>
            </a:r>
          </a:p>
        </p:txBody>
      </p:sp>
      <p:cxnSp>
        <p:nvCxnSpPr>
          <p:cNvPr id="23" name="Conector recto 22">
            <a:extLst>
              <a:ext uri="{FF2B5EF4-FFF2-40B4-BE49-F238E27FC236}">
                <a16:creationId xmlns:a16="http://schemas.microsoft.com/office/drawing/2014/main" id="{ACEEB5EF-D176-144B-BFDF-3035025022ED}"/>
              </a:ext>
            </a:extLst>
          </p:cNvPr>
          <p:cNvCxnSpPr>
            <a:cxnSpLocks/>
          </p:cNvCxnSpPr>
          <p:nvPr/>
        </p:nvCxnSpPr>
        <p:spPr>
          <a:xfrm>
            <a:off x="2771092" y="3559277"/>
            <a:ext cx="0" cy="1236619"/>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287527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Soluciones Cash </a:t>
            </a:r>
            <a:r>
              <a:rPr lang="es-ES" dirty="0" err="1">
                <a:latin typeface="Century Gothic" panose="020B0502020202020204" pitchFamily="34" charset="0"/>
              </a:rPr>
              <a:t>Today</a:t>
            </a:r>
            <a:r>
              <a:rPr lang="es-ES" dirty="0">
                <a:latin typeface="Century Gothic" panose="020B0502020202020204" pitchFamily="34" charset="0"/>
              </a:rPr>
              <a:t>. Cómo funciona.</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16" name="Rectángulo 15">
            <a:extLst>
              <a:ext uri="{FF2B5EF4-FFF2-40B4-BE49-F238E27FC236}">
                <a16:creationId xmlns:a16="http://schemas.microsoft.com/office/drawing/2014/main" id="{6ADFBFAC-6758-2248-B45A-D1AB32AA976D}"/>
              </a:ext>
            </a:extLst>
          </p:cNvPr>
          <p:cNvSpPr/>
          <p:nvPr/>
        </p:nvSpPr>
        <p:spPr>
          <a:xfrm>
            <a:off x="2136924" y="1357848"/>
            <a:ext cx="1787203" cy="938719"/>
          </a:xfrm>
          <a:prstGeom prst="rect">
            <a:avLst/>
          </a:prstGeom>
        </p:spPr>
        <p:txBody>
          <a:bodyPr wrap="square">
            <a:spAutoFit/>
          </a:bodyPr>
          <a:lstStyle/>
          <a:p>
            <a:pPr>
              <a:spcAft>
                <a:spcPts val="600"/>
              </a:spcAft>
              <a:buClr>
                <a:srgbClr val="637B7C"/>
              </a:buClr>
            </a:pPr>
            <a:r>
              <a:rPr lang="es-ES" sz="1400" b="1" dirty="0">
                <a:solidFill>
                  <a:srgbClr val="F1AA20"/>
                </a:solidFill>
                <a:latin typeface="Century Gothic" panose="020B0502020202020204" pitchFamily="34" charset="0"/>
              </a:rPr>
              <a:t>Cash </a:t>
            </a:r>
            <a:r>
              <a:rPr lang="es-ES" sz="1400" b="1" dirty="0" err="1">
                <a:solidFill>
                  <a:srgbClr val="F1AA20"/>
                </a:solidFill>
                <a:latin typeface="Century Gothic" panose="020B0502020202020204" pitchFamily="34" charset="0"/>
              </a:rPr>
              <a:t>Today</a:t>
            </a:r>
            <a:r>
              <a:rPr lang="es-ES" sz="1400" b="1" dirty="0">
                <a:solidFill>
                  <a:srgbClr val="F1AA20"/>
                </a:solidFill>
                <a:latin typeface="Century Gothic" panose="020B0502020202020204" pitchFamily="34" charset="0"/>
              </a:rPr>
              <a:t>: </a:t>
            </a:r>
          </a:p>
          <a:p>
            <a:pPr>
              <a:buClr>
                <a:srgbClr val="637B7C"/>
              </a:buClr>
            </a:pPr>
            <a:r>
              <a:rPr lang="es-ES" sz="1200" dirty="0">
                <a:solidFill>
                  <a:schemeClr val="tx2"/>
                </a:solidFill>
              </a:rPr>
              <a:t>Deposita la recaudación diaria de tu caja registradora.</a:t>
            </a:r>
          </a:p>
        </p:txBody>
      </p:sp>
      <p:pic>
        <p:nvPicPr>
          <p:cNvPr id="13" name="Imagen 12">
            <a:extLst>
              <a:ext uri="{FF2B5EF4-FFF2-40B4-BE49-F238E27FC236}">
                <a16:creationId xmlns:a16="http://schemas.microsoft.com/office/drawing/2014/main" id="{BC61704C-97AF-EC46-964C-83A2DDE56C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9216" y="1136470"/>
            <a:ext cx="1027630" cy="1027630"/>
          </a:xfrm>
          <a:prstGeom prst="rect">
            <a:avLst/>
          </a:prstGeom>
        </p:spPr>
      </p:pic>
      <p:pic>
        <p:nvPicPr>
          <p:cNvPr id="14" name="Imagen 13">
            <a:extLst>
              <a:ext uri="{FF2B5EF4-FFF2-40B4-BE49-F238E27FC236}">
                <a16:creationId xmlns:a16="http://schemas.microsoft.com/office/drawing/2014/main" id="{C1E7FD6B-BCCA-434C-992F-2E87D855F57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9734" y="1185630"/>
            <a:ext cx="1120710" cy="1120710"/>
          </a:xfrm>
          <a:prstGeom prst="rect">
            <a:avLst/>
          </a:prstGeom>
        </p:spPr>
      </p:pic>
      <p:pic>
        <p:nvPicPr>
          <p:cNvPr id="17" name="Imagen 16">
            <a:extLst>
              <a:ext uri="{FF2B5EF4-FFF2-40B4-BE49-F238E27FC236}">
                <a16:creationId xmlns:a16="http://schemas.microsoft.com/office/drawing/2014/main" id="{AC6855C2-A889-4E45-A757-CFB1EEC55E1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2423" y="2756681"/>
            <a:ext cx="1301217" cy="1301217"/>
          </a:xfrm>
          <a:prstGeom prst="rect">
            <a:avLst/>
          </a:prstGeom>
        </p:spPr>
      </p:pic>
      <p:pic>
        <p:nvPicPr>
          <p:cNvPr id="18" name="Imagen 17">
            <a:extLst>
              <a:ext uri="{FF2B5EF4-FFF2-40B4-BE49-F238E27FC236}">
                <a16:creationId xmlns:a16="http://schemas.microsoft.com/office/drawing/2014/main" id="{D268890A-ADEE-4548-8C28-A991DEF9AB4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09734" y="2900684"/>
            <a:ext cx="1120710" cy="1120710"/>
          </a:xfrm>
          <a:prstGeom prst="rect">
            <a:avLst/>
          </a:prstGeom>
        </p:spPr>
      </p:pic>
      <p:sp>
        <p:nvSpPr>
          <p:cNvPr id="19" name="Rectángulo 18">
            <a:extLst>
              <a:ext uri="{FF2B5EF4-FFF2-40B4-BE49-F238E27FC236}">
                <a16:creationId xmlns:a16="http://schemas.microsoft.com/office/drawing/2014/main" id="{FD96CA03-F935-1341-8FE8-F710C9DE8368}"/>
              </a:ext>
            </a:extLst>
          </p:cNvPr>
          <p:cNvSpPr/>
          <p:nvPr/>
        </p:nvSpPr>
        <p:spPr>
          <a:xfrm>
            <a:off x="6429207" y="1357848"/>
            <a:ext cx="1787203" cy="938719"/>
          </a:xfrm>
          <a:prstGeom prst="rect">
            <a:avLst/>
          </a:prstGeom>
        </p:spPr>
        <p:txBody>
          <a:bodyPr wrap="square">
            <a:spAutoFit/>
          </a:bodyPr>
          <a:lstStyle/>
          <a:p>
            <a:pPr>
              <a:spcAft>
                <a:spcPts val="600"/>
              </a:spcAft>
              <a:buClr>
                <a:srgbClr val="637B7C"/>
              </a:buClr>
            </a:pPr>
            <a:r>
              <a:rPr lang="es-ES" sz="1400" b="1" dirty="0">
                <a:solidFill>
                  <a:srgbClr val="F3813C"/>
                </a:solidFill>
                <a:latin typeface="Century Gothic" panose="020B0502020202020204" pitchFamily="34" charset="0"/>
              </a:rPr>
              <a:t>Transporte:</a:t>
            </a:r>
          </a:p>
          <a:p>
            <a:pPr>
              <a:buClr>
                <a:srgbClr val="637B7C"/>
              </a:buClr>
            </a:pPr>
            <a:r>
              <a:rPr lang="es-ES" sz="1200" dirty="0">
                <a:solidFill>
                  <a:schemeClr val="tx2"/>
                </a:solidFill>
              </a:rPr>
              <a:t>Prosegur recogerá el efectivo depositado en </a:t>
            </a:r>
            <a:br>
              <a:rPr lang="es-ES" sz="1200" dirty="0">
                <a:solidFill>
                  <a:schemeClr val="tx2"/>
                </a:solidFill>
              </a:rPr>
            </a:br>
            <a:r>
              <a:rPr lang="es-ES" sz="1200" b="1" dirty="0">
                <a:solidFill>
                  <a:schemeClr val="tx2"/>
                </a:solidFill>
              </a:rPr>
              <a:t>Cash </a:t>
            </a:r>
            <a:r>
              <a:rPr lang="es-ES" sz="1200" b="1" dirty="0" err="1">
                <a:solidFill>
                  <a:schemeClr val="tx2"/>
                </a:solidFill>
              </a:rPr>
              <a:t>Today</a:t>
            </a:r>
            <a:r>
              <a:rPr lang="es-ES" sz="1200" b="1" dirty="0">
                <a:solidFill>
                  <a:schemeClr val="tx2"/>
                </a:solidFill>
              </a:rPr>
              <a:t>.</a:t>
            </a:r>
          </a:p>
        </p:txBody>
      </p:sp>
      <p:sp>
        <p:nvSpPr>
          <p:cNvPr id="24" name="Rectángulo 23">
            <a:extLst>
              <a:ext uri="{FF2B5EF4-FFF2-40B4-BE49-F238E27FC236}">
                <a16:creationId xmlns:a16="http://schemas.microsoft.com/office/drawing/2014/main" id="{33E31D18-7FB8-C84E-A10D-350DFFFCAB4B}"/>
              </a:ext>
            </a:extLst>
          </p:cNvPr>
          <p:cNvSpPr/>
          <p:nvPr/>
        </p:nvSpPr>
        <p:spPr>
          <a:xfrm>
            <a:off x="2136924" y="3003987"/>
            <a:ext cx="1787203" cy="938719"/>
          </a:xfrm>
          <a:prstGeom prst="rect">
            <a:avLst/>
          </a:prstGeom>
        </p:spPr>
        <p:txBody>
          <a:bodyPr wrap="square">
            <a:spAutoFit/>
          </a:bodyPr>
          <a:lstStyle/>
          <a:p>
            <a:pPr>
              <a:spcAft>
                <a:spcPts val="600"/>
              </a:spcAft>
              <a:buClr>
                <a:srgbClr val="637B7C"/>
              </a:buClr>
            </a:pPr>
            <a:r>
              <a:rPr lang="es-ES" sz="1400" b="1" dirty="0">
                <a:solidFill>
                  <a:srgbClr val="77C8CD"/>
                </a:solidFill>
                <a:latin typeface="Century Gothic" panose="020B0502020202020204" pitchFamily="34" charset="0"/>
              </a:rPr>
              <a:t>Información Web:</a:t>
            </a:r>
          </a:p>
          <a:p>
            <a:pPr>
              <a:buClr>
                <a:srgbClr val="637B7C"/>
              </a:buClr>
            </a:pPr>
            <a:r>
              <a:rPr lang="es-ES" sz="1200" dirty="0">
                <a:solidFill>
                  <a:schemeClr val="tx2"/>
                </a:solidFill>
              </a:rPr>
              <a:t>Visualiza online los movimientos realizados en </a:t>
            </a:r>
            <a:r>
              <a:rPr lang="es-ES" sz="1200" b="1" dirty="0">
                <a:solidFill>
                  <a:schemeClr val="tx2"/>
                </a:solidFill>
              </a:rPr>
              <a:t>Cash </a:t>
            </a:r>
            <a:r>
              <a:rPr lang="es-ES" sz="1200" b="1" dirty="0" err="1">
                <a:solidFill>
                  <a:schemeClr val="tx2"/>
                </a:solidFill>
              </a:rPr>
              <a:t>Today</a:t>
            </a:r>
            <a:r>
              <a:rPr lang="es-ES" sz="1200" b="1" dirty="0">
                <a:solidFill>
                  <a:schemeClr val="tx2"/>
                </a:solidFill>
              </a:rPr>
              <a:t>.</a:t>
            </a:r>
          </a:p>
        </p:txBody>
      </p:sp>
      <p:sp>
        <p:nvSpPr>
          <p:cNvPr id="25" name="Rectángulo 24">
            <a:extLst>
              <a:ext uri="{FF2B5EF4-FFF2-40B4-BE49-F238E27FC236}">
                <a16:creationId xmlns:a16="http://schemas.microsoft.com/office/drawing/2014/main" id="{BE34F662-440A-854F-AFF0-EA27AD858595}"/>
              </a:ext>
            </a:extLst>
          </p:cNvPr>
          <p:cNvSpPr/>
          <p:nvPr/>
        </p:nvSpPr>
        <p:spPr>
          <a:xfrm>
            <a:off x="6429207" y="3003987"/>
            <a:ext cx="1872804" cy="1338828"/>
          </a:xfrm>
          <a:prstGeom prst="rect">
            <a:avLst/>
          </a:prstGeom>
        </p:spPr>
        <p:txBody>
          <a:bodyPr wrap="square">
            <a:spAutoFit/>
          </a:bodyPr>
          <a:lstStyle/>
          <a:p>
            <a:pPr>
              <a:spcAft>
                <a:spcPts val="600"/>
              </a:spcAft>
              <a:buClr>
                <a:srgbClr val="637B7C"/>
              </a:buClr>
            </a:pPr>
            <a:r>
              <a:rPr lang="es-ES" sz="1400" b="1" dirty="0">
                <a:solidFill>
                  <a:srgbClr val="637B7C"/>
                </a:solidFill>
                <a:latin typeface="Century Gothic" panose="020B0502020202020204" pitchFamily="34" charset="0"/>
              </a:rPr>
              <a:t>Servicio </a:t>
            </a:r>
            <a:br>
              <a:rPr lang="es-ES" sz="1400" b="1" dirty="0">
                <a:solidFill>
                  <a:srgbClr val="637B7C"/>
                </a:solidFill>
                <a:latin typeface="Century Gothic" panose="020B0502020202020204" pitchFamily="34" charset="0"/>
              </a:rPr>
            </a:br>
            <a:r>
              <a:rPr lang="es-ES" sz="1400" b="1" dirty="0">
                <a:solidFill>
                  <a:srgbClr val="637B7C"/>
                </a:solidFill>
                <a:latin typeface="Century Gothic" panose="020B0502020202020204" pitchFamily="34" charset="0"/>
              </a:rPr>
              <a:t>fecha / valor:</a:t>
            </a:r>
          </a:p>
          <a:p>
            <a:pPr>
              <a:buClr>
                <a:srgbClr val="637B7C"/>
              </a:buClr>
            </a:pPr>
            <a:r>
              <a:rPr lang="es-ES" sz="1200" dirty="0">
                <a:solidFill>
                  <a:schemeClr val="tx2"/>
                </a:solidFill>
              </a:rPr>
              <a:t>Dispón de manera automática de la recaudación diaria </a:t>
            </a:r>
            <a:br>
              <a:rPr lang="es-ES" sz="1200" dirty="0">
                <a:solidFill>
                  <a:schemeClr val="tx2"/>
                </a:solidFill>
              </a:rPr>
            </a:br>
            <a:r>
              <a:rPr lang="es-ES" sz="1200" dirty="0">
                <a:solidFill>
                  <a:schemeClr val="tx2"/>
                </a:solidFill>
              </a:rPr>
              <a:t>en tu cuenta bancaria.</a:t>
            </a:r>
            <a:endParaRPr lang="es-ES" sz="1200" b="1" dirty="0">
              <a:solidFill>
                <a:schemeClr val="tx2"/>
              </a:solidFill>
            </a:endParaRPr>
          </a:p>
        </p:txBody>
      </p:sp>
      <p:cxnSp>
        <p:nvCxnSpPr>
          <p:cNvPr id="26" name="Conector recto 25">
            <a:extLst>
              <a:ext uri="{FF2B5EF4-FFF2-40B4-BE49-F238E27FC236}">
                <a16:creationId xmlns:a16="http://schemas.microsoft.com/office/drawing/2014/main" id="{9742F2E1-4370-7941-90F8-79A3FF6FD983}"/>
              </a:ext>
            </a:extLst>
          </p:cNvPr>
          <p:cNvCxnSpPr>
            <a:cxnSpLocks/>
          </p:cNvCxnSpPr>
          <p:nvPr/>
        </p:nvCxnSpPr>
        <p:spPr>
          <a:xfrm>
            <a:off x="1917927" y="1393141"/>
            <a:ext cx="0" cy="856159"/>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cxnSp>
        <p:nvCxnSpPr>
          <p:cNvPr id="27" name="Conector recto 26">
            <a:extLst>
              <a:ext uri="{FF2B5EF4-FFF2-40B4-BE49-F238E27FC236}">
                <a16:creationId xmlns:a16="http://schemas.microsoft.com/office/drawing/2014/main" id="{6AD405E2-408E-C347-8C5F-C1E84A4DF0F3}"/>
              </a:ext>
            </a:extLst>
          </p:cNvPr>
          <p:cNvCxnSpPr>
            <a:cxnSpLocks/>
          </p:cNvCxnSpPr>
          <p:nvPr/>
        </p:nvCxnSpPr>
        <p:spPr>
          <a:xfrm>
            <a:off x="6181526" y="1351861"/>
            <a:ext cx="0" cy="938719"/>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cxnSp>
        <p:nvCxnSpPr>
          <p:cNvPr id="31" name="Conector recto 30">
            <a:extLst>
              <a:ext uri="{FF2B5EF4-FFF2-40B4-BE49-F238E27FC236}">
                <a16:creationId xmlns:a16="http://schemas.microsoft.com/office/drawing/2014/main" id="{096DD47F-F2EF-6049-B599-63DB0F9FEB42}"/>
              </a:ext>
            </a:extLst>
          </p:cNvPr>
          <p:cNvCxnSpPr>
            <a:cxnSpLocks/>
          </p:cNvCxnSpPr>
          <p:nvPr/>
        </p:nvCxnSpPr>
        <p:spPr>
          <a:xfrm>
            <a:off x="1934627" y="3003987"/>
            <a:ext cx="0" cy="1017407"/>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cxnSp>
        <p:nvCxnSpPr>
          <p:cNvPr id="33" name="Conector recto 32">
            <a:extLst>
              <a:ext uri="{FF2B5EF4-FFF2-40B4-BE49-F238E27FC236}">
                <a16:creationId xmlns:a16="http://schemas.microsoft.com/office/drawing/2014/main" id="{04898CF3-0862-DB4F-8E53-696B3FD03B9D}"/>
              </a:ext>
            </a:extLst>
          </p:cNvPr>
          <p:cNvCxnSpPr>
            <a:cxnSpLocks/>
          </p:cNvCxnSpPr>
          <p:nvPr/>
        </p:nvCxnSpPr>
        <p:spPr>
          <a:xfrm>
            <a:off x="6198226" y="3003987"/>
            <a:ext cx="0" cy="1403416"/>
          </a:xfrm>
          <a:prstGeom prst="line">
            <a:avLst/>
          </a:prstGeom>
          <a:ln w="9525">
            <a:solidFill>
              <a:schemeClr val="tx2"/>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250353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2. Prosegur Cash </a:t>
            </a:r>
            <a:r>
              <a:rPr lang="es-ES" sz="3200" b="0" dirty="0" err="1">
                <a:solidFill>
                  <a:schemeClr val="tx2"/>
                </a:solidFill>
                <a:latin typeface="Century Gothic" panose="020B0502020202020204" pitchFamily="34" charset="0"/>
              </a:rPr>
              <a:t>Today</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5E649AD8-B7CD-8C48-A6C9-3AF431ADC75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740367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02. Prosegur Cash </a:t>
            </a:r>
            <a:r>
              <a:rPr lang="es-ES" dirty="0" err="1">
                <a:latin typeface="Century Gothic" panose="020B0502020202020204" pitchFamily="34" charset="0"/>
              </a:rPr>
              <a:t>Today</a:t>
            </a:r>
            <a:r>
              <a:rPr lang="es-ES" dirty="0">
                <a:latin typeface="Century Gothic" panose="020B0502020202020204" pitchFamily="34" charset="0"/>
              </a:rPr>
              <a:t>. Suite de máquinas.</a:t>
            </a:r>
            <a:br>
              <a:rPr lang="es-ES" dirty="0">
                <a:latin typeface="Century Gothic" panose="020B0502020202020204" pitchFamily="34" charset="0"/>
              </a:rPr>
            </a:br>
            <a:r>
              <a:rPr lang="es-ES" b="0" dirty="0" err="1">
                <a:latin typeface="Century Gothic" panose="020B0502020202020204" pitchFamily="34" charset="0"/>
              </a:rPr>
              <a:t>Ingresadoras</a:t>
            </a:r>
            <a:r>
              <a:rPr lang="es-ES" b="0" dirty="0">
                <a:latin typeface="Century Gothic" panose="020B0502020202020204" pitchFamily="34" charset="0"/>
              </a:rPr>
              <a:t> billete.</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4" name="Imagen 3">
            <a:extLst>
              <a:ext uri="{FF2B5EF4-FFF2-40B4-BE49-F238E27FC236}">
                <a16:creationId xmlns:a16="http://schemas.microsoft.com/office/drawing/2014/main" id="{61EF3374-67AF-8F43-AD68-9AD3D9CC7E9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99478" y="884720"/>
            <a:ext cx="1783081" cy="2383077"/>
          </a:xfrm>
          <a:prstGeom prst="rect">
            <a:avLst/>
          </a:prstGeom>
        </p:spPr>
      </p:pic>
      <p:sp>
        <p:nvSpPr>
          <p:cNvPr id="6" name="Rectángulo 5">
            <a:extLst>
              <a:ext uri="{FF2B5EF4-FFF2-40B4-BE49-F238E27FC236}">
                <a16:creationId xmlns:a16="http://schemas.microsoft.com/office/drawing/2014/main" id="{8AAE2083-CE59-3C4F-B13F-797768B11CDA}"/>
              </a:ext>
            </a:extLst>
          </p:cNvPr>
          <p:cNvSpPr/>
          <p:nvPr/>
        </p:nvSpPr>
        <p:spPr>
          <a:xfrm>
            <a:off x="1353352" y="3297352"/>
            <a:ext cx="2075334" cy="1577355"/>
          </a:xfrm>
          <a:prstGeom prst="rect">
            <a:avLst/>
          </a:prstGeom>
        </p:spPr>
        <p:txBody>
          <a:bodyPr wrap="square">
            <a:spAutoFit/>
          </a:bodyPr>
          <a:lstStyle/>
          <a:p>
            <a:pPr>
              <a:spcAft>
                <a:spcPts val="600"/>
              </a:spcAft>
              <a:buClr>
                <a:srgbClr val="FFD525"/>
              </a:buClr>
            </a:pPr>
            <a:r>
              <a:rPr lang="es-ES" sz="1200" b="1" dirty="0">
                <a:solidFill>
                  <a:srgbClr val="F1AA20"/>
                </a:solidFill>
                <a:latin typeface="Century Gothic" panose="020B0502020202020204" pitchFamily="34" charset="0"/>
              </a:rPr>
              <a:t>INGRESADORA DE BILLETE  </a:t>
            </a:r>
            <a:br>
              <a:rPr lang="es-ES" sz="1200" b="1" dirty="0">
                <a:solidFill>
                  <a:srgbClr val="F1AA20"/>
                </a:solidFill>
                <a:latin typeface="Century Gothic" panose="020B0502020202020204" pitchFamily="34" charset="0"/>
              </a:rPr>
            </a:br>
            <a:r>
              <a:rPr lang="es-ES" sz="1200" b="1" dirty="0">
                <a:solidFill>
                  <a:srgbClr val="F1AA20"/>
                </a:solidFill>
                <a:latin typeface="Century Gothic" panose="020B0502020202020204" pitchFamily="34" charset="0"/>
              </a:rPr>
              <a:t>BAJO VOLUMEN SDM100</a:t>
            </a:r>
          </a:p>
          <a:p>
            <a:pPr marL="171450" indent="-171450">
              <a:spcAft>
                <a:spcPts val="300"/>
              </a:spcAft>
              <a:buClr>
                <a:srgbClr val="FFD525"/>
              </a:buClr>
              <a:buFont typeface="Arial" panose="020B0604020202020204" pitchFamily="34" charset="0"/>
              <a:buChar char="•"/>
            </a:pPr>
            <a:r>
              <a:rPr lang="es-ES" sz="1000" dirty="0">
                <a:solidFill>
                  <a:schemeClr val="tx2"/>
                </a:solidFill>
              </a:rPr>
              <a:t>Capacidad de </a:t>
            </a:r>
            <a:r>
              <a:rPr lang="es-ES" sz="1000" b="1" dirty="0">
                <a:solidFill>
                  <a:schemeClr val="tx2"/>
                </a:solidFill>
              </a:rPr>
              <a:t>2.500 billetes.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del </a:t>
            </a:r>
            <a:r>
              <a:rPr lang="es-ES" sz="1000" dirty="0" err="1">
                <a:solidFill>
                  <a:schemeClr val="tx2"/>
                </a:solidFill>
              </a:rPr>
              <a:t>ingresador</a:t>
            </a:r>
            <a:r>
              <a:rPr lang="es-ES" sz="1000" dirty="0">
                <a:solidFill>
                  <a:schemeClr val="tx2"/>
                </a:solidFill>
              </a:rPr>
              <a:t>:</a:t>
            </a:r>
            <a:br>
              <a:rPr lang="es-ES" sz="1000" dirty="0">
                <a:solidFill>
                  <a:schemeClr val="tx2"/>
                </a:solidFill>
              </a:rPr>
            </a:br>
            <a:r>
              <a:rPr lang="es-ES" sz="1000" b="1" dirty="0">
                <a:solidFill>
                  <a:schemeClr val="tx2"/>
                </a:solidFill>
              </a:rPr>
              <a:t>1,5 billetes/segundo.</a:t>
            </a:r>
          </a:p>
          <a:p>
            <a:pPr marL="171450" indent="-171450">
              <a:spcAft>
                <a:spcPts val="300"/>
              </a:spcAft>
              <a:buClr>
                <a:srgbClr val="FFD525"/>
              </a:buClr>
              <a:buFont typeface="Arial" panose="020B0604020202020204" pitchFamily="34" charset="0"/>
              <a:buChar char="•"/>
            </a:pPr>
            <a:r>
              <a:rPr lang="es-ES" sz="1000" dirty="0">
                <a:solidFill>
                  <a:schemeClr val="tx2"/>
                </a:solidFill>
              </a:rPr>
              <a:t>Dimensiones:</a:t>
            </a:r>
            <a:br>
              <a:rPr lang="es-ES" sz="1000" dirty="0">
                <a:solidFill>
                  <a:schemeClr val="tx2"/>
                </a:solidFill>
              </a:rPr>
            </a:br>
            <a:r>
              <a:rPr lang="es-ES" sz="1000" b="1" dirty="0">
                <a:solidFill>
                  <a:schemeClr val="tx2"/>
                </a:solidFill>
              </a:rPr>
              <a:t>455 x 690 x 734 </a:t>
            </a:r>
            <a:r>
              <a:rPr lang="es-ES" sz="1000" b="1" dirty="0" err="1">
                <a:solidFill>
                  <a:schemeClr val="tx2"/>
                </a:solidFill>
              </a:rPr>
              <a:t>mm.</a:t>
            </a:r>
            <a:endParaRPr lang="es-ES" sz="1000" b="1" dirty="0">
              <a:solidFill>
                <a:schemeClr val="tx2"/>
              </a:solidFill>
            </a:endParaRPr>
          </a:p>
          <a:p>
            <a:pPr marL="171450" indent="-171450">
              <a:spcAft>
                <a:spcPts val="300"/>
              </a:spcAft>
              <a:buClr>
                <a:srgbClr val="FFD525"/>
              </a:buClr>
              <a:buFont typeface="Arial" panose="020B0604020202020204" pitchFamily="34" charset="0"/>
              <a:buChar char="•"/>
            </a:pPr>
            <a:r>
              <a:rPr lang="es-ES" sz="1000" dirty="0">
                <a:solidFill>
                  <a:schemeClr val="tx2"/>
                </a:solidFill>
              </a:rPr>
              <a:t>Peso: </a:t>
            </a:r>
            <a:r>
              <a:rPr lang="es-ES" sz="1000" b="1" dirty="0">
                <a:solidFill>
                  <a:schemeClr val="tx2"/>
                </a:solidFill>
              </a:rPr>
              <a:t>336kg.</a:t>
            </a:r>
          </a:p>
        </p:txBody>
      </p:sp>
      <p:pic>
        <p:nvPicPr>
          <p:cNvPr id="69" name="Imagen 68">
            <a:extLst>
              <a:ext uri="{FF2B5EF4-FFF2-40B4-BE49-F238E27FC236}">
                <a16:creationId xmlns:a16="http://schemas.microsoft.com/office/drawing/2014/main" id="{288B1B11-A738-B64C-9F75-9899F64EFB2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15315" y="813413"/>
            <a:ext cx="1322353" cy="2459208"/>
          </a:xfrm>
          <a:prstGeom prst="rect">
            <a:avLst/>
          </a:prstGeom>
        </p:spPr>
      </p:pic>
      <p:sp>
        <p:nvSpPr>
          <p:cNvPr id="70" name="Rectángulo 69">
            <a:extLst>
              <a:ext uri="{FF2B5EF4-FFF2-40B4-BE49-F238E27FC236}">
                <a16:creationId xmlns:a16="http://schemas.microsoft.com/office/drawing/2014/main" id="{3E883501-327D-0847-A570-4E5FB685BAB0}"/>
              </a:ext>
            </a:extLst>
          </p:cNvPr>
          <p:cNvSpPr/>
          <p:nvPr/>
        </p:nvSpPr>
        <p:spPr>
          <a:xfrm>
            <a:off x="5535785" y="3297352"/>
            <a:ext cx="2164658" cy="1577355"/>
          </a:xfrm>
          <a:prstGeom prst="rect">
            <a:avLst/>
          </a:prstGeom>
        </p:spPr>
        <p:txBody>
          <a:bodyPr wrap="square">
            <a:spAutoFit/>
          </a:bodyPr>
          <a:lstStyle/>
          <a:p>
            <a:pPr>
              <a:spcAft>
                <a:spcPts val="600"/>
              </a:spcAft>
              <a:buClr>
                <a:srgbClr val="FFD525"/>
              </a:buClr>
            </a:pPr>
            <a:r>
              <a:rPr lang="es-ES" sz="1200" b="1" dirty="0">
                <a:solidFill>
                  <a:srgbClr val="F1AA20"/>
                </a:solidFill>
                <a:latin typeface="Century Gothic" panose="020B0502020202020204" pitchFamily="34" charset="0"/>
              </a:rPr>
              <a:t>INGRESADORA </a:t>
            </a:r>
            <a:br>
              <a:rPr lang="es-ES" sz="1200" b="1" dirty="0">
                <a:solidFill>
                  <a:srgbClr val="F1AA20"/>
                </a:solidFill>
                <a:latin typeface="Century Gothic" panose="020B0502020202020204" pitchFamily="34" charset="0"/>
              </a:rPr>
            </a:br>
            <a:r>
              <a:rPr lang="es-ES" sz="1200" b="1" dirty="0">
                <a:solidFill>
                  <a:srgbClr val="F1AA20"/>
                </a:solidFill>
                <a:latin typeface="Century Gothic" panose="020B0502020202020204" pitchFamily="34" charset="0"/>
              </a:rPr>
              <a:t>DE BILLETE  SDM500</a:t>
            </a:r>
          </a:p>
          <a:p>
            <a:pPr marL="171450" indent="-171450">
              <a:spcAft>
                <a:spcPts val="300"/>
              </a:spcAft>
              <a:buClr>
                <a:srgbClr val="FFD525"/>
              </a:buClr>
              <a:buFont typeface="Arial" panose="020B0604020202020204" pitchFamily="34" charset="0"/>
              <a:buChar char="•"/>
            </a:pPr>
            <a:r>
              <a:rPr lang="es-ES" sz="1000" dirty="0">
                <a:solidFill>
                  <a:schemeClr val="tx2"/>
                </a:solidFill>
              </a:rPr>
              <a:t>Capacidad de </a:t>
            </a:r>
            <a:r>
              <a:rPr lang="es-ES" sz="1000" b="1" dirty="0">
                <a:solidFill>
                  <a:schemeClr val="tx2"/>
                </a:solidFill>
              </a:rPr>
              <a:t>9.000 billetes.</a:t>
            </a:r>
          </a:p>
          <a:p>
            <a:pPr marL="171450" indent="-171450">
              <a:spcAft>
                <a:spcPts val="300"/>
              </a:spcAft>
              <a:buClr>
                <a:srgbClr val="FFD525"/>
              </a:buClr>
              <a:buFont typeface="Arial" panose="020B0604020202020204" pitchFamily="34" charset="0"/>
              <a:buChar char="•"/>
            </a:pPr>
            <a:r>
              <a:rPr lang="es-ES" sz="1000" dirty="0">
                <a:solidFill>
                  <a:schemeClr val="tx2"/>
                </a:solidFill>
              </a:rPr>
              <a:t>Velocidad del </a:t>
            </a:r>
            <a:r>
              <a:rPr lang="es-ES" sz="1000" dirty="0" err="1">
                <a:solidFill>
                  <a:schemeClr val="tx2"/>
                </a:solidFill>
              </a:rPr>
              <a:t>ingresador</a:t>
            </a:r>
            <a:r>
              <a:rPr lang="es-ES" sz="1000" dirty="0">
                <a:solidFill>
                  <a:schemeClr val="tx2"/>
                </a:solidFill>
              </a:rPr>
              <a:t>: </a:t>
            </a:r>
            <a:br>
              <a:rPr lang="es-ES" sz="1000" dirty="0">
                <a:solidFill>
                  <a:schemeClr val="tx2"/>
                </a:solidFill>
              </a:rPr>
            </a:br>
            <a:r>
              <a:rPr lang="es-ES" sz="1000" b="1" dirty="0">
                <a:solidFill>
                  <a:schemeClr val="tx2"/>
                </a:solidFill>
              </a:rPr>
              <a:t>3 billetes/segundo.</a:t>
            </a:r>
          </a:p>
          <a:p>
            <a:pPr marL="171450" indent="-171450">
              <a:spcAft>
                <a:spcPts val="300"/>
              </a:spcAft>
              <a:buClr>
                <a:srgbClr val="FFD525"/>
              </a:buClr>
              <a:buFont typeface="Arial" panose="020B0604020202020204" pitchFamily="34" charset="0"/>
              <a:buChar char="•"/>
            </a:pPr>
            <a:r>
              <a:rPr lang="es-ES" sz="1000" dirty="0">
                <a:solidFill>
                  <a:schemeClr val="tx2"/>
                </a:solidFill>
              </a:rPr>
              <a:t>Dimensiones:</a:t>
            </a:r>
            <a:br>
              <a:rPr lang="es-ES" sz="1000" dirty="0">
                <a:solidFill>
                  <a:schemeClr val="tx2"/>
                </a:solidFill>
              </a:rPr>
            </a:br>
            <a:r>
              <a:rPr lang="es-ES" sz="1000" b="1" dirty="0">
                <a:solidFill>
                  <a:schemeClr val="tx2"/>
                </a:solidFill>
              </a:rPr>
              <a:t>455 x 685 x 1035 </a:t>
            </a:r>
            <a:r>
              <a:rPr lang="es-ES" sz="1000" b="1" dirty="0" err="1">
                <a:solidFill>
                  <a:schemeClr val="tx2"/>
                </a:solidFill>
              </a:rPr>
              <a:t>mm.</a:t>
            </a:r>
            <a:endParaRPr lang="es-ES" sz="1000" b="1" dirty="0">
              <a:solidFill>
                <a:schemeClr val="tx2"/>
              </a:solidFill>
            </a:endParaRPr>
          </a:p>
          <a:p>
            <a:pPr marL="171450" indent="-171450">
              <a:spcAft>
                <a:spcPts val="300"/>
              </a:spcAft>
              <a:buClr>
                <a:srgbClr val="FFD525"/>
              </a:buClr>
              <a:buFont typeface="Arial" panose="020B0604020202020204" pitchFamily="34" charset="0"/>
              <a:buChar char="•"/>
            </a:pPr>
            <a:r>
              <a:rPr lang="es-ES" sz="1000" dirty="0">
                <a:solidFill>
                  <a:schemeClr val="tx2"/>
                </a:solidFill>
              </a:rPr>
              <a:t>Peso: </a:t>
            </a:r>
            <a:r>
              <a:rPr lang="es-ES" sz="1000" b="1" dirty="0">
                <a:solidFill>
                  <a:schemeClr val="tx2"/>
                </a:solidFill>
              </a:rPr>
              <a:t>425kg.</a:t>
            </a:r>
          </a:p>
        </p:txBody>
      </p:sp>
      <p:cxnSp>
        <p:nvCxnSpPr>
          <p:cNvPr id="75" name="Conector recto 74">
            <a:extLst>
              <a:ext uri="{FF2B5EF4-FFF2-40B4-BE49-F238E27FC236}">
                <a16:creationId xmlns:a16="http://schemas.microsoft.com/office/drawing/2014/main" id="{B70EC634-D840-7749-B44B-892EB8A21A10}"/>
              </a:ext>
            </a:extLst>
          </p:cNvPr>
          <p:cNvCxnSpPr>
            <a:cxnSpLocks/>
          </p:cNvCxnSpPr>
          <p:nvPr/>
        </p:nvCxnSpPr>
        <p:spPr>
          <a:xfrm>
            <a:off x="4572000" y="3340704"/>
            <a:ext cx="0" cy="164975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6766230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L&amp;F 180112">
  <a:themeElements>
    <a:clrScheme name="Personalizado 8">
      <a:dk1>
        <a:srgbClr val="4C4C4C"/>
      </a:dk1>
      <a:lt1>
        <a:srgbClr val="FFFFFF"/>
      </a:lt1>
      <a:dk2>
        <a:srgbClr val="4C4C4C"/>
      </a:dk2>
      <a:lt2>
        <a:srgbClr val="FFFFFF"/>
      </a:lt2>
      <a:accent1>
        <a:srgbClr val="FFD300"/>
      </a:accent1>
      <a:accent2>
        <a:srgbClr val="D0D0D0"/>
      </a:accent2>
      <a:accent3>
        <a:srgbClr val="808080"/>
      </a:accent3>
      <a:accent4>
        <a:srgbClr val="FFEC8F"/>
      </a:accent4>
      <a:accent5>
        <a:srgbClr val="4C4C4C"/>
      </a:accent5>
      <a:accent6>
        <a:srgbClr val="000000"/>
      </a:accent6>
      <a:hlink>
        <a:srgbClr val="FFD300"/>
      </a:hlink>
      <a:folHlink>
        <a:srgbClr val="808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B54BF2B455AD4E4C91A0732592A61C68" ma:contentTypeVersion="9" ma:contentTypeDescription="Crear nuevo documento." ma:contentTypeScope="" ma:versionID="ec0ecbf4afefce5a9854211c6312dec5">
  <xsd:schema xmlns:xsd="http://www.w3.org/2001/XMLSchema" xmlns:xs="http://www.w3.org/2001/XMLSchema" xmlns:p="http://schemas.microsoft.com/office/2006/metadata/properties" xmlns:ns2="fcfbbffe-b982-4a9d-aff9-389c4cd2ad84" xmlns:ns3="ad79ca8b-544e-4285-b908-2b268a42819d" targetNamespace="http://schemas.microsoft.com/office/2006/metadata/properties" ma:root="true" ma:fieldsID="c38f52bf06e769bd9fc48bac13e76336" ns2:_="" ns3:_="">
    <xsd:import namespace="fcfbbffe-b982-4a9d-aff9-389c4cd2ad84"/>
    <xsd:import namespace="ad79ca8b-544e-4285-b908-2b268a42819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ech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fbbffe-b982-4a9d-aff9-389c4cd2ad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echa" ma:index="16" nillable="true" ma:displayName="Fecha" ma:format="DateOnly" ma:internalName="Fecha">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d79ca8b-544e-4285-b908-2b268a42819d"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Fecha xmlns="fcfbbffe-b982-4a9d-aff9-389c4cd2ad84" xsi:nil="true"/>
    <SharedWithUsers xmlns="ad79ca8b-544e-4285-b908-2b268a42819d">
      <UserInfo>
        <DisplayName>Monica Naranjo-Almeida</DisplayName>
        <AccountId>1036</AccountId>
        <AccountType/>
      </UserInfo>
      <UserInfo>
        <DisplayName>Jose Antonio Verdura</DisplayName>
        <AccountId>743</AccountId>
        <AccountType/>
      </UserInfo>
      <UserInfo>
        <DisplayName>Eduardo Alaminos</DisplayName>
        <AccountId>1382</AccountId>
        <AccountType/>
      </UserInfo>
    </SharedWithUsers>
  </documentManagement>
</p:properties>
</file>

<file path=customXml/itemProps1.xml><?xml version="1.0" encoding="utf-8"?>
<ds:datastoreItem xmlns:ds="http://schemas.openxmlformats.org/officeDocument/2006/customXml" ds:itemID="{489F5A51-6623-4903-A0F6-FCF827CD85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fbbffe-b982-4a9d-aff9-389c4cd2ad84"/>
    <ds:schemaRef ds:uri="ad79ca8b-544e-4285-b908-2b268a4281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C4BCBA-7941-47D4-B649-366535D067D2}">
  <ds:schemaRefs>
    <ds:schemaRef ds:uri="http://schemas.microsoft.com/sharepoint/v3/contenttype/forms"/>
  </ds:schemaRefs>
</ds:datastoreItem>
</file>

<file path=customXml/itemProps3.xml><?xml version="1.0" encoding="utf-8"?>
<ds:datastoreItem xmlns:ds="http://schemas.openxmlformats.org/officeDocument/2006/customXml" ds:itemID="{C70B7023-6C77-4E5C-9763-75B15C7CA8AE}">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ad79ca8b-544e-4285-b908-2b268a42819d"/>
    <ds:schemaRef ds:uri="fcfbbffe-b982-4a9d-aff9-389c4cd2ad84"/>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TemaProsegurCash</Template>
  <TotalTime>35</TotalTime>
  <Words>1567</Words>
  <Application>Microsoft Office PowerPoint</Application>
  <PresentationFormat>Presentación en pantalla (16:9)</PresentationFormat>
  <Paragraphs>223</Paragraphs>
  <Slides>21</Slides>
  <Notes>14</Notes>
  <HiddenSlides>0</HiddenSlides>
  <MMClips>0</MMClips>
  <ScaleCrop>false</ScaleCrop>
  <HeadingPairs>
    <vt:vector size="8" baseType="variant">
      <vt:variant>
        <vt:lpstr>Fuentes usadas</vt:lpstr>
      </vt:variant>
      <vt:variant>
        <vt:i4>8</vt:i4>
      </vt:variant>
      <vt:variant>
        <vt:lpstr>Tema</vt:lpstr>
      </vt:variant>
      <vt:variant>
        <vt:i4>4</vt:i4>
      </vt:variant>
      <vt:variant>
        <vt:lpstr>Servidores OLE incrustados</vt:lpstr>
      </vt:variant>
      <vt:variant>
        <vt:i4>1</vt:i4>
      </vt:variant>
      <vt:variant>
        <vt:lpstr>Títulos de diapositiva</vt:lpstr>
      </vt:variant>
      <vt:variant>
        <vt:i4>21</vt:i4>
      </vt:variant>
    </vt:vector>
  </HeadingPairs>
  <TitlesOfParts>
    <vt:vector size="34" baseType="lpstr">
      <vt:lpstr>Arial</vt:lpstr>
      <vt:lpstr>Calibri</vt:lpstr>
      <vt:lpstr>Calibri Light</vt:lpstr>
      <vt:lpstr>Century Gothic</vt:lpstr>
      <vt:lpstr>Poppins</vt:lpstr>
      <vt:lpstr>Times New Roman</vt:lpstr>
      <vt:lpstr>Wingdings</vt:lpstr>
      <vt:lpstr>Wingdings 3</vt:lpstr>
      <vt:lpstr>TemaProsegurCash</vt:lpstr>
      <vt:lpstr>Diseño personalizado</vt:lpstr>
      <vt:lpstr>1_Diseño personalizado</vt:lpstr>
      <vt:lpstr>L&amp;F 180112</vt:lpstr>
      <vt:lpstr>Diapositiva de think-cell</vt:lpstr>
      <vt:lpstr>Digitaliza tu Efectivo.  Prosegur Cash Today.</vt:lpstr>
      <vt:lpstr>Presentación de PowerPoint</vt:lpstr>
      <vt:lpstr>Presentación de PowerPoint</vt:lpstr>
      <vt:lpstr>01.Soluciones Cash Today. </vt:lpstr>
      <vt:lpstr>01. Soluciones Cash Today. Optimización. </vt:lpstr>
      <vt:lpstr>01. Soluciones Cash Today. Beneficios del ingreso. </vt:lpstr>
      <vt:lpstr>01. Soluciones Cash Today. Cómo funciona. </vt:lpstr>
      <vt:lpstr>Presentación de PowerPoint</vt:lpstr>
      <vt:lpstr>02. Prosegur Cash Today. Suite de máquinas. Ingresadoras billete.</vt:lpstr>
      <vt:lpstr>02. Prosegur Cash Today. Suite de máquinas. Ingresadoras billete y moneda.</vt:lpstr>
      <vt:lpstr>02. Prosegur Cash Today. Suite de máquinas. Ingresadoras billete y moneda.</vt:lpstr>
      <vt:lpstr>Presentación de PowerPoint</vt:lpstr>
      <vt:lpstr>03. Propuesta de valor. Importe mensual. </vt:lpstr>
      <vt:lpstr>03. Propuesta de valor. Importe mensual. </vt:lpstr>
      <vt:lpstr>03. Propuesta de valor. Servicios Variables. </vt:lpstr>
      <vt:lpstr>Presentación de PowerPoint</vt:lpstr>
      <vt:lpstr>03. Casos de éxito. </vt:lpstr>
      <vt:lpstr>Presentación de PowerPoint</vt:lpstr>
      <vt:lpstr>04. Opiniones por sectores. </vt:lpstr>
      <vt:lpstr>Presentación de PowerPoint</vt:lpstr>
      <vt:lpstr>Presentación de PowerPoint</vt:lpstr>
    </vt:vector>
  </TitlesOfParts>
  <Company>One World Language Systems, 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title Department xxx 18/01/12</dc:title>
  <dc:creator>Ángel</dc:creator>
  <cp:lastModifiedBy>Leticia Barrios Martin</cp:lastModifiedBy>
  <cp:revision>1399</cp:revision>
  <cp:lastPrinted>2012-02-08T16:00:24Z</cp:lastPrinted>
  <dcterms:created xsi:type="dcterms:W3CDTF">2012-01-17T18:24:29Z</dcterms:created>
  <dcterms:modified xsi:type="dcterms:W3CDTF">2023-02-06T16:02:26Z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0x010100B54BF2B455AD4E4C91A0732592A61C68</vt:lpwstr>
  </property>
</Properties>
</file>