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8" r:id="rId2"/>
    <p:sldMasterId id="2147483706" r:id="rId3"/>
  </p:sldMasterIdLst>
  <p:sldIdLst>
    <p:sldId id="257" r:id="rId4"/>
    <p:sldId id="258" r:id="rId5"/>
    <p:sldId id="260" r:id="rId6"/>
    <p:sldId id="259"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3680" userDrawn="1">
          <p15:clr>
            <a:srgbClr val="A4A3A4"/>
          </p15:clr>
        </p15:guide>
        <p15:guide id="4" pos="567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405"/>
  </p:normalViewPr>
  <p:slideViewPr>
    <p:cSldViewPr snapToGrid="0" showGuides="1">
      <p:cViewPr varScale="1">
        <p:scale>
          <a:sx n="114" d="100"/>
          <a:sy n="114" d="100"/>
        </p:scale>
        <p:origin x="438" y="102"/>
      </p:cViewPr>
      <p:guideLst>
        <p:guide orient="horz" pos="2160"/>
        <p:guide pos="3840"/>
        <p:guide orient="horz" pos="3680"/>
        <p:guide pos="567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Master" Target="../slideMasters/slideMaster1.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3.svg"/><Relationship Id="rId4" Type="http://schemas.openxmlformats.org/officeDocument/2006/relationships/image" Target="../media/image15.svg"/><Relationship Id="rId9"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11" Type="http://schemas.openxmlformats.org/officeDocument/2006/relationships/image" Target="../media/image3.svg"/><Relationship Id="rId5" Type="http://schemas.openxmlformats.org/officeDocument/2006/relationships/image" Target="../media/image8.svg"/><Relationship Id="rId10" Type="http://schemas.openxmlformats.org/officeDocument/2006/relationships/image" Target="../media/image2.png"/><Relationship Id="rId4" Type="http://schemas.openxmlformats.org/officeDocument/2006/relationships/image" Target="../media/image7.png"/><Relationship Id="rId9" Type="http://schemas.openxmlformats.org/officeDocument/2006/relationships/image" Target="../media/image12.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30621" y="3317631"/>
            <a:ext cx="7262447" cy="1200329"/>
          </a:xfrm>
          <a:prstGeom prst="rect">
            <a:avLst/>
          </a:prstGeom>
          <a:noFill/>
        </p:spPr>
        <p:txBody>
          <a:bodyPr wrap="square" rtlCol="0">
            <a:spAutoFit/>
          </a:bodyPr>
          <a:lstStyle/>
          <a:p>
            <a:pPr marL="431989" indent="-431989">
              <a:buFont typeface="+mj-lt"/>
              <a:buAutoNum type="arabicPeriod"/>
            </a:pPr>
            <a:r>
              <a:rPr lang="es-ES" sz="1800" b="1" dirty="0">
                <a:latin typeface="Century Gothic" panose="020B0502020202020204" pitchFamily="34" charset="0"/>
              </a:rPr>
              <a:t>Elementos fijos de portada.</a:t>
            </a:r>
          </a:p>
          <a:p>
            <a:pPr marL="431989" indent="-431989">
              <a:buFont typeface="+mj-lt"/>
              <a:buAutoNum type="arabicPeriod"/>
            </a:pPr>
            <a:r>
              <a:rPr lang="es-ES" sz="1800" b="1" dirty="0">
                <a:latin typeface="Century Gothic" panose="020B0502020202020204" pitchFamily="34" charset="0"/>
              </a:rPr>
              <a:t>Uso de Fuentes en slides interiores.</a:t>
            </a:r>
          </a:p>
          <a:p>
            <a:pPr marL="431989" indent="-431989">
              <a:buFont typeface="+mj-lt"/>
              <a:buAutoNum type="arabicPeriod"/>
            </a:pPr>
            <a:r>
              <a:rPr lang="es-ES" sz="1800" b="1" dirty="0">
                <a:latin typeface="Century Gothic" panose="020B0502020202020204" pitchFamily="34" charset="0"/>
              </a:rPr>
              <a:t>Iconografía y Colores Corporativos.</a:t>
            </a:r>
          </a:p>
          <a:p>
            <a:pPr marL="431989" indent="-431989">
              <a:buFont typeface="+mj-lt"/>
              <a:buAutoNum type="arabicPeriod"/>
            </a:pPr>
            <a:r>
              <a:rPr lang="es-ES" sz="1800" b="1" dirty="0">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719863" y="2286737"/>
            <a:ext cx="6230815" cy="830997"/>
          </a:xfrm>
          <a:prstGeom prst="rect">
            <a:avLst/>
          </a:prstGeom>
          <a:noFill/>
        </p:spPr>
        <p:txBody>
          <a:bodyPr wrap="square" rtlCol="0">
            <a:spAutoFit/>
          </a:bodyPr>
          <a:lstStyle/>
          <a:p>
            <a:r>
              <a:rPr lang="es-ES" sz="2400" b="0" dirty="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2481937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6940740" y="5703333"/>
            <a:ext cx="3928648" cy="8037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b="1"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5" y="1219200"/>
            <a:ext cx="4743451" cy="338554"/>
          </a:xfrm>
          <a:prstGeom prst="rect">
            <a:avLst/>
          </a:prstGeom>
          <a:noFill/>
        </p:spPr>
        <p:txBody>
          <a:bodyPr wrap="square" lIns="0" tIns="0" rIns="0" bIns="0" rtlCol="0">
            <a:spAutoFit/>
          </a:bodyPr>
          <a:lstStyle/>
          <a:p>
            <a:r>
              <a:rPr lang="es-ES" sz="2200" b="0" dirty="0">
                <a:latin typeface="Century Gothic" panose="020B0502020202020204" pitchFamily="34" charset="0"/>
              </a:rPr>
              <a:t>Títulos y encabezados</a:t>
            </a:r>
            <a:endParaRPr lang="en-GB" sz="2200" b="0" dirty="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7092130" y="5779533"/>
            <a:ext cx="3739159"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400" b="0"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23714" y="1862458"/>
            <a:ext cx="5043687" cy="2200602"/>
          </a:xfrm>
          <a:prstGeom prst="rect">
            <a:avLst/>
          </a:prstGeom>
          <a:noFill/>
        </p:spPr>
        <p:txBody>
          <a:bodyPr wrap="square" lIns="0" tIns="0" rIns="0" bIns="0" rtlCol="0">
            <a:spAutoFit/>
          </a:bodyPr>
          <a:lstStyle/>
          <a:p>
            <a:r>
              <a:rPr lang="es-ES" sz="1300" b="0" dirty="0">
                <a:latin typeface="Arial" panose="020B0604020202020204" pitchFamily="34" charset="0"/>
                <a:cs typeface="Arial" panose="020B0604020202020204" pitchFamily="34" charset="0"/>
              </a:rPr>
              <a:t>Cuerpos de texto. </a:t>
            </a:r>
            <a:r>
              <a:rPr lang="en-GB" sz="13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1300" b="0" dirty="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561975" y="1266825"/>
            <a:ext cx="61150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29401" y="1265342"/>
            <a:ext cx="4617668" cy="3373333"/>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823914"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6624439" y="4725144"/>
            <a:ext cx="4615061" cy="485133"/>
          </a:xfrm>
          <a:prstGeom prst="rect">
            <a:avLst/>
          </a:prstGeom>
          <a:noFill/>
        </p:spPr>
        <p:txBody>
          <a:bodyPr wrap="square" lIns="0" tIns="0" rIns="0" bIns="0" rtlCol="0">
            <a:spAutoFit/>
          </a:bodyPr>
          <a:lstStyle/>
          <a:p>
            <a:r>
              <a:rPr lang="en-GB" sz="1051"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1051" b="0" dirty="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1117099" y="4388828"/>
            <a:ext cx="819664" cy="9144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3001109" y="4458667"/>
            <a:ext cx="661780" cy="77140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783015" y="4535490"/>
            <a:ext cx="767215" cy="621079"/>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1019176" y="4855696"/>
            <a:ext cx="4752975"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6619107" y="923925"/>
            <a:ext cx="0" cy="459105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5879977"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5171306"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3331122"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530922"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830981" y="5274941"/>
            <a:ext cx="1409651"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2632025" y="5274941"/>
            <a:ext cx="1409651"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4456609" y="5274941"/>
            <a:ext cx="1409651"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768779"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ORDEN Y ESTRUCTURA</a:t>
            </a:r>
            <a:endParaRPr lang="en-GB" sz="1000" b="1" dirty="0">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10731473" y="5592651"/>
            <a:ext cx="262136" cy="267838"/>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104835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2_Portada 02 IMAGEN">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089529"/>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spTree>
    <p:extLst>
      <p:ext uri="{BB962C8B-B14F-4D97-AF65-F5344CB8AC3E}">
        <p14:creationId xmlns:p14="http://schemas.microsoft.com/office/powerpoint/2010/main" val="20529361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589265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491409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p:nvSpPr>
        <p:spPr>
          <a:xfrm>
            <a:off x="6055361" y="-1083733"/>
            <a:ext cx="184731" cy="461665"/>
          </a:xfrm>
          <a:prstGeom prst="rect">
            <a:avLst/>
          </a:prstGeom>
          <a:noFill/>
        </p:spPr>
        <p:txBody>
          <a:bodyPr wrap="none" rtlCol="0">
            <a:spAutoFit/>
          </a:bodyPr>
          <a:lstStyle/>
          <a:p>
            <a:endParaRPr lang="es-ES" sz="2400"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8712430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8067925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729842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745736" y="3044279"/>
            <a:ext cx="5613969" cy="769441"/>
          </a:xfrm>
          <a:prstGeom prst="rect">
            <a:avLst/>
          </a:prstGeom>
          <a:noFill/>
        </p:spPr>
        <p:txBody>
          <a:bodyPr wrap="square" rtlCol="0">
            <a:spAutoFit/>
          </a:bodyPr>
          <a:lstStyle/>
          <a:p>
            <a:r>
              <a:rPr lang="es-ES" sz="2200" b="0" dirty="0">
                <a:latin typeface="Century Gothic" panose="020B0502020202020204" pitchFamily="34" charset="0"/>
                <a:cs typeface="Calibri" panose="020F0502020204030204" pitchFamily="34" charset="0"/>
              </a:rPr>
              <a:t>1 Ejemplo práctico (editable) de Subportada</a:t>
            </a:r>
            <a:r>
              <a:rPr lang="es-ES" sz="2200" b="0" baseline="0" dirty="0">
                <a:latin typeface="Century Gothic" panose="020B0502020202020204" pitchFamily="34" charset="0"/>
                <a:cs typeface="Calibri" panose="020F0502020204030204" pitchFamily="34" charset="0"/>
              </a:rPr>
              <a:t> de</a:t>
            </a:r>
            <a:r>
              <a:rPr lang="es-ES" sz="2200" b="0" dirty="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38967076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atin typeface="+mj-lt"/>
              </a:defRPr>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atin typeface="+mj-lt"/>
              </a:defRPr>
            </a:lvl1pPr>
          </a:lstStyle>
          <a:p>
            <a:pPr lvl="0"/>
            <a:r>
              <a:rPr lang="es-ES" dirty="0"/>
              <a:t>Título del documento en dos líneas</a:t>
            </a:r>
            <a:endParaRPr lang="en-GB" dirty="0"/>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8627583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735462" y="2346686"/>
            <a:ext cx="5375031"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735461" y="3317632"/>
            <a:ext cx="7262447" cy="1477328"/>
          </a:xfrm>
          <a:prstGeom prst="rect">
            <a:avLst/>
          </a:prstGeom>
          <a:noFill/>
        </p:spPr>
        <p:txBody>
          <a:bodyPr wrap="square" rtlCol="0">
            <a:spAutoFit/>
          </a:bodyPr>
          <a:lstStyle/>
          <a:p>
            <a:pPr marL="431989" indent="-431989">
              <a:buFont typeface="+mj-lt"/>
              <a:buAutoNum type="arabicPeriod"/>
            </a:pPr>
            <a:r>
              <a:rPr lang="es-ES" sz="1800" b="1" dirty="0">
                <a:latin typeface="Century Gothic" panose="020B0502020202020204" pitchFamily="34" charset="0"/>
              </a:rPr>
              <a:t>Índice (1)</a:t>
            </a:r>
          </a:p>
          <a:p>
            <a:pPr marL="431989" indent="-431989">
              <a:buFont typeface="+mj-lt"/>
              <a:buAutoNum type="arabicPeriod"/>
            </a:pPr>
            <a:r>
              <a:rPr lang="es-ES" sz="1800" b="1" dirty="0">
                <a:latin typeface="Century Gothic" panose="020B0502020202020204" pitchFamily="34" charset="0"/>
              </a:rPr>
              <a:t>Slides de cita (1)</a:t>
            </a:r>
          </a:p>
          <a:p>
            <a:pPr marL="431989" indent="-431989">
              <a:buFont typeface="+mj-lt"/>
              <a:buAutoNum type="arabicPeriod"/>
            </a:pPr>
            <a:r>
              <a:rPr lang="es-ES" sz="1800" b="1" dirty="0">
                <a:latin typeface="Century Gothic" panose="020B0502020202020204" pitchFamily="34" charset="0"/>
              </a:rPr>
              <a:t>Slides</a:t>
            </a:r>
            <a:r>
              <a:rPr lang="es-ES" sz="1800" b="1" baseline="0" dirty="0">
                <a:latin typeface="Century Gothic" panose="020B0502020202020204" pitchFamily="34" charset="0"/>
              </a:rPr>
              <a:t> de </a:t>
            </a:r>
            <a:r>
              <a:rPr lang="es-ES" sz="1800" b="1" dirty="0">
                <a:latin typeface="Century Gothic" panose="020B0502020202020204" pitchFamily="34" charset="0"/>
              </a:rPr>
              <a:t>destacado (2)</a:t>
            </a:r>
          </a:p>
          <a:p>
            <a:pPr marL="431989" indent="-431989">
              <a:buFont typeface="+mj-lt"/>
              <a:buAutoNum type="arabicPeriod"/>
            </a:pPr>
            <a:r>
              <a:rPr lang="es-ES" sz="1800" b="1" dirty="0">
                <a:latin typeface="Century Gothic" panose="020B0502020202020204" pitchFamily="34" charset="0"/>
              </a:rPr>
              <a:t>Slides de contenido (15)</a:t>
            </a:r>
          </a:p>
          <a:p>
            <a:pPr marL="431989" indent="-431989">
              <a:buFont typeface="+mj-lt"/>
              <a:buAutoNum type="arabicPeriod"/>
            </a:pPr>
            <a:r>
              <a:rPr lang="es-ES" sz="1800" b="1" dirty="0">
                <a:latin typeface="Century Gothic" panose="020B0502020202020204" pitchFamily="34" charset="0"/>
              </a:rPr>
              <a:t>Slide de cierre (1)</a:t>
            </a:r>
          </a:p>
        </p:txBody>
      </p:sp>
    </p:spTree>
    <p:extLst>
      <p:ext uri="{BB962C8B-B14F-4D97-AF65-F5344CB8AC3E}">
        <p14:creationId xmlns:p14="http://schemas.microsoft.com/office/powerpoint/2010/main" val="1746541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5"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Elementos fijos de portada</a:t>
            </a:r>
          </a:p>
        </p:txBody>
      </p:sp>
    </p:spTree>
    <p:extLst>
      <p:ext uri="{BB962C8B-B14F-4D97-AF65-F5344CB8AC3E}">
        <p14:creationId xmlns:p14="http://schemas.microsoft.com/office/powerpoint/2010/main" val="23402073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9677900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390651" y="1514477"/>
            <a:ext cx="1971675" cy="1828193"/>
          </a:xfrm>
          <a:prstGeom prst="rect">
            <a:avLst/>
          </a:prstGeom>
        </p:spPr>
        <p:txBody>
          <a:bodyPr wrap="square" lIns="0" tIns="0" rIns="0" bIns="0">
            <a:spAutoFit/>
          </a:bodyPr>
          <a:lstStyle>
            <a:lvl1pPr marL="0" indent="0">
              <a:buNone/>
              <a:defRPr sz="220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3657601" y="1514477"/>
            <a:ext cx="6143625" cy="4162425"/>
          </a:xfrm>
          <a:prstGeom prst="rect">
            <a:avLst/>
          </a:prstGeom>
        </p:spPr>
        <p:txBody>
          <a:bodyPr lIns="0" tIns="0" rIns="0" bIns="0"/>
          <a:lstStyle>
            <a:lvl1pPr marL="457189" indent="-457189">
              <a:buClr>
                <a:schemeClr val="accent4"/>
              </a:buClr>
              <a:buFont typeface="+mj-lt"/>
              <a:buAutoNum type="arabicPeriod"/>
              <a:defRPr sz="2000" b="1">
                <a:latin typeface="Century Gothic" panose="020B0502020202020204" pitchFamily="34" charset="0"/>
              </a:defRPr>
            </a:lvl1pPr>
            <a:lvl2pPr marL="914377" indent="-457189">
              <a:buFont typeface="+mj-lt"/>
              <a:buAutoNum type="arabicPeriod"/>
              <a:defRPr/>
            </a:lvl2pPr>
            <a:lvl3pPr marL="1371566" indent="-457189">
              <a:buFont typeface="+mj-lt"/>
              <a:buAutoNum type="arabicPeriod"/>
              <a:defRPr/>
            </a:lvl3pPr>
            <a:lvl4pPr marL="1714457" indent="-342891">
              <a:buFont typeface="+mj-lt"/>
              <a:buAutoNum type="arabicPeriod"/>
              <a:defRPr/>
            </a:lvl4pPr>
            <a:lvl5pPr marL="2171646" indent="-342891">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9CF92AFA-68A6-484D-B1B7-5BD747E7E0ED}"/>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6822738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34939994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808127" y="2105026"/>
            <a:ext cx="6686551" cy="1265796"/>
          </a:xfrm>
          <a:prstGeom prst="rect">
            <a:avLst/>
          </a:prstGeom>
        </p:spPr>
        <p:txBody>
          <a:bodyPr lIns="0" tIns="0" rIns="0" bIns="0">
            <a:spAutoFit/>
          </a:bodyPr>
          <a:lstStyle>
            <a:lvl1pPr marL="0" indent="0">
              <a:lnSpc>
                <a:spcPct val="120000"/>
              </a:lnSpc>
              <a:buNone/>
              <a:defRPr sz="36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828676" y="3533776"/>
            <a:ext cx="6696075" cy="238125"/>
          </a:xfrm>
          <a:prstGeom prst="rect">
            <a:avLst/>
          </a:prstGeom>
        </p:spPr>
        <p:txBody>
          <a:bodyPr lIns="0" tIns="0" rIns="0" bIns="0"/>
          <a:lstStyle>
            <a:lvl1pPr marL="0" indent="0">
              <a:buNone/>
              <a:defRPr sz="1000" b="1">
                <a:solidFill>
                  <a:srgbClr val="FAD200"/>
                </a:solidFill>
                <a:latin typeface="Century Gothic" panose="020B0502020202020204" pitchFamily="34" charset="0"/>
              </a:defRPr>
            </a:lvl1pPr>
          </a:lstStyle>
          <a:p>
            <a:pPr lvl="0"/>
            <a:r>
              <a:rPr lang="es-ES" dirty="0"/>
              <a:t>HAGA CLIC PARA MODIFICAR LOS ESTILOS DE</a:t>
            </a:r>
            <a:endParaRPr lang="en-GB" dirty="0"/>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749729" y="476675"/>
            <a:ext cx="9086851" cy="138499"/>
          </a:xfrm>
          <a:prstGeom prst="rect">
            <a:avLst/>
          </a:prstGeom>
        </p:spPr>
        <p:txBody>
          <a:bodyPr lIns="0" tIns="0" rIns="0" bIns="0">
            <a:spAutoFit/>
          </a:bodyPr>
          <a:lstStyle>
            <a:lvl1pPr marL="0" indent="0" algn="r">
              <a:buNone/>
              <a:defRPr sz="1000" b="1" baseline="0">
                <a:solidFill>
                  <a:srgbClr val="FAD200"/>
                </a:solidFill>
                <a:latin typeface="Century Gothic" panose="020B0502020202020204" pitchFamily="34" charset="0"/>
              </a:defRPr>
            </a:lvl1pPr>
          </a:lstStyle>
          <a:p>
            <a:r>
              <a:rPr lang="es-ES" dirty="0"/>
              <a:t>TÍTULO DEL APARTADO</a:t>
            </a:r>
            <a:endParaRPr lang="en-GB" dirty="0"/>
          </a:p>
        </p:txBody>
      </p:sp>
      <p:sp>
        <p:nvSpPr>
          <p:cNvPr id="2" name="Gráfico 20">
            <a:extLst>
              <a:ext uri="{FF2B5EF4-FFF2-40B4-BE49-F238E27FC236}">
                <a16:creationId xmlns:a16="http://schemas.microsoft.com/office/drawing/2014/main" id="{537D9F33-1C1E-40D1-8FDF-1269832E7618}"/>
              </a:ext>
            </a:extLst>
          </p:cNvPr>
          <p:cNvSpPr/>
          <p:nvPr/>
        </p:nvSpPr>
        <p:spPr>
          <a:xfrm>
            <a:off x="356169" y="357108"/>
            <a:ext cx="351416" cy="354177"/>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sz="1800" dirty="0"/>
          </a:p>
        </p:txBody>
      </p:sp>
    </p:spTree>
    <p:extLst>
      <p:ext uri="{BB962C8B-B14F-4D97-AF65-F5344CB8AC3E}">
        <p14:creationId xmlns:p14="http://schemas.microsoft.com/office/powerpoint/2010/main" val="4122209852"/>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1"/>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a:t>
            </a:r>
          </a:p>
          <a:p>
            <a:r>
              <a:rPr lang="es-ES" sz="2400" b="0" dirty="0">
                <a:latin typeface="Century Gothic" panose="020B0502020202020204" pitchFamily="34" charset="0"/>
                <a:cs typeface="Calibri" panose="020F0502020204030204" pitchFamily="34" charset="0"/>
              </a:rPr>
              <a:t>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6686406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 y="-19051"/>
            <a:ext cx="12192001" cy="6877051"/>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1" name="Rectángulo 10">
            <a:extLst>
              <a:ext uri="{FF2B5EF4-FFF2-40B4-BE49-F238E27FC236}">
                <a16:creationId xmlns:a16="http://schemas.microsoft.com/office/drawing/2014/main" id="{FB7CC750-478F-47B1-BDDC-C00AAD64506F}"/>
              </a:ext>
            </a:extLst>
          </p:cNvPr>
          <p:cNvSpPr/>
          <p:nvPr/>
        </p:nvSpPr>
        <p:spPr>
          <a:xfrm>
            <a:off x="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388706" y="3860800"/>
            <a:ext cx="4039457"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1300201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9051"/>
            <a:ext cx="12192001" cy="6877051"/>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sp>
        <p:nvSpPr>
          <p:cNvPr id="2" name="Rectángulo 1">
            <a:extLst>
              <a:ext uri="{FF2B5EF4-FFF2-40B4-BE49-F238E27FC236}">
                <a16:creationId xmlns:a16="http://schemas.microsoft.com/office/drawing/2014/main" id="{FB7CC750-478F-47B1-BDDC-C00AAD64506F}"/>
              </a:ext>
            </a:extLst>
          </p:cNvPr>
          <p:cNvSpPr/>
          <p:nvPr/>
        </p:nvSpPr>
        <p:spPr>
          <a:xfrm>
            <a:off x="739140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7770154" y="3860800"/>
            <a:ext cx="4042668"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9276100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9" y="3013502"/>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30203891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1078786"/>
            <a:ext cx="12192000" cy="5779212"/>
          </a:xfrm>
          <a:prstGeom prst="rect">
            <a:avLst/>
          </a:prstGeom>
        </p:spPr>
        <p:txBody>
          <a:bodyPr/>
          <a:lstStyle/>
          <a:p>
            <a:r>
              <a:rPr lang="es-ES"/>
              <a:t>Haga clic en el icono para agregar una imagen</a:t>
            </a:r>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5" name="Marcador de número de diapositiva 16">
            <a:extLst>
              <a:ext uri="{FF2B5EF4-FFF2-40B4-BE49-F238E27FC236}">
                <a16:creationId xmlns:a16="http://schemas.microsoft.com/office/drawing/2014/main" id="{2522B4D5-D3F0-406D-A0A9-5A331A7DF96B}"/>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2387142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3683000" y="863601"/>
            <a:ext cx="8255000" cy="5245100"/>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811514" y="3543300"/>
            <a:ext cx="2643791" cy="914096"/>
          </a:xfrm>
          <a:prstGeom prst="rect">
            <a:avLst/>
          </a:prstGeom>
        </p:spPr>
        <p:txBody>
          <a:bodyPr wrap="square" lIns="0" tIns="0" rIns="0" bIns="0">
            <a:spAutoFit/>
          </a:bodyPr>
          <a:lstStyle>
            <a:lvl1pPr marL="0" indent="0">
              <a:buNone/>
              <a:defRPr sz="220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851159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Uso de Fuentes en slides interiores</a:t>
            </a:r>
          </a:p>
        </p:txBody>
      </p:sp>
    </p:spTree>
    <p:extLst>
      <p:ext uri="{BB962C8B-B14F-4D97-AF65-F5344CB8AC3E}">
        <p14:creationId xmlns:p14="http://schemas.microsoft.com/office/powerpoint/2010/main" val="41251470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096000" y="2"/>
            <a:ext cx="6096000" cy="685799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4727028"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933575"/>
            <a:ext cx="4714875" cy="4210051"/>
          </a:xfrm>
          <a:prstGeom prst="rect">
            <a:avLst/>
          </a:prstGeom>
        </p:spPr>
        <p:txBody>
          <a:bodyPr lIns="0" tIns="0" rIns="0" bIns="0"/>
          <a:lstStyle>
            <a:lvl1pPr marL="0" indent="0">
              <a:lnSpc>
                <a:spcPct val="120000"/>
              </a:lnSpc>
              <a:buNone/>
              <a:defRPr sz="140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D893A0EF-EA80-451E-9FC2-02EFEC4A4A7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7385779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719393" y="1190859"/>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10915048" y="6454992"/>
            <a:ext cx="911259"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2400" b="1" smtClean="0">
                <a:solidFill>
                  <a:schemeClr val="accent1"/>
                </a:solidFill>
                <a:latin typeface="+mj-lt"/>
                <a:cs typeface="Arial Regular"/>
              </a:rPr>
              <a:pPr/>
              <a:t>‹Nº›</a:t>
            </a:fld>
            <a:endParaRPr lang="es-ES" sz="2400" b="1" dirty="0">
              <a:solidFill>
                <a:schemeClr val="accent1"/>
              </a:solidFill>
              <a:latin typeface="+mj-lt"/>
              <a:cs typeface="Arial Regular"/>
            </a:endParaRPr>
          </a:p>
        </p:txBody>
      </p:sp>
    </p:spTree>
    <p:extLst>
      <p:ext uri="{BB962C8B-B14F-4D97-AF65-F5344CB8AC3E}">
        <p14:creationId xmlns:p14="http://schemas.microsoft.com/office/powerpoint/2010/main" val="314402661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2467" y="1190859"/>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76975"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76975"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37D9062E-C02A-4484-A2B4-1B0ED8D4E573}"/>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3236630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3238500"/>
            <a:ext cx="3800475" cy="2905125"/>
          </a:xfrm>
          <a:prstGeom prst="rect">
            <a:avLst/>
          </a:prstGeom>
        </p:spPr>
        <p:txBody>
          <a:bodyPr/>
          <a:lstStyle/>
          <a:p>
            <a:r>
              <a:rPr lang="es-ES"/>
              <a:t>Haga clic en el icono para agregar una imagen</a:t>
            </a:r>
            <a:endParaRPr lang="en-GB" dirty="0"/>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0" y="1104901"/>
            <a:ext cx="10582275" cy="1866900"/>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4943477" y="3724276"/>
            <a:ext cx="6476999" cy="24193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4943475" y="3242693"/>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7936565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1095377"/>
            <a:ext cx="4924425" cy="2638425"/>
          </a:xfrm>
          <a:prstGeom prst="rect">
            <a:avLst/>
          </a:prstGeom>
        </p:spPr>
        <p:txBody>
          <a:bodyPr/>
          <a:lstStyle/>
          <a:p>
            <a:r>
              <a:rPr lang="es-ES"/>
              <a:t>Haga clic en el icono para agregar una imagen</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838201"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838201"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6381752" y="1095377"/>
            <a:ext cx="4924425" cy="2638425"/>
          </a:xfrm>
          <a:prstGeom prst="rect">
            <a:avLst/>
          </a:prstGeom>
        </p:spPr>
        <p:txBody>
          <a:bodyPr/>
          <a:lstStyle/>
          <a:p>
            <a:r>
              <a:rPr lang="es-ES"/>
              <a:t>Haga clic en el icono para agregar una imagen</a:t>
            </a:r>
            <a:endParaRPr lang="en-GB" dirty="0"/>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372227"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6372227"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7974927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827178"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827177"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6321550"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6321551"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F88F4ACF-8A00-4F84-BFE8-10F56CE66E7E}"/>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8052177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26429" y="1645196"/>
            <a:ext cx="105727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26428" y="1162795"/>
            <a:ext cx="105600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34766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62579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90392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714375" y="3032771"/>
            <a:ext cx="2381251" cy="997196"/>
          </a:xfrm>
          <a:prstGeom prst="rect">
            <a:avLst/>
          </a:prstGeom>
        </p:spPr>
        <p:txBody>
          <a:bodyPr lIns="0" tIns="0" rIns="0" bIns="0">
            <a:spAutoFit/>
          </a:bodyPr>
          <a:lstStyle>
            <a:lvl1pPr marL="0" indent="0">
              <a:buNone/>
              <a:defRPr sz="7200" b="1">
                <a:solidFill>
                  <a:schemeClr val="accent3"/>
                </a:solidFill>
                <a:latin typeface="Century Gothic" panose="020B0502020202020204" pitchFamily="34" charset="0"/>
              </a:defRPr>
            </a:lvl1pPr>
          </a:lstStyle>
          <a:p>
            <a:pPr lvl="0"/>
            <a:r>
              <a:rPr lang="es-ES" dirty="0"/>
              <a:t>clic</a:t>
            </a:r>
            <a:endParaRPr lang="en-GB" dirty="0"/>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3494187" y="3032771"/>
            <a:ext cx="2381251" cy="997196"/>
          </a:xfrm>
          <a:prstGeom prst="rect">
            <a:avLst/>
          </a:prstGeom>
        </p:spPr>
        <p:txBody>
          <a:bodyPr lIns="0" tIns="0" rIns="0" bIns="0">
            <a:spAutoFit/>
          </a:bodyPr>
          <a:lstStyle>
            <a:lvl1pPr marL="0" indent="0">
              <a:buNone/>
              <a:defRPr sz="7200" b="1">
                <a:solidFill>
                  <a:schemeClr val="accent4"/>
                </a:solidFill>
                <a:latin typeface="Century Gothic" panose="020B0502020202020204" pitchFamily="34" charset="0"/>
              </a:defRPr>
            </a:lvl1pPr>
          </a:lstStyle>
          <a:p>
            <a:pPr lvl="0"/>
            <a:r>
              <a:rPr lang="es-ES" dirty="0"/>
              <a:t>clic</a:t>
            </a:r>
            <a:endParaRPr lang="en-GB" dirty="0"/>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6283449" y="3032771"/>
            <a:ext cx="2365251" cy="997196"/>
          </a:xfrm>
          <a:prstGeom prst="rect">
            <a:avLst/>
          </a:prstGeom>
        </p:spPr>
        <p:txBody>
          <a:bodyPr wrap="square" lIns="0" tIns="0" rIns="0" bIns="0">
            <a:spAutoFit/>
          </a:bodyPr>
          <a:lstStyle>
            <a:lvl1pPr marL="0" indent="0">
              <a:buNone/>
              <a:defRPr sz="7200" b="1">
                <a:solidFill>
                  <a:schemeClr val="accent1"/>
                </a:solidFill>
                <a:latin typeface="Century Gothic" panose="020B0502020202020204" pitchFamily="34" charset="0"/>
              </a:defRPr>
            </a:lvl1pPr>
          </a:lstStyle>
          <a:p>
            <a:pPr lvl="0"/>
            <a:r>
              <a:rPr lang="es-ES" dirty="0"/>
              <a:t>clic</a:t>
            </a:r>
            <a:endParaRPr lang="en-GB" dirty="0"/>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9048329" y="3032771"/>
            <a:ext cx="2365251" cy="997196"/>
          </a:xfrm>
          <a:prstGeom prst="rect">
            <a:avLst/>
          </a:prstGeom>
        </p:spPr>
        <p:txBody>
          <a:bodyPr wrap="square" lIns="0" tIns="0" rIns="0" bIns="0">
            <a:spAutoFit/>
          </a:bodyPr>
          <a:lstStyle>
            <a:lvl1pPr marL="0" indent="0">
              <a:buNone/>
              <a:defRPr sz="7200" b="1">
                <a:solidFill>
                  <a:schemeClr val="accent2"/>
                </a:solidFill>
                <a:latin typeface="Century Gothic" panose="020B0502020202020204" pitchFamily="34" charset="0"/>
              </a:defRPr>
            </a:lvl1pPr>
          </a:lstStyle>
          <a:p>
            <a:pPr lvl="0"/>
            <a:r>
              <a:rPr lang="es-ES" dirty="0"/>
              <a:t>clic</a:t>
            </a:r>
            <a:endParaRPr lang="en-GB" dirty="0"/>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9603165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610851" cy="249299"/>
          </a:xfrm>
          <a:prstGeom prst="rect">
            <a:avLst/>
          </a:prstGeom>
        </p:spPr>
        <p:txBody>
          <a:bodyPr wrap="square" lIns="0" tIns="0" rIns="0" bIns="0">
            <a:spAutoFit/>
          </a:bodyPr>
          <a:lstStyle>
            <a:lvl1pPr marL="0" indent="0">
              <a:buNone/>
              <a:defRPr sz="180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4" y="1162795"/>
            <a:ext cx="105981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714375" y="2800349"/>
            <a:ext cx="2381251" cy="1238251"/>
          </a:xfrm>
          <a:prstGeom prst="rect">
            <a:avLst/>
          </a:prstGeom>
        </p:spPr>
        <p:txBody>
          <a:bodyPr/>
          <a:lstStyle/>
          <a:p>
            <a:r>
              <a:rPr lang="es-ES"/>
              <a:t>Haga clic en el icono para agregar una imagen</a:t>
            </a:r>
            <a:endParaRPr lang="en-GB" dirty="0"/>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3494188" y="2800349"/>
            <a:ext cx="2381251" cy="1238251"/>
          </a:xfrm>
          <a:prstGeom prst="rect">
            <a:avLst/>
          </a:prstGeom>
        </p:spPr>
        <p:txBody>
          <a:bodyPr/>
          <a:lstStyle/>
          <a:p>
            <a:r>
              <a:rPr lang="es-ES"/>
              <a:t>Haga clic en el icono para agregar una imagen</a:t>
            </a:r>
            <a:endParaRPr lang="en-GB" dirty="0"/>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6287641" y="2800349"/>
            <a:ext cx="2381251" cy="1238251"/>
          </a:xfrm>
          <a:prstGeom prst="rect">
            <a:avLst/>
          </a:prstGeom>
        </p:spPr>
        <p:txBody>
          <a:bodyPr/>
          <a:lstStyle/>
          <a:p>
            <a:r>
              <a:rPr lang="es-ES"/>
              <a:t>Haga clic en el icono para agregar una imagen</a:t>
            </a:r>
            <a:endParaRPr lang="en-GB" dirty="0"/>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9038804" y="2800349"/>
            <a:ext cx="2381251" cy="1238251"/>
          </a:xfrm>
          <a:prstGeom prst="rect">
            <a:avLst/>
          </a:prstGeom>
        </p:spPr>
        <p:txBody>
          <a:bodyPr/>
          <a:lstStyle/>
          <a:p>
            <a:r>
              <a:rPr lang="es-ES"/>
              <a:t>Haga clic en el icono para agregar una imagen</a:t>
            </a:r>
            <a:endParaRPr lang="en-GB" dirty="0"/>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3491014"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6265418"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9048330"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8851899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425216" y="128587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406167" y="95250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454419" y="952502"/>
            <a:ext cx="4943888" cy="11620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425216" y="272149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406167" y="238812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6454419" y="2388121"/>
            <a:ext cx="4943888" cy="1164704"/>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425216" y="4176515"/>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406167" y="3843139"/>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6454419" y="3843140"/>
            <a:ext cx="4943888" cy="116701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425216" y="5612483"/>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406167" y="5279107"/>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6454419" y="5279107"/>
            <a:ext cx="4943888" cy="116931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639679" y="885826"/>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3"/>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639679" y="231078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4"/>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639679" y="378904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1"/>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639679" y="5225009"/>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2"/>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574217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4076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3" y="1162795"/>
            <a:ext cx="104076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3770617" y="476675"/>
            <a:ext cx="8058364" cy="138499"/>
          </a:xfrm>
          <a:prstGeom prst="rect">
            <a:avLst/>
          </a:prstGeom>
        </p:spPr>
        <p:txBody>
          <a:bodyPr wrap="square"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844730" y="2419351"/>
            <a:ext cx="10344151" cy="3800475"/>
          </a:xfrm>
          <a:prstGeom prst="rect">
            <a:avLst/>
          </a:prstGeom>
        </p:spPr>
        <p:txBody>
          <a:bodyPr/>
          <a:lstStyle/>
          <a:p>
            <a:r>
              <a:rPr lang="es-ES"/>
              <a:t>Haga clic en el icono para agregar un gráfico</a:t>
            </a:r>
            <a:endParaRPr lang="en-GB" dirty="0"/>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880762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Iconografía y Colores Corporativos</a:t>
            </a:r>
          </a:p>
        </p:txBody>
      </p:sp>
    </p:spTree>
    <p:extLst>
      <p:ext uri="{BB962C8B-B14F-4D97-AF65-F5344CB8AC3E}">
        <p14:creationId xmlns:p14="http://schemas.microsoft.com/office/powerpoint/2010/main" val="339253346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6" y="3762375"/>
            <a:ext cx="4848225" cy="381000"/>
          </a:xfrm>
          <a:prstGeom prst="rect">
            <a:avLst/>
          </a:prstGeom>
        </p:spPr>
        <p:txBody>
          <a:bodyPr/>
          <a:lstStyle>
            <a:lvl1pPr marL="0" indent="0">
              <a:buNone/>
              <a:defRPr sz="1600" b="1"/>
            </a:lvl1pPr>
          </a:lstStyle>
          <a:p>
            <a:pPr lvl="0"/>
            <a:r>
              <a:rPr lang="es-ES" dirty="0"/>
              <a:t>Subtítulo del documento en una o varias líneas</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1"/>
            <a:ext cx="4838699" cy="1120307"/>
          </a:xfrm>
          <a:prstGeom prst="rect">
            <a:avLst/>
          </a:prstGeom>
        </p:spPr>
        <p:txBody>
          <a:bodyPr wrap="square">
            <a:spAutoFit/>
          </a:bodyPr>
          <a:lstStyle>
            <a:lvl1pPr marL="0" indent="0">
              <a:buNone/>
              <a:defRPr sz="3600" b="0"/>
            </a:lvl1pPr>
          </a:lstStyle>
          <a:p>
            <a:pPr lvl="0"/>
            <a:r>
              <a:rPr lang="es-ES" dirty="0"/>
              <a:t>Título del documento en tres líneas</a:t>
            </a:r>
            <a:endParaRPr lang="en-GB" dirty="0"/>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6000749" y="0"/>
            <a:ext cx="6191251" cy="6858000"/>
          </a:xfrm>
          <a:prstGeom prst="rect">
            <a:avLst/>
          </a:prstGeom>
        </p:spPr>
        <p:txBody>
          <a:bodyPr/>
          <a:lstStyle/>
          <a:p>
            <a:r>
              <a:rPr lang="es-ES"/>
              <a:t>Haga clic en el icono para agregar una imagen</a:t>
            </a:r>
            <a:endParaRPr lang="en-GB" dirty="0"/>
          </a:p>
        </p:txBody>
      </p:sp>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2" name="Imagen 1">
            <a:extLst>
              <a:ext uri="{FF2B5EF4-FFF2-40B4-BE49-F238E27FC236}">
                <a16:creationId xmlns:a16="http://schemas.microsoft.com/office/drawing/2014/main" id="{A51B8878-E31F-6A42-8554-AFB223292D20}"/>
              </a:ext>
            </a:extLst>
          </p:cNvPr>
          <p:cNvPicPr>
            <a:picLocks noChangeAspect="1"/>
          </p:cNvPicPr>
          <p:nvPr/>
        </p:nvPicPr>
        <p:blipFill>
          <a:blip r:embed="rId2">
            <a:lum bright="-40000" contrast="-40000"/>
          </a:blip>
          <a:stretch>
            <a:fillRect/>
          </a:stretch>
        </p:blipFill>
        <p:spPr>
          <a:xfrm>
            <a:off x="356171" y="357106"/>
            <a:ext cx="1895475" cy="493613"/>
          </a:xfrm>
          <a:prstGeom prst="rect">
            <a:avLst/>
          </a:prstGeom>
        </p:spPr>
      </p:pic>
    </p:spTree>
    <p:extLst>
      <p:ext uri="{BB962C8B-B14F-4D97-AF65-F5344CB8AC3E}">
        <p14:creationId xmlns:p14="http://schemas.microsoft.com/office/powerpoint/2010/main" val="38006743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741496" y="3075058"/>
            <a:ext cx="4413737" cy="707886"/>
          </a:xfrm>
          <a:prstGeom prst="rect">
            <a:avLst/>
          </a:prstGeom>
          <a:noFill/>
        </p:spPr>
        <p:txBody>
          <a:bodyPr wrap="square" rtlCol="0">
            <a:spAutoFit/>
          </a:bodyPr>
          <a:lstStyle/>
          <a:p>
            <a:r>
              <a:rPr lang="es-ES" sz="2000" b="0" dirty="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265143182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12203251" cy="68580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35460"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35461" y="2095500"/>
            <a:ext cx="5981699" cy="1120307"/>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35460"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20973252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 y="-19051"/>
            <a:ext cx="12192001" cy="687705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4465759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ESPECIFICACIONES 05">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9" y="3013502"/>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de Slide de Cierre.</a:t>
            </a:r>
          </a:p>
        </p:txBody>
      </p:sp>
    </p:spTree>
    <p:extLst>
      <p:ext uri="{BB962C8B-B14F-4D97-AF65-F5344CB8AC3E}">
        <p14:creationId xmlns:p14="http://schemas.microsoft.com/office/powerpoint/2010/main" val="40992958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lide CIERRE">
    <p:bg>
      <p:bgPr>
        <a:solidFill>
          <a:srgbClr val="FAD200"/>
        </a:solid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C09ED6EB-F621-414B-A425-2A35D7FE0E1B}"/>
              </a:ext>
            </a:extLst>
          </p:cNvPr>
          <p:cNvSpPr>
            <a:spLocks noGrp="1"/>
          </p:cNvSpPr>
          <p:nvPr>
            <p:ph type="body" sz="quarter" idx="10"/>
          </p:nvPr>
        </p:nvSpPr>
        <p:spPr>
          <a:xfrm>
            <a:off x="827925" y="2628901"/>
            <a:ext cx="3489435" cy="997196"/>
          </a:xfrm>
          <a:prstGeom prst="rect">
            <a:avLst/>
          </a:prstGeom>
        </p:spPr>
        <p:txBody>
          <a:bodyPr lIns="0" tIns="0" rIns="0" bIns="0">
            <a:spAutoFit/>
          </a:bodyPr>
          <a:lstStyle>
            <a:lvl1pPr marL="0" indent="0">
              <a:buNone/>
              <a:defRPr sz="2400">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s-ES"/>
              <a:t>Haga clic para modificar los estilos de texto del patrón</a:t>
            </a:r>
          </a:p>
        </p:txBody>
      </p:sp>
      <p:pic>
        <p:nvPicPr>
          <p:cNvPr id="5" name="Imagen 4">
            <a:extLst>
              <a:ext uri="{FF2B5EF4-FFF2-40B4-BE49-F238E27FC236}">
                <a16:creationId xmlns:a16="http://schemas.microsoft.com/office/drawing/2014/main" id="{60EF17B9-98AB-4B45-BA40-3EA0A0B33910}"/>
              </a:ext>
            </a:extLst>
          </p:cNvPr>
          <p:cNvPicPr>
            <a:picLocks noChangeAspect="1"/>
          </p:cNvPicPr>
          <p:nvPr/>
        </p:nvPicPr>
        <p:blipFill>
          <a:blip r:embed="rId2">
            <a:lum bright="-40000" contrast="-40000"/>
          </a:blip>
          <a:stretch>
            <a:fillRect/>
          </a:stretch>
        </p:blipFill>
        <p:spPr>
          <a:xfrm>
            <a:off x="356171" y="357106"/>
            <a:ext cx="1895475" cy="493613"/>
          </a:xfrm>
          <a:prstGeom prst="rect">
            <a:avLst/>
          </a:prstGeom>
        </p:spPr>
      </p:pic>
    </p:spTree>
    <p:extLst>
      <p:ext uri="{BB962C8B-B14F-4D97-AF65-F5344CB8AC3E}">
        <p14:creationId xmlns:p14="http://schemas.microsoft.com/office/powerpoint/2010/main" val="2305881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Orden, Alineación y Estructura</a:t>
            </a:r>
          </a:p>
        </p:txBody>
      </p:sp>
    </p:spTree>
    <p:extLst>
      <p:ext uri="{BB962C8B-B14F-4D97-AF65-F5344CB8AC3E}">
        <p14:creationId xmlns:p14="http://schemas.microsoft.com/office/powerpoint/2010/main" val="1369966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1295400" y="785484"/>
            <a:ext cx="0" cy="5512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09600" y="2409826"/>
            <a:ext cx="5429251" cy="8858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5" y="2533649"/>
            <a:ext cx="5038725" cy="553998"/>
          </a:xfrm>
          <a:prstGeom prst="rect">
            <a:avLst/>
          </a:prstGeom>
          <a:noFill/>
        </p:spPr>
        <p:txBody>
          <a:bodyPr wrap="square" lIns="0" tIns="0" rIns="0" bIns="0" rtlCol="0">
            <a:spAutoFit/>
          </a:bodyPr>
          <a:lstStyle/>
          <a:p>
            <a:r>
              <a:rPr lang="es-ES" sz="3600" b="0" dirty="0">
                <a:latin typeface="Century Gothic" panose="020B0502020202020204" pitchFamily="34" charset="0"/>
              </a:rPr>
              <a:t>Título del documento</a:t>
            </a:r>
            <a:endParaRPr lang="en-GB" sz="3600" b="0" dirty="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257985" y="299709"/>
            <a:ext cx="2076451"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6" name="Rectángulo 25">
            <a:extLst>
              <a:ext uri="{FF2B5EF4-FFF2-40B4-BE49-F238E27FC236}">
                <a16:creationId xmlns:a16="http://schemas.microsoft.com/office/drawing/2014/main" id="{7CB944FB-F56D-44D0-AFCB-F54C1B28A1A0}"/>
              </a:ext>
            </a:extLst>
          </p:cNvPr>
          <p:cNvSpPr/>
          <p:nvPr/>
        </p:nvSpPr>
        <p:spPr>
          <a:xfrm>
            <a:off x="521278" y="1200803"/>
            <a:ext cx="2633655" cy="7989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602041" y="1277003"/>
            <a:ext cx="2462403"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El </a:t>
            </a:r>
            <a:r>
              <a:rPr lang="es-ES" sz="1400" b="1" dirty="0">
                <a:latin typeface="Arial" panose="020B0604020202020204" pitchFamily="34" charset="0"/>
                <a:cs typeface="Arial" panose="020B0604020202020204" pitchFamily="34" charset="0"/>
              </a:rPr>
              <a:t>logotipo de PROSEGUR </a:t>
            </a:r>
            <a:r>
              <a:rPr lang="es-ES" sz="1400" b="0" dirty="0">
                <a:latin typeface="Arial" panose="020B0604020202020204" pitchFamily="34" charset="0"/>
                <a:cs typeface="Arial" panose="020B0604020202020204" pitchFamily="34" charset="0"/>
              </a:rPr>
              <a:t>deberá estar siempre presente en todas las </a:t>
            </a:r>
            <a:r>
              <a:rPr lang="es-ES" sz="1400" b="1" dirty="0">
                <a:latin typeface="Arial" panose="020B0604020202020204" pitchFamily="34" charset="0"/>
                <a:cs typeface="Arial" panose="020B0604020202020204" pitchFamily="34" charset="0"/>
              </a:rPr>
              <a:t>slides de portada</a:t>
            </a:r>
            <a:endParaRPr lang="en-GB" sz="1400" b="1" dirty="0">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3017491" y="1084497"/>
            <a:ext cx="262136" cy="267838"/>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6027045" y="2862858"/>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3994259" y="5982066"/>
            <a:ext cx="4678299" cy="3545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0" name="CuadroTexto 49">
            <a:extLst>
              <a:ext uri="{FF2B5EF4-FFF2-40B4-BE49-F238E27FC236}">
                <a16:creationId xmlns:a16="http://schemas.microsoft.com/office/drawing/2014/main" id="{69B55882-2FF1-425A-9DDE-33072550CD55}"/>
              </a:ext>
            </a:extLst>
          </p:cNvPr>
          <p:cNvSpPr txBox="1"/>
          <p:nvPr/>
        </p:nvSpPr>
        <p:spPr>
          <a:xfrm>
            <a:off x="4075023" y="6058267"/>
            <a:ext cx="4446900"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Fecha del</a:t>
            </a:r>
            <a:r>
              <a:rPr lang="es-ES" sz="1400" b="1" baseline="0" dirty="0">
                <a:latin typeface="Arial" panose="020B0604020202020204" pitchFamily="34" charset="0"/>
                <a:cs typeface="Arial" panose="020B0604020202020204" pitchFamily="34" charset="0"/>
              </a:rPr>
              <a:t> documento</a:t>
            </a:r>
            <a:r>
              <a:rPr lang="es-ES" sz="1400" b="0"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rPr>
              <a:t>Century Gothic Negrita,</a:t>
            </a:r>
            <a:r>
              <a:rPr lang="es-ES" sz="1400" b="0" dirty="0">
                <a:latin typeface="+mn-lt"/>
              </a:rPr>
              <a:t> 16pt</a:t>
            </a:r>
            <a:endParaRPr lang="en-GB" sz="1400" b="0" dirty="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810878" y="6165305"/>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8495752" y="5862318"/>
            <a:ext cx="262136" cy="267838"/>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725119" y="5998780"/>
            <a:ext cx="4035972" cy="338554"/>
          </a:xfrm>
          <a:prstGeom prst="rect">
            <a:avLst/>
          </a:prstGeom>
          <a:noFill/>
        </p:spPr>
        <p:txBody>
          <a:bodyPr wrap="square" rtlCol="0">
            <a:spAutoFit/>
          </a:bodyPr>
          <a:lstStyle/>
          <a:p>
            <a:r>
              <a:rPr lang="es-ES" sz="1600" b="1" dirty="0">
                <a:latin typeface="Century Gothic" panose="020B0502020202020204" pitchFamily="34" charset="0"/>
              </a:rPr>
              <a:t>Día / Mes / Año</a:t>
            </a:r>
            <a:endParaRPr lang="en-GB" sz="1600" b="1" dirty="0">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756745" y="5959367"/>
            <a:ext cx="2057400" cy="443691"/>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5" name="Rectángulo 34">
            <a:extLst>
              <a:ext uri="{FF2B5EF4-FFF2-40B4-BE49-F238E27FC236}">
                <a16:creationId xmlns:a16="http://schemas.microsoft.com/office/drawing/2014/main" id="{BE334113-3D98-455C-8590-A9202855984D}"/>
              </a:ext>
            </a:extLst>
          </p:cNvPr>
          <p:cNvSpPr/>
          <p:nvPr/>
        </p:nvSpPr>
        <p:spPr>
          <a:xfrm>
            <a:off x="7025330" y="2678936"/>
            <a:ext cx="3705540" cy="3373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6" name="CuadroTexto 35">
            <a:extLst>
              <a:ext uri="{FF2B5EF4-FFF2-40B4-BE49-F238E27FC236}">
                <a16:creationId xmlns:a16="http://schemas.microsoft.com/office/drawing/2014/main" id="{0452155D-E03B-4B44-9B91-6F52000A5539}"/>
              </a:ext>
            </a:extLst>
          </p:cNvPr>
          <p:cNvSpPr txBox="1"/>
          <p:nvPr/>
        </p:nvSpPr>
        <p:spPr>
          <a:xfrm>
            <a:off x="7150020" y="2755138"/>
            <a:ext cx="3449781"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a:t>
            </a:r>
            <a:r>
              <a:rPr lang="es-ES" sz="1400" b="0" dirty="0">
                <a:latin typeface="Arial" panose="020B0604020202020204" pitchFamily="34" charset="0"/>
                <a:cs typeface="Arial" panose="020B0604020202020204" pitchFamily="34" charset="0"/>
              </a:rPr>
              <a:t>:</a:t>
            </a:r>
            <a:r>
              <a:rPr lang="es-ES" sz="1400" b="0"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rPr>
              <a:t>Century Gothic Regular,</a:t>
            </a:r>
            <a:r>
              <a:rPr lang="es-ES" sz="1400" b="0" baseline="0" dirty="0">
                <a:latin typeface="Century Gothic" panose="020B0502020202020204" pitchFamily="34" charset="0"/>
              </a:rPr>
              <a:t> </a:t>
            </a:r>
            <a:r>
              <a:rPr lang="es-ES" sz="1400" b="0" dirty="0">
                <a:latin typeface="+mn-lt"/>
              </a:rPr>
              <a:t>28</a:t>
            </a:r>
            <a:r>
              <a:rPr lang="es-ES" sz="1400" b="0" baseline="0" dirty="0">
                <a:latin typeface="+mn-lt"/>
              </a:rPr>
              <a:t> - </a:t>
            </a:r>
            <a:r>
              <a:rPr lang="es-ES" sz="1400" b="0" dirty="0">
                <a:latin typeface="+mn-lt"/>
              </a:rPr>
              <a:t>40 pt</a:t>
            </a:r>
            <a:endParaRPr lang="en-GB" sz="1400" b="0" dirty="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10605412" y="2583110"/>
            <a:ext cx="262136" cy="267838"/>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320244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759" y="-1"/>
            <a:ext cx="12203251" cy="68580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7556501" y="927296"/>
            <a:ext cx="4126879" cy="12547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 name="CuadroTexto 8">
            <a:extLst>
              <a:ext uri="{FF2B5EF4-FFF2-40B4-BE49-F238E27FC236}">
                <a16:creationId xmlns:a16="http://schemas.microsoft.com/office/drawing/2014/main" id="{BA1A3AA3-7968-49DD-BA60-0F0DB57D8E2A}"/>
              </a:ext>
            </a:extLst>
          </p:cNvPr>
          <p:cNvSpPr txBox="1"/>
          <p:nvPr/>
        </p:nvSpPr>
        <p:spPr>
          <a:xfrm>
            <a:off x="7668491" y="1003498"/>
            <a:ext cx="3855028" cy="1077218"/>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Cuando</a:t>
            </a:r>
            <a:r>
              <a:rPr lang="es-ES" sz="1400" b="0"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400" b="0" dirty="0">
              <a:latin typeface="Arial" panose="020B0604020202020204" pitchFamily="34" charset="0"/>
              <a:cs typeface="Arial" panose="020B0604020202020204" pitchFamily="34" charset="0"/>
            </a:endParaRPr>
          </a:p>
          <a:p>
            <a:r>
              <a:rPr lang="es-ES" sz="1400" b="1" dirty="0">
                <a:latin typeface="Arial" panose="020B0604020202020204" pitchFamily="34" charset="0"/>
                <a:cs typeface="Arial" panose="020B0604020202020204" pitchFamily="34" charset="0"/>
              </a:rPr>
              <a:t>Menú principal / Vista / Patrón de diapositivas</a:t>
            </a:r>
            <a:endParaRPr lang="en-GB" sz="1400" b="1" dirty="0">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11537905" y="831470"/>
            <a:ext cx="262136" cy="267838"/>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805927" y="2095501"/>
            <a:ext cx="5880100" cy="1107996"/>
          </a:xfrm>
          <a:prstGeom prst="rect">
            <a:avLst/>
          </a:prstGeom>
          <a:noFill/>
        </p:spPr>
        <p:txBody>
          <a:bodyPr wrap="square" lIns="0" tIns="0" rIns="0" bIns="0" rtlCol="0">
            <a:spAutoFit/>
          </a:bodyPr>
          <a:lstStyle/>
          <a:p>
            <a:r>
              <a:rPr lang="es-ES" sz="3600" dirty="0">
                <a:latin typeface="Century Gothic" panose="020B0502020202020204" pitchFamily="34" charset="0"/>
              </a:rPr>
              <a:t>Lorem ipsum dolor sit amet, consectetuer</a:t>
            </a:r>
            <a:endParaRPr lang="en-GB" sz="3600" dirty="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816684" y="3789538"/>
            <a:ext cx="10464800" cy="246221"/>
          </a:xfrm>
          <a:prstGeom prst="rect">
            <a:avLst/>
          </a:prstGeom>
          <a:noFill/>
        </p:spPr>
        <p:txBody>
          <a:bodyPr wrap="square" lIns="0" tIns="0" rIns="0" bIns="0" rtlCol="0">
            <a:spAutoFit/>
          </a:bodyPr>
          <a:lstStyle/>
          <a:p>
            <a:r>
              <a:rPr lang="en-GB" sz="1600" b="1" i="0" kern="1200" dirty="0">
                <a:solidFill>
                  <a:schemeClr val="tx1"/>
                </a:solidFill>
                <a:effectLst/>
                <a:latin typeface="Century Gothic" panose="020B0502020202020204" pitchFamily="34" charset="0"/>
                <a:ea typeface="+mn-ea"/>
                <a:cs typeface="+mn-cs"/>
              </a:rPr>
              <a:t>Lorem ipsum dolor sit amet, consectetur</a:t>
            </a:r>
            <a:endParaRPr lang="en-GB" sz="3200" b="1" dirty="0">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719862" y="6011447"/>
            <a:ext cx="5257801" cy="338554"/>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600" b="1" dirty="0">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2849393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68412" y="285868"/>
            <a:ext cx="542925"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811338" y="544506"/>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11149161" y="683978"/>
            <a:ext cx="0" cy="581025"/>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50284" y="1159667"/>
            <a:ext cx="3307011" cy="43495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14" name="Rectángulo 13">
            <a:extLst>
              <a:ext uri="{FF2B5EF4-FFF2-40B4-BE49-F238E27FC236}">
                <a16:creationId xmlns:a16="http://schemas.microsoft.com/office/drawing/2014/main" id="{7231CA8C-8ECE-4743-B906-DB4F10319F4F}"/>
              </a:ext>
            </a:extLst>
          </p:cNvPr>
          <p:cNvSpPr/>
          <p:nvPr/>
        </p:nvSpPr>
        <p:spPr>
          <a:xfrm>
            <a:off x="645601" y="2219469"/>
            <a:ext cx="4421723" cy="273699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7" name="Rectángulo 6">
            <a:extLst>
              <a:ext uri="{FF2B5EF4-FFF2-40B4-BE49-F238E27FC236}">
                <a16:creationId xmlns:a16="http://schemas.microsoft.com/office/drawing/2014/main" id="{E8F80293-276E-41BC-A263-120D0AD7C325}"/>
              </a:ext>
            </a:extLst>
          </p:cNvPr>
          <p:cNvSpPr/>
          <p:nvPr/>
        </p:nvSpPr>
        <p:spPr>
          <a:xfrm>
            <a:off x="5646055" y="2666699"/>
            <a:ext cx="3729756" cy="362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2" y="1219200"/>
            <a:ext cx="4743451" cy="338554"/>
          </a:xfrm>
          <a:prstGeom prst="rect">
            <a:avLst/>
          </a:prstGeom>
          <a:noFill/>
        </p:spPr>
        <p:txBody>
          <a:bodyPr wrap="square" lIns="0" tIns="0" rIns="0" bIns="0" rtlCol="0">
            <a:spAutoFit/>
          </a:bodyPr>
          <a:lstStyle/>
          <a:p>
            <a:r>
              <a:rPr lang="es-ES" sz="2200" b="0" dirty="0">
                <a:latin typeface="Century Gothic" panose="020B0502020202020204" pitchFamily="34" charset="0"/>
              </a:rPr>
              <a:t>Títulos y encabezados</a:t>
            </a:r>
            <a:endParaRPr lang="en-GB" sz="2200" b="0" dirty="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33985" y="2389405"/>
            <a:ext cx="4141641" cy="2369880"/>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Cuerpos de texto. </a:t>
            </a:r>
            <a:r>
              <a:rPr lang="en-GB" sz="14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400" b="1" i="0" kern="1200" dirty="0">
                <a:solidFill>
                  <a:schemeClr val="accent6"/>
                </a:solidFill>
                <a:effectLst/>
                <a:latin typeface="Arial" panose="020B0604020202020204" pitchFamily="34" charset="0"/>
                <a:ea typeface="+mn-ea"/>
                <a:cs typeface="Arial" panose="020B0604020202020204" pitchFamily="34" charset="0"/>
              </a:rPr>
              <a:t>Morbi arcu augue, </a:t>
            </a:r>
            <a:r>
              <a:rPr lang="en-GB" sz="1400" b="0" i="0" kern="1200" dirty="0">
                <a:solidFill>
                  <a:schemeClr val="tx1"/>
                </a:solidFill>
                <a:effectLst/>
                <a:latin typeface="Arial" panose="020B0604020202020204" pitchFamily="34" charset="0"/>
                <a:ea typeface="+mn-ea"/>
                <a:cs typeface="Arial" panose="020B0604020202020204" pitchFamily="34" charset="0"/>
              </a:rPr>
              <a:t>pellentesque at magna</a:t>
            </a:r>
            <a:r>
              <a:rPr lang="en-GB" sz="1400" b="1" i="0" kern="1200" dirty="0">
                <a:solidFill>
                  <a:schemeClr val="accent6"/>
                </a:solidFill>
                <a:effectLst/>
                <a:latin typeface="Arial" panose="020B0604020202020204" pitchFamily="34" charset="0"/>
                <a:ea typeface="+mn-ea"/>
                <a:cs typeface="Arial" panose="020B0604020202020204" pitchFamily="34" charset="0"/>
              </a:rPr>
              <a:t> </a:t>
            </a:r>
            <a:r>
              <a:rPr lang="en-GB" sz="1400" b="0" i="0" kern="1200" dirty="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400" b="0"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5769386" y="2728042"/>
            <a:ext cx="3431847"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Cuerpos de texto</a:t>
            </a:r>
            <a:r>
              <a:rPr lang="es-ES" sz="1400" b="0" dirty="0">
                <a:latin typeface="Arial" panose="020B0604020202020204" pitchFamily="34" charset="0"/>
                <a:cs typeface="Arial" panose="020B0604020202020204" pitchFamily="34" charset="0"/>
              </a:rPr>
              <a:t>: Arial Regular</a:t>
            </a:r>
            <a:r>
              <a:rPr lang="es-ES" sz="1400" b="0" dirty="0">
                <a:latin typeface="+mn-lt"/>
              </a:rPr>
              <a:t>, 11 - 14pt</a:t>
            </a:r>
            <a:endParaRPr lang="en-GB" sz="1400" b="0" dirty="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3957295" y="1376738"/>
            <a:ext cx="1706919" cy="43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5067325" y="2846764"/>
            <a:ext cx="578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9538856" y="1019175"/>
            <a:ext cx="2411557" cy="8245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0" name="CuadroTexto 19">
            <a:extLst>
              <a:ext uri="{FF2B5EF4-FFF2-40B4-BE49-F238E27FC236}">
                <a16:creationId xmlns:a16="http://schemas.microsoft.com/office/drawing/2014/main" id="{C7D2DB1D-A4A0-4EB8-B24B-3078993A3820}"/>
              </a:ext>
            </a:extLst>
          </p:cNvPr>
          <p:cNvSpPr txBox="1"/>
          <p:nvPr/>
        </p:nvSpPr>
        <p:spPr>
          <a:xfrm>
            <a:off x="9677731" y="1095375"/>
            <a:ext cx="2173853" cy="646331"/>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a:t>
            </a:r>
            <a:r>
              <a:rPr lang="es-ES" sz="1400" b="1" baseline="0" dirty="0">
                <a:latin typeface="Arial" panose="020B0604020202020204" pitchFamily="34" charset="0"/>
                <a:cs typeface="Arial" panose="020B0604020202020204" pitchFamily="34" charset="0"/>
              </a:rPr>
              <a:t> Apartado</a:t>
            </a:r>
            <a:r>
              <a:rPr lang="es-ES" sz="1400" b="0" baseline="0" dirty="0">
                <a:latin typeface="Arial" panose="020B0604020202020204" pitchFamily="34" charset="0"/>
                <a:cs typeface="Arial" panose="020B0604020202020204" pitchFamily="34" charset="0"/>
              </a:rPr>
              <a:t>: </a:t>
            </a:r>
            <a:r>
              <a:rPr lang="es-ES" sz="1400" b="1" baseline="0" dirty="0">
                <a:latin typeface="+mn-lt"/>
              </a:rPr>
              <a:t>C</a:t>
            </a:r>
            <a:r>
              <a:rPr lang="es-ES" sz="1400" b="1" dirty="0">
                <a:latin typeface="Century Gothic" panose="020B0502020202020204" pitchFamily="34" charset="0"/>
              </a:rPr>
              <a:t>entury Gothic Negrita</a:t>
            </a:r>
            <a:r>
              <a:rPr lang="es-ES" sz="1400" b="0" dirty="0">
                <a:latin typeface="Arial" panose="020B0604020202020204" pitchFamily="34" charset="0"/>
                <a:cs typeface="Arial" panose="020B0604020202020204" pitchFamily="34" charset="0"/>
              </a:rPr>
              <a:t>, siempre en tamaño de 10pt</a:t>
            </a:r>
            <a:endParaRPr lang="en-GB" sz="1400" b="0" dirty="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10203523" y="352935"/>
            <a:ext cx="1866900" cy="3405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6" name="Rectángulo 25">
            <a:extLst>
              <a:ext uri="{FF2B5EF4-FFF2-40B4-BE49-F238E27FC236}">
                <a16:creationId xmlns:a16="http://schemas.microsoft.com/office/drawing/2014/main" id="{7CB944FB-F56D-44D0-AFCB-F54C1B28A1A0}"/>
              </a:ext>
            </a:extLst>
          </p:cNvPr>
          <p:cNvSpPr/>
          <p:nvPr/>
        </p:nvSpPr>
        <p:spPr>
          <a:xfrm>
            <a:off x="1847851" y="179462"/>
            <a:ext cx="3921519" cy="5762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928614" y="255663"/>
            <a:ext cx="3586372" cy="430887"/>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El </a:t>
            </a:r>
            <a:r>
              <a:rPr lang="es-ES" sz="1400" b="1" dirty="0">
                <a:latin typeface="Arial" panose="020B0604020202020204" pitchFamily="34" charset="0"/>
                <a:cs typeface="Arial" panose="020B0604020202020204" pitchFamily="34" charset="0"/>
              </a:rPr>
              <a:t>símbolo</a:t>
            </a:r>
            <a:r>
              <a:rPr lang="es-ES" sz="1400" b="0" dirty="0">
                <a:latin typeface="Arial" panose="020B0604020202020204" pitchFamily="34" charset="0"/>
                <a:cs typeface="Arial" panose="020B0604020202020204" pitchFamily="34" charset="0"/>
              </a:rPr>
              <a:t> del logotipo</a:t>
            </a:r>
            <a:r>
              <a:rPr lang="es-ES" sz="1400" b="0"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deberá estar siempre presente en todas las </a:t>
            </a:r>
            <a:r>
              <a:rPr lang="es-ES" sz="1400" b="1" dirty="0" err="1">
                <a:latin typeface="Arial" panose="020B0604020202020204" pitchFamily="34" charset="0"/>
                <a:cs typeface="Arial" panose="020B0604020202020204" pitchFamily="34" charset="0"/>
              </a:rPr>
              <a:t>slides</a:t>
            </a:r>
            <a:r>
              <a:rPr lang="es-ES" sz="1400" b="1" dirty="0">
                <a:latin typeface="Arial" panose="020B0604020202020204" pitchFamily="34" charset="0"/>
                <a:cs typeface="Arial" panose="020B0604020202020204" pitchFamily="34" charset="0"/>
              </a:rPr>
              <a:t> interiores</a:t>
            </a:r>
            <a:r>
              <a:rPr lang="es-ES" sz="1400" b="0" dirty="0">
                <a:latin typeface="Arial" panose="020B0604020202020204" pitchFamily="34" charset="0"/>
                <a:cs typeface="Arial" panose="020B0604020202020204" pitchFamily="34" charset="0"/>
              </a:rPr>
              <a:t>.</a:t>
            </a:r>
            <a:endParaRPr lang="en-GB" sz="1400" b="0" dirty="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758505"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APARTADO</a:t>
            </a:r>
            <a:endParaRPr lang="en-GB" sz="1000" b="1" dirty="0">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9217585" y="2563442"/>
            <a:ext cx="262136" cy="267838"/>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5591739" y="56369"/>
            <a:ext cx="262136" cy="267838"/>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11786212" y="891821"/>
            <a:ext cx="262136" cy="267838"/>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645603" y="1657352"/>
            <a:ext cx="3457167" cy="4009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6" name="CuadroTexto 35">
            <a:extLst>
              <a:ext uri="{FF2B5EF4-FFF2-40B4-BE49-F238E27FC236}">
                <a16:creationId xmlns:a16="http://schemas.microsoft.com/office/drawing/2014/main" id="{EB390D25-DE19-4E97-951A-80ECD2551D2F}"/>
              </a:ext>
            </a:extLst>
          </p:cNvPr>
          <p:cNvSpPr txBox="1"/>
          <p:nvPr/>
        </p:nvSpPr>
        <p:spPr>
          <a:xfrm>
            <a:off x="838944" y="1707574"/>
            <a:ext cx="4743451" cy="276999"/>
          </a:xfrm>
          <a:prstGeom prst="rect">
            <a:avLst/>
          </a:prstGeom>
          <a:noFill/>
        </p:spPr>
        <p:txBody>
          <a:bodyPr wrap="square" lIns="0" tIns="0" rIns="0" bIns="0" rtlCol="0">
            <a:spAutoFit/>
          </a:bodyPr>
          <a:lstStyle/>
          <a:p>
            <a:r>
              <a:rPr lang="es-ES" sz="1800" b="1" dirty="0">
                <a:latin typeface="Century Gothic" panose="020B0502020202020204" pitchFamily="34" charset="0"/>
              </a:rPr>
              <a:t>Subtítulos y encabezados</a:t>
            </a:r>
            <a:endParaRPr lang="en-GB" sz="1800" b="1" dirty="0">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4102769" y="1869499"/>
            <a:ext cx="1376128" cy="377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5646057" y="3395425"/>
            <a:ext cx="3040745" cy="10772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3052119" y="3811712"/>
            <a:ext cx="2612095"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510083" y="3656212"/>
            <a:ext cx="1542036" cy="284651"/>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5769384" y="3467162"/>
            <a:ext cx="2709288" cy="1077218"/>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Palabras destacados</a:t>
            </a:r>
            <a:r>
              <a:rPr lang="es-ES" sz="1400" b="1" baseline="0" dirty="0">
                <a:latin typeface="Arial" panose="020B0604020202020204" pitchFamily="34" charset="0"/>
                <a:cs typeface="Arial" panose="020B0604020202020204" pitchFamily="34" charset="0"/>
              </a:rPr>
              <a:t> y links</a:t>
            </a:r>
            <a:r>
              <a:rPr lang="es-ES" sz="1400" b="1" dirty="0">
                <a:latin typeface="Arial" panose="020B0604020202020204" pitchFamily="34" charset="0"/>
                <a:cs typeface="Arial" panose="020B0604020202020204" pitchFamily="34" charset="0"/>
              </a:rPr>
              <a:t>:</a:t>
            </a:r>
            <a:r>
              <a:rPr lang="es-ES" sz="1400" b="1" baseline="0" dirty="0">
                <a:latin typeface="Arial" panose="020B0604020202020204" pitchFamily="34" charset="0"/>
                <a:cs typeface="Arial" panose="020B0604020202020204" pitchFamily="34" charset="0"/>
              </a:rPr>
              <a:t>  </a:t>
            </a:r>
            <a:r>
              <a:rPr lang="es-ES" sz="1400" b="1" dirty="0">
                <a:latin typeface="Arial" panose="020B0604020202020204" pitchFamily="34" charset="0"/>
                <a:cs typeface="Arial" panose="020B0604020202020204" pitchFamily="34" charset="0"/>
              </a:rPr>
              <a:t>Arial Negrita</a:t>
            </a:r>
            <a:r>
              <a:rPr lang="es-ES" sz="1400" b="1"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en el mismo tamaño del cuerpo de texto donde se integren (entre 11pt y 14 pt).</a:t>
            </a:r>
          </a:p>
          <a:p>
            <a:endParaRPr lang="es-ES" sz="1400" b="0" dirty="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5006293" y="1692226"/>
            <a:ext cx="4147961" cy="3620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7" name="CuadroTexto 36">
            <a:extLst>
              <a:ext uri="{FF2B5EF4-FFF2-40B4-BE49-F238E27FC236}">
                <a16:creationId xmlns:a16="http://schemas.microsoft.com/office/drawing/2014/main" id="{6E676913-C5F3-4567-BA2A-B86660F72444}"/>
              </a:ext>
            </a:extLst>
          </p:cNvPr>
          <p:cNvSpPr txBox="1"/>
          <p:nvPr/>
        </p:nvSpPr>
        <p:spPr>
          <a:xfrm>
            <a:off x="5162382" y="1768427"/>
            <a:ext cx="3820225"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Subtítulos</a:t>
            </a:r>
            <a:r>
              <a:rPr lang="es-ES" sz="1400" b="0" dirty="0">
                <a:latin typeface="Arial" panose="020B0604020202020204" pitchFamily="34" charset="0"/>
                <a:cs typeface="Arial" panose="020B0604020202020204" pitchFamily="34" charset="0"/>
              </a:rPr>
              <a:t>: </a:t>
            </a:r>
            <a:r>
              <a:rPr lang="es-ES" sz="1400" b="1" dirty="0">
                <a:latin typeface="Century Gothic" panose="020B0502020202020204" pitchFamily="34" charset="0"/>
              </a:rPr>
              <a:t>Century</a:t>
            </a:r>
            <a:r>
              <a:rPr lang="es-ES" sz="1400" b="1" baseline="0" dirty="0">
                <a:latin typeface="Century Gothic" panose="020B0502020202020204" pitchFamily="34" charset="0"/>
              </a:rPr>
              <a:t> Gothic Negrita</a:t>
            </a:r>
            <a:r>
              <a:rPr lang="es-ES" sz="1400" b="0" baseline="0" dirty="0">
                <a:latin typeface="Arial" panose="020B0604020202020204" pitchFamily="34" charset="0"/>
                <a:cs typeface="Arial" panose="020B0604020202020204" pitchFamily="34" charset="0"/>
              </a:rPr>
              <a:t>, 16 - 20pt</a:t>
            </a:r>
            <a:endParaRPr lang="en-GB" sz="1400" b="0" dirty="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8982607" y="1596399"/>
            <a:ext cx="262136" cy="267838"/>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5006293" y="967446"/>
            <a:ext cx="3203864" cy="5619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10" name="CuadroTexto 9">
            <a:extLst>
              <a:ext uri="{FF2B5EF4-FFF2-40B4-BE49-F238E27FC236}">
                <a16:creationId xmlns:a16="http://schemas.microsoft.com/office/drawing/2014/main" id="{C28FFFEA-951E-43B3-A7C0-9A465AB7D8B2}"/>
              </a:ext>
            </a:extLst>
          </p:cNvPr>
          <p:cNvSpPr txBox="1"/>
          <p:nvPr/>
        </p:nvSpPr>
        <p:spPr>
          <a:xfrm>
            <a:off x="5161663" y="1033255"/>
            <a:ext cx="2914357" cy="430887"/>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Títulos</a:t>
            </a:r>
            <a:r>
              <a:rPr lang="es-ES" sz="1400" b="1" baseline="0" dirty="0">
                <a:latin typeface="Arial" panose="020B0604020202020204" pitchFamily="34" charset="0"/>
                <a:cs typeface="Arial" panose="020B0604020202020204" pitchFamily="34" charset="0"/>
              </a:rPr>
              <a:t> </a:t>
            </a:r>
            <a:r>
              <a:rPr lang="es-ES" sz="1400" b="1" dirty="0">
                <a:latin typeface="Arial" panose="020B0604020202020204" pitchFamily="34" charset="0"/>
                <a:cs typeface="Arial" panose="020B0604020202020204" pitchFamily="34" charset="0"/>
              </a:rPr>
              <a:t>y encabezados:</a:t>
            </a:r>
            <a:r>
              <a:rPr lang="es-ES" sz="1400" b="1" baseline="0" dirty="0">
                <a:latin typeface="Arial" panose="020B0604020202020204" pitchFamily="34" charset="0"/>
                <a:cs typeface="Arial" panose="020B0604020202020204" pitchFamily="34" charset="0"/>
              </a:rPr>
              <a:t> </a:t>
            </a:r>
            <a:r>
              <a:rPr lang="es-ES" sz="1400" b="0" baseline="0" dirty="0">
                <a:latin typeface="Century Gothic" panose="020B0502020202020204" pitchFamily="34" charset="0"/>
              </a:rPr>
              <a:t>C</a:t>
            </a:r>
            <a:r>
              <a:rPr lang="es-ES" sz="1400" b="0" dirty="0">
                <a:latin typeface="Century Gothic" panose="020B0502020202020204" pitchFamily="34" charset="0"/>
              </a:rPr>
              <a:t>entury Gothic Regular</a:t>
            </a:r>
            <a:r>
              <a:rPr lang="es-ES" sz="1400" b="0" baseline="0" dirty="0">
                <a:latin typeface="Century Gothic" panose="020B0502020202020204" pitchFamily="34" charset="0"/>
              </a:rPr>
              <a:t>, </a:t>
            </a:r>
            <a:r>
              <a:rPr lang="es-ES" sz="1400" b="0" baseline="0" dirty="0">
                <a:latin typeface="Arial" panose="020B0604020202020204" pitchFamily="34" charset="0"/>
                <a:cs typeface="Arial" panose="020B0604020202020204" pitchFamily="34" charset="0"/>
              </a:rPr>
              <a:t>22 - 24 pt</a:t>
            </a:r>
            <a:endParaRPr lang="en-GB" sz="1400" b="0" dirty="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8047595" y="871618"/>
            <a:ext cx="262136" cy="267838"/>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5"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8525239" y="3293178"/>
            <a:ext cx="262136" cy="267838"/>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822744" y="5236513"/>
            <a:ext cx="4141641" cy="738664"/>
          </a:xfrm>
          <a:prstGeom prst="rect">
            <a:avLst/>
          </a:prstGeom>
          <a:noFill/>
        </p:spPr>
        <p:txBody>
          <a:bodyPr wrap="square" lIns="0" tIns="0" rIns="0" bIns="0" rtlCol="0">
            <a:spAutoFit/>
          </a:bodyPr>
          <a:lstStyle/>
          <a:p>
            <a:r>
              <a:rPr lang="en-GB" sz="2400" b="0" i="0" kern="1200" dirty="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2400" b="0" dirty="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5646055" y="5186878"/>
            <a:ext cx="4360391" cy="8191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5067325" y="5606260"/>
            <a:ext cx="578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645604" y="5196613"/>
            <a:ext cx="4421721" cy="91161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5769385" y="5258613"/>
            <a:ext cx="4081199" cy="646331"/>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Destacados de texto:</a:t>
            </a:r>
            <a:r>
              <a:rPr lang="es-ES" sz="1400" b="1"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cs typeface="Arial" panose="020B0604020202020204" pitchFamily="34" charset="0"/>
              </a:rPr>
              <a:t>Century Gothic Regular</a:t>
            </a:r>
            <a:r>
              <a:rPr lang="es-ES" sz="1400" b="1"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para tipos de 22 – 24 pt y </a:t>
            </a:r>
            <a:r>
              <a:rPr lang="es-ES" sz="1400" b="1" dirty="0">
                <a:latin typeface="Century Gothic" panose="020B0502020202020204" pitchFamily="34" charset="0"/>
                <a:cs typeface="Arial" panose="020B0604020202020204" pitchFamily="34" charset="0"/>
              </a:rPr>
              <a:t>Century Gothic Negrita </a:t>
            </a:r>
            <a:r>
              <a:rPr lang="es-ES" sz="1400" b="0" dirty="0">
                <a:latin typeface="Arial" panose="020B0604020202020204" pitchFamily="34" charset="0"/>
                <a:cs typeface="Arial" panose="020B0604020202020204" pitchFamily="34" charset="0"/>
              </a:rPr>
              <a:t>para tipos de16 – 20pt</a:t>
            </a:r>
            <a:endParaRPr lang="es-ES" sz="1400" b="0" dirty="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9867637" y="5084631"/>
            <a:ext cx="262136" cy="267838"/>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318897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758505"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ICONOS Y COLOR</a:t>
            </a:r>
            <a:endParaRPr lang="en-GB" sz="1000" b="1" dirty="0">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911424" y="905318"/>
            <a:ext cx="6422827" cy="12287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7372351" y="1476817"/>
            <a:ext cx="763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1076325" y="2780207"/>
            <a:ext cx="752475" cy="7048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2" name="Rectángulo 51">
            <a:extLst>
              <a:ext uri="{FF2B5EF4-FFF2-40B4-BE49-F238E27FC236}">
                <a16:creationId xmlns:a16="http://schemas.microsoft.com/office/drawing/2014/main" id="{0588707F-9E54-4146-A56D-6C632C1C71DC}"/>
              </a:ext>
            </a:extLst>
          </p:cNvPr>
          <p:cNvSpPr/>
          <p:nvPr/>
        </p:nvSpPr>
        <p:spPr>
          <a:xfrm>
            <a:off x="2114229" y="2780207"/>
            <a:ext cx="752475" cy="704851"/>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4" name="Rectángulo 53">
            <a:extLst>
              <a:ext uri="{FF2B5EF4-FFF2-40B4-BE49-F238E27FC236}">
                <a16:creationId xmlns:a16="http://schemas.microsoft.com/office/drawing/2014/main" id="{0712CEB9-01EA-4654-BD39-B86552E2AFC0}"/>
              </a:ext>
            </a:extLst>
          </p:cNvPr>
          <p:cNvSpPr/>
          <p:nvPr/>
        </p:nvSpPr>
        <p:spPr>
          <a:xfrm>
            <a:off x="3495032" y="2780207"/>
            <a:ext cx="752475" cy="7048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6" name="Rectángulo 55">
            <a:extLst>
              <a:ext uri="{FF2B5EF4-FFF2-40B4-BE49-F238E27FC236}">
                <a16:creationId xmlns:a16="http://schemas.microsoft.com/office/drawing/2014/main" id="{5435A614-E700-4380-A8E2-FF77DD2727E5}"/>
              </a:ext>
            </a:extLst>
          </p:cNvPr>
          <p:cNvSpPr/>
          <p:nvPr/>
        </p:nvSpPr>
        <p:spPr>
          <a:xfrm>
            <a:off x="4518001" y="2780207"/>
            <a:ext cx="752475" cy="7048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7" name="Rectángulo 56">
            <a:extLst>
              <a:ext uri="{FF2B5EF4-FFF2-40B4-BE49-F238E27FC236}">
                <a16:creationId xmlns:a16="http://schemas.microsoft.com/office/drawing/2014/main" id="{091CCA4F-C9E3-48AD-A7E5-1EE451B908BB}"/>
              </a:ext>
            </a:extLst>
          </p:cNvPr>
          <p:cNvSpPr/>
          <p:nvPr/>
        </p:nvSpPr>
        <p:spPr>
          <a:xfrm>
            <a:off x="5555905" y="2780207"/>
            <a:ext cx="752475" cy="7048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9" name="Rectángulo 58">
            <a:extLst>
              <a:ext uri="{FF2B5EF4-FFF2-40B4-BE49-F238E27FC236}">
                <a16:creationId xmlns:a16="http://schemas.microsoft.com/office/drawing/2014/main" id="{200325CF-86A0-46F4-AAF4-70A0CF210B7B}"/>
              </a:ext>
            </a:extLst>
          </p:cNvPr>
          <p:cNvSpPr/>
          <p:nvPr/>
        </p:nvSpPr>
        <p:spPr>
          <a:xfrm>
            <a:off x="6582992" y="2780207"/>
            <a:ext cx="752475" cy="70485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0" name="Rectángulo 59">
            <a:extLst>
              <a:ext uri="{FF2B5EF4-FFF2-40B4-BE49-F238E27FC236}">
                <a16:creationId xmlns:a16="http://schemas.microsoft.com/office/drawing/2014/main" id="{D9DC91ED-E3B1-4A2E-8774-17FFB480E98B}"/>
              </a:ext>
            </a:extLst>
          </p:cNvPr>
          <p:cNvSpPr/>
          <p:nvPr/>
        </p:nvSpPr>
        <p:spPr>
          <a:xfrm>
            <a:off x="1076325" y="5036819"/>
            <a:ext cx="752475" cy="704851"/>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7485782" y="3041880"/>
            <a:ext cx="8191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3305175" y="2641561"/>
            <a:ext cx="4176280"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6" name="Rectángulo 65">
            <a:extLst>
              <a:ext uri="{FF2B5EF4-FFF2-40B4-BE49-F238E27FC236}">
                <a16:creationId xmlns:a16="http://schemas.microsoft.com/office/drawing/2014/main" id="{5C5F3AAD-3A14-4608-AE36-4653DE696865}"/>
              </a:ext>
            </a:extLst>
          </p:cNvPr>
          <p:cNvSpPr/>
          <p:nvPr/>
        </p:nvSpPr>
        <p:spPr>
          <a:xfrm>
            <a:off x="911424" y="2641561"/>
            <a:ext cx="2155627"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8" name="CuadroTexto 67">
            <a:extLst>
              <a:ext uri="{FF2B5EF4-FFF2-40B4-BE49-F238E27FC236}">
                <a16:creationId xmlns:a16="http://schemas.microsoft.com/office/drawing/2014/main" id="{80EDBE7E-BBF8-428D-9DDE-D1F823FE72EF}"/>
              </a:ext>
            </a:extLst>
          </p:cNvPr>
          <p:cNvSpPr txBox="1"/>
          <p:nvPr/>
        </p:nvSpPr>
        <p:spPr>
          <a:xfrm>
            <a:off x="1076326" y="3564308"/>
            <a:ext cx="752476" cy="553998"/>
          </a:xfrm>
          <a:prstGeom prst="rect">
            <a:avLst/>
          </a:prstGeom>
          <a:noFill/>
        </p:spPr>
        <p:txBody>
          <a:bodyPr wrap="square" lIns="0" tIns="0" rIns="0" bIns="0" rtlCol="0">
            <a:spAutoFit/>
          </a:bodyPr>
          <a:lstStyle/>
          <a:p>
            <a:r>
              <a:rPr lang="es-ES" sz="1200" b="0" dirty="0">
                <a:latin typeface="+mn-lt"/>
              </a:rPr>
              <a:t>R: 0</a:t>
            </a:r>
          </a:p>
          <a:p>
            <a:r>
              <a:rPr lang="es-ES" sz="1200" b="0" dirty="0">
                <a:latin typeface="+mn-lt"/>
              </a:rPr>
              <a:t>G: 0</a:t>
            </a:r>
          </a:p>
          <a:p>
            <a:r>
              <a:rPr lang="es-ES" sz="1200" b="0" dirty="0">
                <a:latin typeface="+mn-lt"/>
              </a:rPr>
              <a:t>B: 0</a:t>
            </a:r>
            <a:endParaRPr lang="en-GB" sz="1200" b="0" dirty="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2126035" y="3564308"/>
            <a:ext cx="752476" cy="553998"/>
          </a:xfrm>
          <a:prstGeom prst="rect">
            <a:avLst/>
          </a:prstGeom>
          <a:noFill/>
        </p:spPr>
        <p:txBody>
          <a:bodyPr wrap="square" lIns="0" tIns="0" rIns="0" bIns="0" rtlCol="0">
            <a:spAutoFit/>
          </a:bodyPr>
          <a:lstStyle/>
          <a:p>
            <a:r>
              <a:rPr lang="es-ES" sz="1200" b="0" dirty="0">
                <a:latin typeface="+mn-lt"/>
              </a:rPr>
              <a:t>R: 255</a:t>
            </a:r>
          </a:p>
          <a:p>
            <a:r>
              <a:rPr lang="es-ES" sz="1200" b="0" dirty="0">
                <a:latin typeface="+mn-lt"/>
              </a:rPr>
              <a:t>G: 211</a:t>
            </a:r>
          </a:p>
          <a:p>
            <a:r>
              <a:rPr lang="es-ES" sz="1200" b="0" dirty="0">
                <a:latin typeface="+mn-lt"/>
              </a:rPr>
              <a:t>B: 0</a:t>
            </a:r>
            <a:endParaRPr lang="en-GB" sz="1200" b="0" dirty="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3509046" y="3564308"/>
            <a:ext cx="752476" cy="553998"/>
          </a:xfrm>
          <a:prstGeom prst="rect">
            <a:avLst/>
          </a:prstGeom>
          <a:noFill/>
        </p:spPr>
        <p:txBody>
          <a:bodyPr wrap="square" lIns="0" tIns="0" rIns="0" bIns="0" rtlCol="0">
            <a:spAutoFit/>
          </a:bodyPr>
          <a:lstStyle/>
          <a:p>
            <a:r>
              <a:rPr lang="es-ES" sz="1200" b="0" dirty="0">
                <a:latin typeface="+mn-lt"/>
              </a:rPr>
              <a:t>R: 120</a:t>
            </a:r>
          </a:p>
          <a:p>
            <a:r>
              <a:rPr lang="es-ES" sz="1200" b="0" dirty="0">
                <a:latin typeface="+mn-lt"/>
              </a:rPr>
              <a:t>G: 203</a:t>
            </a:r>
          </a:p>
          <a:p>
            <a:r>
              <a:rPr lang="es-ES" sz="1200" b="0" dirty="0">
                <a:latin typeface="+mn-lt"/>
              </a:rPr>
              <a:t>B: 207</a:t>
            </a:r>
            <a:endParaRPr lang="en-GB" sz="1200" b="0" dirty="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4511825" y="3564308"/>
            <a:ext cx="752476" cy="553998"/>
          </a:xfrm>
          <a:prstGeom prst="rect">
            <a:avLst/>
          </a:prstGeom>
          <a:noFill/>
        </p:spPr>
        <p:txBody>
          <a:bodyPr wrap="square" lIns="0" tIns="0" rIns="0" bIns="0" rtlCol="0">
            <a:spAutoFit/>
          </a:bodyPr>
          <a:lstStyle/>
          <a:p>
            <a:r>
              <a:rPr lang="es-ES" sz="1200" b="0" dirty="0">
                <a:latin typeface="+mn-lt"/>
              </a:rPr>
              <a:t>R: 99</a:t>
            </a:r>
          </a:p>
          <a:p>
            <a:r>
              <a:rPr lang="es-ES" sz="1200" b="0" dirty="0">
                <a:latin typeface="+mn-lt"/>
              </a:rPr>
              <a:t>G: 122</a:t>
            </a:r>
          </a:p>
          <a:p>
            <a:r>
              <a:rPr lang="es-ES" sz="1200" b="0" dirty="0">
                <a:latin typeface="+mn-lt"/>
              </a:rPr>
              <a:t>B: 124</a:t>
            </a:r>
            <a:endParaRPr lang="en-GB" sz="1200" b="0" dirty="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5572895" y="3564308"/>
            <a:ext cx="752476" cy="553998"/>
          </a:xfrm>
          <a:prstGeom prst="rect">
            <a:avLst/>
          </a:prstGeom>
          <a:noFill/>
        </p:spPr>
        <p:txBody>
          <a:bodyPr wrap="square" lIns="0" tIns="0" rIns="0" bIns="0" rtlCol="0">
            <a:spAutoFit/>
          </a:bodyPr>
          <a:lstStyle/>
          <a:p>
            <a:r>
              <a:rPr lang="es-ES" sz="1200" b="0" dirty="0">
                <a:latin typeface="+mn-lt"/>
              </a:rPr>
              <a:t>R: 243</a:t>
            </a:r>
          </a:p>
          <a:p>
            <a:r>
              <a:rPr lang="es-ES" sz="1200" b="0" dirty="0">
                <a:latin typeface="+mn-lt"/>
              </a:rPr>
              <a:t>G: 129</a:t>
            </a:r>
          </a:p>
          <a:p>
            <a:r>
              <a:rPr lang="es-ES" sz="1200" b="0" dirty="0">
                <a:latin typeface="+mn-lt"/>
              </a:rPr>
              <a:t>B: 60</a:t>
            </a:r>
            <a:endParaRPr lang="en-GB" sz="1200" b="0" dirty="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6581007" y="3564308"/>
            <a:ext cx="752476" cy="553998"/>
          </a:xfrm>
          <a:prstGeom prst="rect">
            <a:avLst/>
          </a:prstGeom>
          <a:noFill/>
        </p:spPr>
        <p:txBody>
          <a:bodyPr wrap="square" lIns="0" tIns="0" rIns="0" bIns="0" rtlCol="0">
            <a:spAutoFit/>
          </a:bodyPr>
          <a:lstStyle/>
          <a:p>
            <a:r>
              <a:rPr lang="es-ES" sz="1200" b="0" dirty="0">
                <a:latin typeface="+mn-lt"/>
              </a:rPr>
              <a:t>R: 157</a:t>
            </a:r>
          </a:p>
          <a:p>
            <a:r>
              <a:rPr lang="es-ES" sz="1200" b="0" dirty="0">
                <a:latin typeface="+mn-lt"/>
              </a:rPr>
              <a:t>G: 159</a:t>
            </a:r>
          </a:p>
          <a:p>
            <a:r>
              <a:rPr lang="es-ES" sz="1200" b="0" dirty="0">
                <a:latin typeface="+mn-lt"/>
              </a:rPr>
              <a:t>B: 162</a:t>
            </a:r>
            <a:endParaRPr lang="en-GB" sz="1200" b="0" dirty="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1063599" y="5820920"/>
            <a:ext cx="752476" cy="553998"/>
          </a:xfrm>
          <a:prstGeom prst="rect">
            <a:avLst/>
          </a:prstGeom>
          <a:noFill/>
        </p:spPr>
        <p:txBody>
          <a:bodyPr wrap="square" lIns="0" tIns="0" rIns="0" bIns="0" rtlCol="0">
            <a:spAutoFit/>
          </a:bodyPr>
          <a:lstStyle/>
          <a:p>
            <a:r>
              <a:rPr lang="es-ES" sz="1200" b="0" dirty="0">
                <a:latin typeface="+mn-lt"/>
              </a:rPr>
              <a:t>R: 240</a:t>
            </a:r>
          </a:p>
          <a:p>
            <a:r>
              <a:rPr lang="es-ES" sz="1200" b="0" dirty="0">
                <a:latin typeface="+mn-lt"/>
              </a:rPr>
              <a:t>G: 170</a:t>
            </a:r>
          </a:p>
          <a:p>
            <a:r>
              <a:rPr lang="es-ES" sz="1200" b="0" dirty="0">
                <a:latin typeface="+mn-lt"/>
              </a:rPr>
              <a:t>B: 0</a:t>
            </a:r>
            <a:endParaRPr lang="en-GB" sz="1200" b="0" dirty="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911424" y="2352388"/>
            <a:ext cx="1762125" cy="184666"/>
          </a:xfrm>
          <a:prstGeom prst="rect">
            <a:avLst/>
          </a:prstGeom>
          <a:noFill/>
        </p:spPr>
        <p:txBody>
          <a:bodyPr wrap="square" lIns="0" tIns="0" rIns="0" bIns="0" rtlCol="0">
            <a:spAutoFit/>
          </a:bodyPr>
          <a:lstStyle/>
          <a:p>
            <a:r>
              <a:rPr lang="es-ES" sz="1200" b="1" dirty="0">
                <a:latin typeface="+mn-lt"/>
              </a:rPr>
              <a:t>COLORES PRINCIPALES</a:t>
            </a:r>
            <a:endParaRPr lang="en-GB" sz="1200" b="1" dirty="0">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3287688" y="2352388"/>
            <a:ext cx="1762125" cy="184666"/>
          </a:xfrm>
          <a:prstGeom prst="rect">
            <a:avLst/>
          </a:prstGeom>
          <a:noFill/>
        </p:spPr>
        <p:txBody>
          <a:bodyPr wrap="square" lIns="0" tIns="0" rIns="0" bIns="0" rtlCol="0">
            <a:spAutoFit/>
          </a:bodyPr>
          <a:lstStyle/>
          <a:p>
            <a:r>
              <a:rPr lang="es-ES" sz="1200" b="0" dirty="0">
                <a:latin typeface="+mn-lt"/>
              </a:rPr>
              <a:t>COLORES SECUNDARIOS</a:t>
            </a:r>
            <a:endParaRPr lang="en-GB" sz="1200" b="0" dirty="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911425" y="4892389"/>
            <a:ext cx="1107505"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85" name="CuadroTexto 84">
            <a:extLst>
              <a:ext uri="{FF2B5EF4-FFF2-40B4-BE49-F238E27FC236}">
                <a16:creationId xmlns:a16="http://schemas.microsoft.com/office/drawing/2014/main" id="{D0E5904D-79E4-4000-B611-5965A8D7DD2B}"/>
              </a:ext>
            </a:extLst>
          </p:cNvPr>
          <p:cNvSpPr txBox="1"/>
          <p:nvPr/>
        </p:nvSpPr>
        <p:spPr>
          <a:xfrm>
            <a:off x="911426" y="4415649"/>
            <a:ext cx="1473836" cy="369332"/>
          </a:xfrm>
          <a:prstGeom prst="rect">
            <a:avLst/>
          </a:prstGeom>
          <a:noFill/>
        </p:spPr>
        <p:txBody>
          <a:bodyPr wrap="square" lIns="0" tIns="0" rIns="0" bIns="0" rtlCol="0">
            <a:spAutoFit/>
          </a:bodyPr>
          <a:lstStyle/>
          <a:p>
            <a:r>
              <a:rPr lang="es-ES" sz="1200" b="0" dirty="0">
                <a:latin typeface="+mn-lt"/>
              </a:rPr>
              <a:t>AMARILLO PARA TEXTOS DESTACADOS</a:t>
            </a:r>
            <a:endParaRPr lang="en-GB" sz="1200" b="0" dirty="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825725" y="4814900"/>
            <a:ext cx="2837321" cy="14686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2006574" y="5291151"/>
            <a:ext cx="8191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961671" y="4886909"/>
            <a:ext cx="2505331" cy="1292662"/>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Este color ha sido desarrollado específicamente para su uso </a:t>
            </a:r>
            <a:r>
              <a:rPr lang="es-ES" sz="1400" b="1" dirty="0">
                <a:latin typeface="Arial" panose="020B0604020202020204" pitchFamily="34" charset="0"/>
                <a:cs typeface="Arial" panose="020B0604020202020204" pitchFamily="34" charset="0"/>
              </a:rPr>
              <a:t>en textos destacados, links y urls</a:t>
            </a:r>
            <a:r>
              <a:rPr lang="es-ES" sz="1400" b="0" dirty="0">
                <a:latin typeface="Arial" panose="020B0604020202020204" pitchFamily="34" charset="0"/>
                <a:cs typeface="Arial" panose="020B0604020202020204" pitchFamily="34" charset="0"/>
              </a:rPr>
              <a:t> por su mayor contraste con fondos blancos  frente al “amarillo principal”.</a:t>
            </a:r>
            <a:endParaRPr lang="en-GB" sz="1400" b="0" dirty="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5522647" y="4696402"/>
            <a:ext cx="262136" cy="267838"/>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258905" y="983613"/>
            <a:ext cx="925663" cy="1032648"/>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978923" y="1058038"/>
            <a:ext cx="758207" cy="883799"/>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4576413" y="1144092"/>
            <a:ext cx="879147" cy="711691"/>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5967210" y="1178979"/>
            <a:ext cx="1009391" cy="641916"/>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8021783" y="1114867"/>
            <a:ext cx="3642680" cy="823867"/>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8" name="CuadroTexto 47">
            <a:extLst>
              <a:ext uri="{FF2B5EF4-FFF2-40B4-BE49-F238E27FC236}">
                <a16:creationId xmlns:a16="http://schemas.microsoft.com/office/drawing/2014/main" id="{D02DA0D4-5849-4FF5-B4CC-2E7320887FE7}"/>
              </a:ext>
            </a:extLst>
          </p:cNvPr>
          <p:cNvSpPr txBox="1"/>
          <p:nvPr/>
        </p:nvSpPr>
        <p:spPr>
          <a:xfrm>
            <a:off x="8168356" y="1191067"/>
            <a:ext cx="3324425"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400" b="0" dirty="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11501633" y="969017"/>
            <a:ext cx="262136" cy="267838"/>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8193548" y="2557919"/>
            <a:ext cx="2364051" cy="1437671"/>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7" name="CuadroTexto 66">
            <a:extLst>
              <a:ext uri="{FF2B5EF4-FFF2-40B4-BE49-F238E27FC236}">
                <a16:creationId xmlns:a16="http://schemas.microsoft.com/office/drawing/2014/main" id="{977E3499-FB58-448C-80EB-A6EB19825603}"/>
              </a:ext>
            </a:extLst>
          </p:cNvPr>
          <p:cNvSpPr txBox="1"/>
          <p:nvPr/>
        </p:nvSpPr>
        <p:spPr>
          <a:xfrm>
            <a:off x="8325715" y="2637640"/>
            <a:ext cx="2057399" cy="1292662"/>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Los colores secundarios se usarán en casos concretos como</a:t>
            </a:r>
            <a:r>
              <a:rPr lang="es-ES" sz="1400" b="1" dirty="0">
                <a:solidFill>
                  <a:srgbClr val="FF0000"/>
                </a:solidFill>
                <a:latin typeface="Arial" panose="020B0604020202020204" pitchFamily="34" charset="0"/>
                <a:cs typeface="Arial" panose="020B0604020202020204" pitchFamily="34" charset="0"/>
              </a:rPr>
              <a:t> </a:t>
            </a:r>
            <a:r>
              <a:rPr lang="es-ES" sz="1400" b="1" dirty="0">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400" b="0" dirty="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10364849" y="2447130"/>
            <a:ext cx="262136" cy="267838"/>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945373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theme" Target="../theme/theme2.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5.xml"/><Relationship Id="rId1"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B72BC84-B112-1343-84DF-37131274E8FB}"/>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291468" y="225203"/>
            <a:ext cx="415459" cy="415459"/>
          </a:xfrm>
          <a:prstGeom prst="rect">
            <a:avLst/>
          </a:prstGeom>
          <a:solidFill>
            <a:schemeClr val="bg1"/>
          </a:solidFill>
        </p:spPr>
      </p:pic>
    </p:spTree>
    <p:extLst>
      <p:ext uri="{BB962C8B-B14F-4D97-AF65-F5344CB8AC3E}">
        <p14:creationId xmlns:p14="http://schemas.microsoft.com/office/powerpoint/2010/main" val="21103094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696577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 id="2147483702" r:id="rId24"/>
    <p:sldLayoutId id="2147483703" r:id="rId25"/>
    <p:sldLayoutId id="2147483704" r:id="rId26"/>
    <p:sldLayoutId id="2147483705" r:id="rId2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0954640"/>
      </p:ext>
    </p:extLst>
  </p:cSld>
  <p:clrMap bg1="lt1" tx1="dk1" bg2="lt2" tx2="dk2" accent1="accent1" accent2="accent2" accent3="accent3" accent4="accent4" accent5="accent5" accent6="accent6" hlink="hlink" folHlink="folHlink"/>
  <p:sldLayoutIdLst>
    <p:sldLayoutId id="2147483707" r:id="rId1"/>
    <p:sldLayoutId id="2147483708" r:id="rId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25.emf"/><Relationship Id="rId7" Type="http://schemas.openxmlformats.org/officeDocument/2006/relationships/image" Target="../media/image29.emf"/><Relationship Id="rId2" Type="http://schemas.openxmlformats.org/officeDocument/2006/relationships/image" Target="../media/image24.emf"/><Relationship Id="rId1" Type="http://schemas.openxmlformats.org/officeDocument/2006/relationships/slideLayout" Target="../slideLayouts/slideLayout31.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26.emf"/><Relationship Id="rId9" Type="http://schemas.openxmlformats.org/officeDocument/2006/relationships/image" Target="../media/image31.emf"/></Relationships>
</file>

<file path=ppt/slides/_rels/slide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A7569281-90B1-5D50-0E83-B402849EE0ED}"/>
              </a:ext>
            </a:extLst>
          </p:cNvPr>
          <p:cNvSpPr>
            <a:spLocks noGrp="1"/>
          </p:cNvSpPr>
          <p:nvPr>
            <p:ph type="body" sz="quarter" idx="11"/>
          </p:nvPr>
        </p:nvSpPr>
        <p:spPr>
          <a:xfrm>
            <a:off x="745736" y="3662611"/>
            <a:ext cx="5003311" cy="381000"/>
          </a:xfrm>
        </p:spPr>
        <p:txBody>
          <a:bodyPr/>
          <a:lstStyle/>
          <a:p>
            <a:r>
              <a:rPr lang="es-ES" dirty="0">
                <a:latin typeface="+mj-lt"/>
              </a:rPr>
              <a:t>Transporte Internacional de mercancía de valor</a:t>
            </a:r>
          </a:p>
          <a:p>
            <a:endParaRPr lang="es-ES" dirty="0"/>
          </a:p>
        </p:txBody>
      </p:sp>
      <p:sp>
        <p:nvSpPr>
          <p:cNvPr id="3" name="Marcador de texto 2">
            <a:extLst>
              <a:ext uri="{FF2B5EF4-FFF2-40B4-BE49-F238E27FC236}">
                <a16:creationId xmlns:a16="http://schemas.microsoft.com/office/drawing/2014/main" id="{A944C335-E5C1-0EB2-B271-0E9196E6BBA5}"/>
              </a:ext>
            </a:extLst>
          </p:cNvPr>
          <p:cNvSpPr>
            <a:spLocks noGrp="1"/>
          </p:cNvSpPr>
          <p:nvPr>
            <p:ph type="body" sz="quarter" idx="12"/>
          </p:nvPr>
        </p:nvSpPr>
        <p:spPr>
          <a:xfrm>
            <a:off x="745736" y="2573082"/>
            <a:ext cx="4838699" cy="1089529"/>
          </a:xfrm>
        </p:spPr>
        <p:txBody>
          <a:bodyPr/>
          <a:lstStyle/>
          <a:p>
            <a:r>
              <a:rPr lang="es-ES" dirty="0">
                <a:latin typeface="+mj-lt"/>
              </a:rPr>
              <a:t>Prosegur Cash Internacional</a:t>
            </a:r>
          </a:p>
        </p:txBody>
      </p:sp>
      <p:pic>
        <p:nvPicPr>
          <p:cNvPr id="7" name="Marcador de posición de imagen 6">
            <a:extLst>
              <a:ext uri="{FF2B5EF4-FFF2-40B4-BE49-F238E27FC236}">
                <a16:creationId xmlns:a16="http://schemas.microsoft.com/office/drawing/2014/main" id="{EDFF0EE7-0E3B-4514-726E-F77DD61CB229}"/>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a:xfrm>
            <a:off x="6000749" y="0"/>
            <a:ext cx="6191251" cy="6858000"/>
          </a:xfrm>
        </p:spPr>
      </p:pic>
      <p:sp>
        <p:nvSpPr>
          <p:cNvPr id="5" name="Marcador de texto 4">
            <a:extLst>
              <a:ext uri="{FF2B5EF4-FFF2-40B4-BE49-F238E27FC236}">
                <a16:creationId xmlns:a16="http://schemas.microsoft.com/office/drawing/2014/main" id="{AA781B8D-A97D-AD8C-C615-629F9F71D89F}"/>
              </a:ext>
            </a:extLst>
          </p:cNvPr>
          <p:cNvSpPr>
            <a:spLocks noGrp="1"/>
          </p:cNvSpPr>
          <p:nvPr>
            <p:ph type="body" sz="quarter" idx="13"/>
          </p:nvPr>
        </p:nvSpPr>
        <p:spPr/>
        <p:txBody>
          <a:bodyPr/>
          <a:lstStyle/>
          <a:p>
            <a:endParaRPr lang="es-ES" sz="1200" dirty="0"/>
          </a:p>
        </p:txBody>
      </p:sp>
    </p:spTree>
    <p:extLst>
      <p:ext uri="{BB962C8B-B14F-4D97-AF65-F5344CB8AC3E}">
        <p14:creationId xmlns:p14="http://schemas.microsoft.com/office/powerpoint/2010/main" val="1276402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7FF4CCA0-6152-7B05-D7CF-E9125FA112B3}"/>
              </a:ext>
            </a:extLst>
          </p:cNvPr>
          <p:cNvSpPr/>
          <p:nvPr/>
        </p:nvSpPr>
        <p:spPr>
          <a:xfrm>
            <a:off x="0" y="4922196"/>
            <a:ext cx="12192000" cy="19358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Marcador de texto 2">
            <a:extLst>
              <a:ext uri="{FF2B5EF4-FFF2-40B4-BE49-F238E27FC236}">
                <a16:creationId xmlns:a16="http://schemas.microsoft.com/office/drawing/2014/main" id="{7F31CB7F-18D2-8E27-7391-DCF7572B442E}"/>
              </a:ext>
            </a:extLst>
          </p:cNvPr>
          <p:cNvSpPr>
            <a:spLocks noGrp="1"/>
          </p:cNvSpPr>
          <p:nvPr>
            <p:ph type="body" sz="quarter" idx="11"/>
          </p:nvPr>
        </p:nvSpPr>
        <p:spPr>
          <a:xfrm>
            <a:off x="838201" y="1146306"/>
            <a:ext cx="6749373" cy="518155"/>
          </a:xfrm>
        </p:spPr>
        <p:txBody>
          <a:bodyPr/>
          <a:lstStyle/>
          <a:p>
            <a:pPr algn="just">
              <a:lnSpc>
                <a:spcPct val="115000"/>
              </a:lnSpc>
              <a:spcAft>
                <a:spcPts val="0"/>
              </a:spcAft>
            </a:pPr>
            <a:r>
              <a:rPr lang="es-ES_tradnl" sz="3200" dirty="0">
                <a:latin typeface="+mj-lt"/>
                <a:ea typeface="Times New Roman" panose="02020603050405020304" pitchFamily="18" charset="0"/>
                <a:cs typeface="Calibri" panose="020F0502020204030204" pitchFamily="34" charset="0"/>
              </a:rPr>
              <a:t>Cobertura de Seguro</a:t>
            </a:r>
          </a:p>
        </p:txBody>
      </p:sp>
      <p:sp>
        <p:nvSpPr>
          <p:cNvPr id="9" name="Marcador de texto 4">
            <a:extLst>
              <a:ext uri="{FF2B5EF4-FFF2-40B4-BE49-F238E27FC236}">
                <a16:creationId xmlns:a16="http://schemas.microsoft.com/office/drawing/2014/main" id="{36B3FA60-32A2-9717-6929-EE63A996E989}"/>
              </a:ext>
            </a:extLst>
          </p:cNvPr>
          <p:cNvSpPr>
            <a:spLocks noGrp="1"/>
          </p:cNvSpPr>
          <p:nvPr>
            <p:ph type="body" sz="quarter" idx="13"/>
          </p:nvPr>
        </p:nvSpPr>
        <p:spPr>
          <a:xfrm>
            <a:off x="2739456" y="476675"/>
            <a:ext cx="9086851" cy="138499"/>
          </a:xfrm>
        </p:spPr>
        <p:txBody>
          <a:bodyPr/>
          <a:lstStyle/>
          <a:p>
            <a:r>
              <a:rPr lang="es-ES" dirty="0"/>
              <a:t>PROSEGUR CASH INTERNACIONAL</a:t>
            </a:r>
          </a:p>
        </p:txBody>
      </p:sp>
      <p:sp>
        <p:nvSpPr>
          <p:cNvPr id="22" name="Marcador de texto 3">
            <a:extLst>
              <a:ext uri="{FF2B5EF4-FFF2-40B4-BE49-F238E27FC236}">
                <a16:creationId xmlns:a16="http://schemas.microsoft.com/office/drawing/2014/main" id="{BCE270EE-2D88-5BC3-2430-5B45070C97DB}"/>
              </a:ext>
            </a:extLst>
          </p:cNvPr>
          <p:cNvSpPr>
            <a:spLocks noGrp="1"/>
          </p:cNvSpPr>
          <p:nvPr>
            <p:ph type="body" sz="quarter" idx="12"/>
          </p:nvPr>
        </p:nvSpPr>
        <p:spPr>
          <a:xfrm>
            <a:off x="838201" y="1802543"/>
            <a:ext cx="8174037" cy="3489304"/>
          </a:xfrm>
        </p:spPr>
        <p:txBody>
          <a:bodyPr numCol="1"/>
          <a:lstStyle/>
          <a:p>
            <a:pPr>
              <a:lnSpc>
                <a:spcPct val="115000"/>
              </a:lnSpc>
              <a:spcAft>
                <a:spcPts val="0"/>
              </a:spcAft>
            </a:pPr>
            <a:r>
              <a:rPr lang="es-ES" sz="1600" b="1" dirty="0">
                <a:solidFill>
                  <a:schemeClr val="accent6"/>
                </a:solidFill>
                <a:latin typeface="+mn-lt"/>
                <a:ea typeface="Times New Roman" panose="02020603050405020304" pitchFamily="18" charset="0"/>
                <a:cs typeface="Calibri" panose="020F0502020204030204" pitchFamily="34" charset="0"/>
              </a:rPr>
              <a:t>Prosegur ofrece medidas de seguridad adecuadas y cobertura total de seguro durante todo el trayecto del servicio de transporte realizado, de punto a punto. </a:t>
            </a:r>
          </a:p>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Es decir, ofrecemos </a:t>
            </a:r>
            <a:r>
              <a:rPr lang="es-ES" sz="1200" b="1" dirty="0">
                <a:latin typeface="+mn-lt"/>
                <a:ea typeface="Times New Roman" panose="02020603050405020304" pitchFamily="18" charset="0"/>
                <a:cs typeface="Calibri" panose="020F0502020204030204" pitchFamily="34" charset="0"/>
              </a:rPr>
              <a:t>cobertura total por el valor de la mercancía transportada </a:t>
            </a:r>
            <a:r>
              <a:rPr lang="es-ES" sz="1200" dirty="0">
                <a:latin typeface="+mn-lt"/>
                <a:ea typeface="Times New Roman" panose="02020603050405020304" pitchFamily="18" charset="0"/>
                <a:cs typeface="Calibri" panose="020F0502020204030204" pitchFamily="34" charset="0"/>
              </a:rPr>
              <a:t>desde el momento de recogida en origen hasta la entrega definitiva en destino.</a:t>
            </a:r>
          </a:p>
          <a:p>
            <a:endParaRPr lang="es-ES" dirty="0"/>
          </a:p>
        </p:txBody>
      </p:sp>
      <p:sp>
        <p:nvSpPr>
          <p:cNvPr id="23" name="Marcador de número de diapositiva 16">
            <a:extLst>
              <a:ext uri="{FF2B5EF4-FFF2-40B4-BE49-F238E27FC236}">
                <a16:creationId xmlns:a16="http://schemas.microsoft.com/office/drawing/2014/main" id="{121F3457-7395-5343-8AE4-07E510CE6EC8}"/>
              </a:ext>
            </a:extLst>
          </p:cNvPr>
          <p:cNvSpPr txBox="1">
            <a:spLocks/>
          </p:cNvSpPr>
          <p:nvPr/>
        </p:nvSpPr>
        <p:spPr>
          <a:xfrm>
            <a:off x="10915048" y="6454992"/>
            <a:ext cx="911259"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2400" b="1" smtClean="0">
                <a:solidFill>
                  <a:schemeClr val="accent6"/>
                </a:solidFill>
                <a:latin typeface="+mj-lt"/>
                <a:cs typeface="Arial Regular"/>
              </a:rPr>
              <a:pPr/>
              <a:t>10</a:t>
            </a:fld>
            <a:endParaRPr lang="es-ES" sz="2400" b="1" dirty="0">
              <a:solidFill>
                <a:schemeClr val="accent6"/>
              </a:solidFill>
              <a:latin typeface="+mj-lt"/>
              <a:cs typeface="Arial Regular"/>
            </a:endParaRPr>
          </a:p>
        </p:txBody>
      </p:sp>
    </p:spTree>
    <p:extLst>
      <p:ext uri="{BB962C8B-B14F-4D97-AF65-F5344CB8AC3E}">
        <p14:creationId xmlns:p14="http://schemas.microsoft.com/office/powerpoint/2010/main" val="259904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17CF7BB-7B5A-1DD4-BD60-44EB9525FD49}"/>
              </a:ext>
            </a:extLst>
          </p:cNvPr>
          <p:cNvSpPr>
            <a:spLocks noGrp="1"/>
          </p:cNvSpPr>
          <p:nvPr>
            <p:ph type="body" sz="quarter" idx="11"/>
          </p:nvPr>
        </p:nvSpPr>
        <p:spPr/>
        <p:txBody>
          <a:bodyPr/>
          <a:lstStyle/>
          <a:p>
            <a:endParaRPr lang="es-ES"/>
          </a:p>
        </p:txBody>
      </p:sp>
      <p:sp>
        <p:nvSpPr>
          <p:cNvPr id="3" name="Marcador de texto 2">
            <a:extLst>
              <a:ext uri="{FF2B5EF4-FFF2-40B4-BE49-F238E27FC236}">
                <a16:creationId xmlns:a16="http://schemas.microsoft.com/office/drawing/2014/main" id="{E4808123-808E-EB55-09AB-7FE7E41EE768}"/>
              </a:ext>
            </a:extLst>
          </p:cNvPr>
          <p:cNvSpPr>
            <a:spLocks noGrp="1"/>
          </p:cNvSpPr>
          <p:nvPr>
            <p:ph type="body" sz="quarter" idx="12"/>
          </p:nvPr>
        </p:nvSpPr>
        <p:spPr>
          <a:xfrm>
            <a:off x="745736" y="2800159"/>
            <a:ext cx="5981699" cy="590931"/>
          </a:xfrm>
        </p:spPr>
        <p:txBody>
          <a:bodyPr/>
          <a:lstStyle/>
          <a:p>
            <a:r>
              <a:rPr lang="es-ES" dirty="0"/>
              <a:t>Acreditaciones</a:t>
            </a:r>
          </a:p>
        </p:txBody>
      </p:sp>
    </p:spTree>
    <p:extLst>
      <p:ext uri="{BB962C8B-B14F-4D97-AF65-F5344CB8AC3E}">
        <p14:creationId xmlns:p14="http://schemas.microsoft.com/office/powerpoint/2010/main" val="23289935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98F7EC5B-7A66-A5F0-318E-F45229BD828E}"/>
              </a:ext>
            </a:extLst>
          </p:cNvPr>
          <p:cNvSpPr/>
          <p:nvPr/>
        </p:nvSpPr>
        <p:spPr>
          <a:xfrm>
            <a:off x="838201" y="2461098"/>
            <a:ext cx="8174037" cy="5664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Marcador de texto 2">
            <a:extLst>
              <a:ext uri="{FF2B5EF4-FFF2-40B4-BE49-F238E27FC236}">
                <a16:creationId xmlns:a16="http://schemas.microsoft.com/office/drawing/2014/main" id="{7F31CB7F-18D2-8E27-7391-DCF7572B442E}"/>
              </a:ext>
            </a:extLst>
          </p:cNvPr>
          <p:cNvSpPr>
            <a:spLocks noGrp="1"/>
          </p:cNvSpPr>
          <p:nvPr>
            <p:ph type="body" sz="quarter" idx="11"/>
          </p:nvPr>
        </p:nvSpPr>
        <p:spPr>
          <a:xfrm>
            <a:off x="838201" y="1146306"/>
            <a:ext cx="6749373" cy="443198"/>
          </a:xfrm>
        </p:spPr>
        <p:txBody>
          <a:bodyPr/>
          <a:lstStyle/>
          <a:p>
            <a:r>
              <a:rPr lang="es-ES" sz="3200" dirty="0"/>
              <a:t>Acreditaciones</a:t>
            </a:r>
          </a:p>
        </p:txBody>
      </p:sp>
      <p:sp>
        <p:nvSpPr>
          <p:cNvPr id="9" name="Marcador de texto 4">
            <a:extLst>
              <a:ext uri="{FF2B5EF4-FFF2-40B4-BE49-F238E27FC236}">
                <a16:creationId xmlns:a16="http://schemas.microsoft.com/office/drawing/2014/main" id="{36B3FA60-32A2-9717-6929-EE63A996E989}"/>
              </a:ext>
            </a:extLst>
          </p:cNvPr>
          <p:cNvSpPr>
            <a:spLocks noGrp="1"/>
          </p:cNvSpPr>
          <p:nvPr>
            <p:ph type="body" sz="quarter" idx="13"/>
          </p:nvPr>
        </p:nvSpPr>
        <p:spPr>
          <a:xfrm>
            <a:off x="2739456" y="476675"/>
            <a:ext cx="9086851" cy="138499"/>
          </a:xfrm>
        </p:spPr>
        <p:txBody>
          <a:bodyPr/>
          <a:lstStyle/>
          <a:p>
            <a:r>
              <a:rPr lang="es-ES" dirty="0"/>
              <a:t>PROSEGUR CASH INTERNACIONAL</a:t>
            </a:r>
          </a:p>
        </p:txBody>
      </p:sp>
      <p:sp>
        <p:nvSpPr>
          <p:cNvPr id="3" name="Marcador de texto 2">
            <a:extLst>
              <a:ext uri="{FF2B5EF4-FFF2-40B4-BE49-F238E27FC236}">
                <a16:creationId xmlns:a16="http://schemas.microsoft.com/office/drawing/2014/main" id="{D3C3260A-35FB-CC22-D4B2-E89C6165535A}"/>
              </a:ext>
            </a:extLst>
          </p:cNvPr>
          <p:cNvSpPr>
            <a:spLocks noGrp="1"/>
          </p:cNvSpPr>
          <p:nvPr>
            <p:ph type="body" sz="quarter" idx="12"/>
          </p:nvPr>
        </p:nvSpPr>
        <p:spPr>
          <a:xfrm>
            <a:off x="1089498" y="3290869"/>
            <a:ext cx="7558391" cy="1897328"/>
          </a:xfrm>
        </p:spPr>
        <p:txBody>
          <a:bodyPr numCol="1"/>
          <a:lstStyle/>
          <a:p>
            <a:pPr>
              <a:spcAft>
                <a:spcPts val="0"/>
              </a:spcAft>
            </a:pPr>
            <a:r>
              <a:rPr lang="es-ES" sz="1200" dirty="0">
                <a:latin typeface="+mn-lt"/>
                <a:ea typeface="Times New Roman" panose="02020603050405020304" pitchFamily="18" charset="0"/>
                <a:cs typeface="Calibri" panose="020F0502020204030204" pitchFamily="34" charset="0"/>
              </a:rPr>
              <a:t>Somos una de las pocas empresas de seguridad en España certificada como </a:t>
            </a:r>
            <a:r>
              <a:rPr lang="es-ES" sz="1200" b="1" dirty="0">
                <a:latin typeface="+mn-lt"/>
                <a:ea typeface="Times New Roman" panose="02020603050405020304" pitchFamily="18" charset="0"/>
                <a:cs typeface="Calibri" panose="020F0502020204030204" pitchFamily="34" charset="0"/>
              </a:rPr>
              <a:t>Agente miembro de IATA </a:t>
            </a:r>
            <a:r>
              <a:rPr lang="es-ES" sz="1200" dirty="0">
                <a:latin typeface="+mn-lt"/>
                <a:ea typeface="Times New Roman" panose="02020603050405020304" pitchFamily="18" charset="0"/>
                <a:cs typeface="Calibri" panose="020F0502020204030204" pitchFamily="34" charset="0"/>
              </a:rPr>
              <a:t>(</a:t>
            </a:r>
            <a:r>
              <a:rPr lang="es-ES" sz="1200" i="1" dirty="0">
                <a:latin typeface="+mn-lt"/>
                <a:ea typeface="Times New Roman" panose="02020603050405020304" pitchFamily="18" charset="0"/>
                <a:cs typeface="Calibri" panose="020F0502020204030204" pitchFamily="34" charset="0"/>
              </a:rPr>
              <a:t>International Air </a:t>
            </a:r>
            <a:r>
              <a:rPr lang="es-ES" sz="1200" i="1" dirty="0" err="1">
                <a:latin typeface="+mn-lt"/>
                <a:ea typeface="Times New Roman" panose="02020603050405020304" pitchFamily="18" charset="0"/>
                <a:cs typeface="Calibri" panose="020F0502020204030204" pitchFamily="34" charset="0"/>
              </a:rPr>
              <a:t>Transport</a:t>
            </a:r>
            <a:r>
              <a:rPr lang="es-ES" sz="1200" i="1" dirty="0">
                <a:latin typeface="+mn-lt"/>
                <a:ea typeface="Times New Roman" panose="02020603050405020304" pitchFamily="18" charset="0"/>
                <a:cs typeface="Calibri" panose="020F0502020204030204" pitchFamily="34" charset="0"/>
              </a:rPr>
              <a:t> </a:t>
            </a:r>
            <a:r>
              <a:rPr lang="es-ES" sz="1200" i="1" dirty="0" err="1">
                <a:latin typeface="+mn-lt"/>
                <a:ea typeface="Times New Roman" panose="02020603050405020304" pitchFamily="18" charset="0"/>
                <a:cs typeface="Calibri" panose="020F0502020204030204" pitchFamily="34" charset="0"/>
              </a:rPr>
              <a:t>Association</a:t>
            </a:r>
            <a:r>
              <a:rPr lang="es-ES" sz="1200" dirty="0">
                <a:latin typeface="+mn-lt"/>
                <a:ea typeface="Times New Roman" panose="02020603050405020304" pitchFamily="18" charset="0"/>
                <a:cs typeface="Calibri" panose="020F0502020204030204" pitchFamily="34" charset="0"/>
              </a:rPr>
              <a:t>), especializada en envíos aéreos internacionales y nacionales de Mercancía Valiosa.</a:t>
            </a:r>
            <a:endParaRPr lang="es-ES" sz="1200" dirty="0">
              <a:latin typeface="+mn-lt"/>
              <a:ea typeface="Calibri" panose="020F0502020204030204" pitchFamily="34" charset="0"/>
              <a:cs typeface="Times New Roman" panose="02020603050405020304" pitchFamily="18" charset="0"/>
            </a:endParaRPr>
          </a:p>
          <a:p>
            <a:pPr algn="just">
              <a:spcAft>
                <a:spcPts val="0"/>
              </a:spcAft>
              <a:buClr>
                <a:schemeClr val="accent1"/>
              </a:buClr>
            </a:pPr>
            <a:r>
              <a:rPr lang="es-ES" sz="1200" dirty="0">
                <a:latin typeface="+mn-lt"/>
                <a:ea typeface="Times New Roman" panose="02020603050405020304" pitchFamily="18" charset="0"/>
                <a:cs typeface="Calibri" panose="020F0502020204030204" pitchFamily="34" charset="0"/>
              </a:rPr>
              <a:t>Esto nos permite tener una gestión directa con todas las aerolíneas, lo que supone:</a:t>
            </a:r>
            <a:endParaRPr lang="es-ES" sz="1200" dirty="0">
              <a:latin typeface="+mn-lt"/>
              <a:ea typeface="Calibri" panose="020F0502020204030204" pitchFamily="34" charset="0"/>
              <a:cs typeface="Times New Roman" panose="02020603050405020304" pitchFamily="18" charset="0"/>
            </a:endParaRPr>
          </a:p>
          <a:p>
            <a:pPr marL="857233" lvl="1" indent="-171450" algn="just">
              <a:lnSpc>
                <a:spcPct val="100000"/>
              </a:lnSpc>
              <a:buClr>
                <a:schemeClr val="accent1"/>
              </a:buClr>
            </a:pPr>
            <a:r>
              <a:rPr lang="es-ES" sz="1200" dirty="0">
                <a:latin typeface="+mn-lt"/>
                <a:ea typeface="Times New Roman" panose="02020603050405020304" pitchFamily="18" charset="0"/>
                <a:cs typeface="Calibri" panose="020F0502020204030204" pitchFamily="34" charset="0"/>
              </a:rPr>
              <a:t>Capacidad de </a:t>
            </a:r>
            <a:r>
              <a:rPr lang="es-ES" sz="1200" b="1" dirty="0">
                <a:latin typeface="+mn-lt"/>
                <a:ea typeface="Times New Roman" panose="02020603050405020304" pitchFamily="18" charset="0"/>
                <a:cs typeface="Calibri" panose="020F0502020204030204" pitchFamily="34" charset="0"/>
              </a:rPr>
              <a:t>reserva y contratación directa de vuelos.</a:t>
            </a:r>
          </a:p>
          <a:p>
            <a:pPr marL="857233" lvl="1" indent="-171450" algn="just">
              <a:lnSpc>
                <a:spcPct val="100000"/>
              </a:lnSpc>
              <a:buClr>
                <a:schemeClr val="accent1"/>
              </a:buClr>
            </a:pPr>
            <a:r>
              <a:rPr lang="es-ES" sz="1200" b="1" dirty="0">
                <a:latin typeface="+mn-lt"/>
                <a:ea typeface="Times New Roman" panose="02020603050405020304" pitchFamily="18" charset="0"/>
                <a:cs typeface="Calibri" panose="020F0502020204030204" pitchFamily="34" charset="0"/>
              </a:rPr>
              <a:t>Mejora </a:t>
            </a:r>
            <a:r>
              <a:rPr lang="es-ES" sz="1200" dirty="0">
                <a:latin typeface="+mn-lt"/>
                <a:ea typeface="Times New Roman" panose="02020603050405020304" pitchFamily="18" charset="0"/>
                <a:cs typeface="Calibri" panose="020F0502020204030204" pitchFamily="34" charset="0"/>
              </a:rPr>
              <a:t>competitiva en </a:t>
            </a:r>
            <a:r>
              <a:rPr lang="es-ES" sz="1200" b="1" dirty="0">
                <a:latin typeface="+mn-lt"/>
                <a:ea typeface="Times New Roman" panose="02020603050405020304" pitchFamily="18" charset="0"/>
                <a:cs typeface="Calibri" panose="020F0502020204030204" pitchFamily="34" charset="0"/>
              </a:rPr>
              <a:t>tarifas.</a:t>
            </a:r>
          </a:p>
          <a:p>
            <a:pPr marL="857233" lvl="1" indent="-171450" algn="just">
              <a:lnSpc>
                <a:spcPct val="100000"/>
              </a:lnSpc>
              <a:buClr>
                <a:schemeClr val="accent1"/>
              </a:buClr>
            </a:pPr>
            <a:r>
              <a:rPr lang="es-ES" sz="1200" dirty="0">
                <a:latin typeface="+mn-lt"/>
                <a:ea typeface="Times New Roman" panose="02020603050405020304" pitchFamily="18" charset="0"/>
                <a:cs typeface="Calibri" panose="020F0502020204030204" pitchFamily="34" charset="0"/>
              </a:rPr>
              <a:t>Mayor agilidad para la </a:t>
            </a:r>
            <a:r>
              <a:rPr lang="es-ES" sz="1200" b="1" dirty="0">
                <a:latin typeface="+mn-lt"/>
                <a:ea typeface="Times New Roman" panose="02020603050405020304" pitchFamily="18" charset="0"/>
                <a:cs typeface="Calibri" panose="020F0502020204030204" pitchFamily="34" charset="0"/>
              </a:rPr>
              <a:t>resolución de incidencias.</a:t>
            </a:r>
            <a:endParaRPr lang="es-ES" sz="1200" b="1" dirty="0"/>
          </a:p>
        </p:txBody>
      </p:sp>
      <p:sp>
        <p:nvSpPr>
          <p:cNvPr id="5" name="CuadroTexto 4">
            <a:extLst>
              <a:ext uri="{FF2B5EF4-FFF2-40B4-BE49-F238E27FC236}">
                <a16:creationId xmlns:a16="http://schemas.microsoft.com/office/drawing/2014/main" id="{A587EAF7-23EB-FF98-7A4E-18D7516E1AD8}"/>
              </a:ext>
            </a:extLst>
          </p:cNvPr>
          <p:cNvSpPr txBox="1"/>
          <p:nvPr/>
        </p:nvSpPr>
        <p:spPr>
          <a:xfrm>
            <a:off x="731199" y="1669803"/>
            <a:ext cx="8539261" cy="566437"/>
          </a:xfrm>
          <a:prstGeom prst="rect">
            <a:avLst/>
          </a:prstGeom>
          <a:noFill/>
        </p:spPr>
        <p:txBody>
          <a:bodyPr wrap="square" rtlCol="0">
            <a:spAutoFit/>
          </a:bodyPr>
          <a:lstStyle/>
          <a:p>
            <a:pPr>
              <a:lnSpc>
                <a:spcPct val="115000"/>
              </a:lnSpc>
            </a:pPr>
            <a:r>
              <a:rPr lang="es-ES" sz="1400" b="1" dirty="0">
                <a:latin typeface="+mj-lt"/>
                <a:ea typeface="Times New Roman" panose="02020603050405020304" pitchFamily="18" charset="0"/>
                <a:cs typeface="Calibri" panose="020F0502020204030204" pitchFamily="34" charset="0"/>
              </a:rPr>
              <a:t>Contamos con las más importantes acreditaciones y acuerdos para la realización de servicios de transporte internacional de Valores.</a:t>
            </a:r>
            <a:endParaRPr lang="es-ES" sz="1050" b="1" dirty="0">
              <a:latin typeface="+mj-lt"/>
              <a:ea typeface="Times New Roman" panose="02020603050405020304" pitchFamily="18" charset="0"/>
              <a:cs typeface="Calibri" panose="020F0502020204030204" pitchFamily="34" charset="0"/>
            </a:endParaRPr>
          </a:p>
        </p:txBody>
      </p:sp>
      <p:sp>
        <p:nvSpPr>
          <p:cNvPr id="10" name="CuadroTexto 9">
            <a:extLst>
              <a:ext uri="{FF2B5EF4-FFF2-40B4-BE49-F238E27FC236}">
                <a16:creationId xmlns:a16="http://schemas.microsoft.com/office/drawing/2014/main" id="{799E201A-A6CA-31CF-657B-604F2590465C}"/>
              </a:ext>
            </a:extLst>
          </p:cNvPr>
          <p:cNvSpPr txBox="1"/>
          <p:nvPr/>
        </p:nvSpPr>
        <p:spPr>
          <a:xfrm>
            <a:off x="1013301" y="2588565"/>
            <a:ext cx="1311609" cy="318998"/>
          </a:xfrm>
          <a:prstGeom prst="rect">
            <a:avLst/>
          </a:prstGeom>
          <a:noFill/>
        </p:spPr>
        <p:txBody>
          <a:bodyPr wrap="square" rtlCol="0">
            <a:spAutoFit/>
          </a:bodyPr>
          <a:lstStyle/>
          <a:p>
            <a:pPr algn="just">
              <a:lnSpc>
                <a:spcPct val="115000"/>
              </a:lnSpc>
              <a:spcAft>
                <a:spcPts val="0"/>
              </a:spcAft>
            </a:pPr>
            <a:r>
              <a:rPr lang="es-ES" sz="1400" b="1" dirty="0">
                <a:latin typeface="+mn-lt"/>
                <a:ea typeface="Times New Roman" panose="02020603050405020304" pitchFamily="18" charset="0"/>
                <a:cs typeface="Calibri" panose="020F0502020204030204" pitchFamily="34" charset="0"/>
              </a:rPr>
              <a:t>Agente IATA</a:t>
            </a:r>
            <a:endParaRPr lang="es-ES" sz="1400" b="1" dirty="0">
              <a:latin typeface="+mn-lt"/>
              <a:ea typeface="Calibri" panose="020F0502020204030204" pitchFamily="34" charset="0"/>
              <a:cs typeface="Times New Roman" panose="02020603050405020304" pitchFamily="18" charset="0"/>
            </a:endParaRPr>
          </a:p>
        </p:txBody>
      </p:sp>
      <p:sp>
        <p:nvSpPr>
          <p:cNvPr id="11" name="Rectángulo 10">
            <a:extLst>
              <a:ext uri="{FF2B5EF4-FFF2-40B4-BE49-F238E27FC236}">
                <a16:creationId xmlns:a16="http://schemas.microsoft.com/office/drawing/2014/main" id="{6A974EED-B637-5C3A-9A51-B11838348706}"/>
              </a:ext>
            </a:extLst>
          </p:cNvPr>
          <p:cNvSpPr/>
          <p:nvPr/>
        </p:nvSpPr>
        <p:spPr>
          <a:xfrm>
            <a:off x="838200" y="2461097"/>
            <a:ext cx="8174037" cy="281129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855296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98F7EC5B-7A66-A5F0-318E-F45229BD828E}"/>
              </a:ext>
            </a:extLst>
          </p:cNvPr>
          <p:cNvSpPr/>
          <p:nvPr/>
        </p:nvSpPr>
        <p:spPr>
          <a:xfrm>
            <a:off x="838201" y="2461098"/>
            <a:ext cx="8174037" cy="5664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Marcador de texto 2">
            <a:extLst>
              <a:ext uri="{FF2B5EF4-FFF2-40B4-BE49-F238E27FC236}">
                <a16:creationId xmlns:a16="http://schemas.microsoft.com/office/drawing/2014/main" id="{7F31CB7F-18D2-8E27-7391-DCF7572B442E}"/>
              </a:ext>
            </a:extLst>
          </p:cNvPr>
          <p:cNvSpPr>
            <a:spLocks noGrp="1"/>
          </p:cNvSpPr>
          <p:nvPr>
            <p:ph type="body" sz="quarter" idx="11"/>
          </p:nvPr>
        </p:nvSpPr>
        <p:spPr>
          <a:xfrm>
            <a:off x="838201" y="1146306"/>
            <a:ext cx="6749373" cy="443198"/>
          </a:xfrm>
        </p:spPr>
        <p:txBody>
          <a:bodyPr/>
          <a:lstStyle/>
          <a:p>
            <a:r>
              <a:rPr lang="es-ES" sz="3200" dirty="0"/>
              <a:t>Acreditaciones</a:t>
            </a:r>
          </a:p>
        </p:txBody>
      </p:sp>
      <p:sp>
        <p:nvSpPr>
          <p:cNvPr id="9" name="Marcador de texto 4">
            <a:extLst>
              <a:ext uri="{FF2B5EF4-FFF2-40B4-BE49-F238E27FC236}">
                <a16:creationId xmlns:a16="http://schemas.microsoft.com/office/drawing/2014/main" id="{36B3FA60-32A2-9717-6929-EE63A996E989}"/>
              </a:ext>
            </a:extLst>
          </p:cNvPr>
          <p:cNvSpPr>
            <a:spLocks noGrp="1"/>
          </p:cNvSpPr>
          <p:nvPr>
            <p:ph type="body" sz="quarter" idx="13"/>
          </p:nvPr>
        </p:nvSpPr>
        <p:spPr>
          <a:xfrm>
            <a:off x="2739456" y="476675"/>
            <a:ext cx="9086851" cy="138499"/>
          </a:xfrm>
        </p:spPr>
        <p:txBody>
          <a:bodyPr/>
          <a:lstStyle/>
          <a:p>
            <a:r>
              <a:rPr lang="es-ES" dirty="0"/>
              <a:t>PROSEGUR CASH INTERNACIONAL</a:t>
            </a:r>
          </a:p>
        </p:txBody>
      </p:sp>
      <p:sp>
        <p:nvSpPr>
          <p:cNvPr id="3" name="Marcador de texto 2">
            <a:extLst>
              <a:ext uri="{FF2B5EF4-FFF2-40B4-BE49-F238E27FC236}">
                <a16:creationId xmlns:a16="http://schemas.microsoft.com/office/drawing/2014/main" id="{D3C3260A-35FB-CC22-D4B2-E89C6165535A}"/>
              </a:ext>
            </a:extLst>
          </p:cNvPr>
          <p:cNvSpPr>
            <a:spLocks noGrp="1"/>
          </p:cNvSpPr>
          <p:nvPr>
            <p:ph type="body" sz="quarter" idx="12"/>
          </p:nvPr>
        </p:nvSpPr>
        <p:spPr>
          <a:xfrm>
            <a:off x="1089498" y="3290868"/>
            <a:ext cx="7558391" cy="2420825"/>
          </a:xfrm>
        </p:spPr>
        <p:txBody>
          <a:bodyPr numCol="1"/>
          <a:lstStyle/>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Somos la única empresa de seguridad en España certificada como </a:t>
            </a:r>
            <a:r>
              <a:rPr lang="es-ES" sz="1200" b="1" dirty="0">
                <a:latin typeface="+mn-lt"/>
                <a:ea typeface="Times New Roman" panose="02020603050405020304" pitchFamily="18" charset="0"/>
                <a:cs typeface="Calibri" panose="020F0502020204030204" pitchFamily="34" charset="0"/>
              </a:rPr>
              <a:t>Agente Acreditado (RA) por la Agencia Estatal de Seguridad Aérea (AESA),</a:t>
            </a:r>
            <a:r>
              <a:rPr lang="es-ES" sz="1200" dirty="0">
                <a:latin typeface="+mn-lt"/>
                <a:ea typeface="Times New Roman" panose="02020603050405020304" pitchFamily="18" charset="0"/>
                <a:cs typeface="Calibri" panose="020F0502020204030204" pitchFamily="34" charset="0"/>
              </a:rPr>
              <a:t> cumpliendo con lo establecido  en el Plan Nacional de Seguridad de Carga Aérea (PNS).</a:t>
            </a:r>
            <a:endParaRPr lang="es-ES" sz="1200" dirty="0">
              <a:latin typeface="+mn-lt"/>
              <a:ea typeface="Calibri" panose="020F0502020204030204" pitchFamily="34" charset="0"/>
              <a:cs typeface="Times New Roman" panose="02020603050405020304" pitchFamily="18" charset="0"/>
            </a:endParaRPr>
          </a:p>
          <a:p>
            <a:pPr algn="just">
              <a:lnSpc>
                <a:spcPct val="115000"/>
              </a:lnSpc>
              <a:spcAft>
                <a:spcPts val="0"/>
              </a:spcAft>
            </a:pPr>
            <a:r>
              <a:rPr lang="es-ES" sz="1200" dirty="0">
                <a:latin typeface="+mn-lt"/>
                <a:ea typeface="Times New Roman" panose="02020603050405020304" pitchFamily="18" charset="0"/>
                <a:cs typeface="Calibri" panose="020F0502020204030204" pitchFamily="34" charset="0"/>
              </a:rPr>
              <a:t>Esto implica la capacidad de acreditar la </a:t>
            </a:r>
            <a:r>
              <a:rPr lang="es-ES" sz="1200" b="1" dirty="0">
                <a:latin typeface="+mn-lt"/>
                <a:ea typeface="Times New Roman" panose="02020603050405020304" pitchFamily="18" charset="0"/>
                <a:cs typeface="Calibri" panose="020F0502020204030204" pitchFamily="34" charset="0"/>
              </a:rPr>
              <a:t>carga como “segura” desde nuestras bases, </a:t>
            </a:r>
            <a:r>
              <a:rPr lang="es-ES" sz="1200" dirty="0">
                <a:latin typeface="+mn-lt"/>
                <a:ea typeface="Times New Roman" panose="02020603050405020304" pitchFamily="18" charset="0"/>
                <a:cs typeface="Calibri" panose="020F0502020204030204" pitchFamily="34" charset="0"/>
              </a:rPr>
              <a:t>lo que supone:</a:t>
            </a:r>
            <a:endParaRPr lang="es-ES" sz="1200" dirty="0">
              <a:latin typeface="+mn-lt"/>
              <a:ea typeface="Calibri" panose="020F0502020204030204" pitchFamily="34" charset="0"/>
              <a:cs typeface="Times New Roman" panose="02020603050405020304" pitchFamily="18" charset="0"/>
            </a:endParaRPr>
          </a:p>
          <a:p>
            <a:pPr marL="857233" lvl="1" indent="-171450" algn="just">
              <a:lnSpc>
                <a:spcPct val="100000"/>
              </a:lnSpc>
              <a:buClr>
                <a:schemeClr val="accent3"/>
              </a:buClr>
            </a:pPr>
            <a:r>
              <a:rPr lang="es-ES" sz="1200" dirty="0">
                <a:latin typeface="+mn-lt"/>
                <a:ea typeface="Times New Roman" panose="02020603050405020304" pitchFamily="18" charset="0"/>
                <a:cs typeface="Calibri" panose="020F0502020204030204" pitchFamily="34" charset="0"/>
              </a:rPr>
              <a:t>Estar </a:t>
            </a:r>
            <a:r>
              <a:rPr lang="es-ES" sz="1200" b="1" dirty="0">
                <a:latin typeface="+mn-lt"/>
                <a:ea typeface="Times New Roman" panose="02020603050405020304" pitchFamily="18" charset="0"/>
                <a:cs typeface="Calibri" panose="020F0502020204030204" pitchFamily="34" charset="0"/>
              </a:rPr>
              <a:t>exentos de las inspecciones de seguridad </a:t>
            </a:r>
            <a:r>
              <a:rPr lang="es-ES" sz="1200" dirty="0">
                <a:latin typeface="+mn-lt"/>
                <a:ea typeface="Times New Roman" panose="02020603050405020304" pitchFamily="18" charset="0"/>
                <a:cs typeface="Calibri" panose="020F0502020204030204" pitchFamily="34" charset="0"/>
              </a:rPr>
              <a:t>en aeropuerto.</a:t>
            </a:r>
          </a:p>
          <a:p>
            <a:pPr marL="857233" lvl="1" indent="-171450" algn="just">
              <a:lnSpc>
                <a:spcPct val="100000"/>
              </a:lnSpc>
              <a:buClr>
                <a:schemeClr val="accent3"/>
              </a:buClr>
            </a:pPr>
            <a:r>
              <a:rPr lang="es-ES" sz="1200" b="1" dirty="0">
                <a:latin typeface="+mn-lt"/>
                <a:ea typeface="Times New Roman" panose="02020603050405020304" pitchFamily="18" charset="0"/>
                <a:cs typeface="Calibri" panose="020F0502020204030204" pitchFamily="34" charset="0"/>
              </a:rPr>
              <a:t>Reducción de tiempos y costes </a:t>
            </a:r>
            <a:r>
              <a:rPr lang="es-ES" sz="1200" dirty="0">
                <a:latin typeface="+mn-lt"/>
                <a:ea typeface="Times New Roman" panose="02020603050405020304" pitchFamily="18" charset="0"/>
                <a:cs typeface="Calibri" panose="020F0502020204030204" pitchFamily="34" charset="0"/>
              </a:rPr>
              <a:t>añadidos.</a:t>
            </a:r>
          </a:p>
        </p:txBody>
      </p:sp>
      <p:sp>
        <p:nvSpPr>
          <p:cNvPr id="5" name="CuadroTexto 4">
            <a:extLst>
              <a:ext uri="{FF2B5EF4-FFF2-40B4-BE49-F238E27FC236}">
                <a16:creationId xmlns:a16="http://schemas.microsoft.com/office/drawing/2014/main" id="{A587EAF7-23EB-FF98-7A4E-18D7516E1AD8}"/>
              </a:ext>
            </a:extLst>
          </p:cNvPr>
          <p:cNvSpPr txBox="1"/>
          <p:nvPr/>
        </p:nvSpPr>
        <p:spPr>
          <a:xfrm>
            <a:off x="731199" y="1669803"/>
            <a:ext cx="8539261" cy="566437"/>
          </a:xfrm>
          <a:prstGeom prst="rect">
            <a:avLst/>
          </a:prstGeom>
          <a:noFill/>
        </p:spPr>
        <p:txBody>
          <a:bodyPr wrap="square" rtlCol="0">
            <a:spAutoFit/>
          </a:bodyPr>
          <a:lstStyle/>
          <a:p>
            <a:pPr>
              <a:lnSpc>
                <a:spcPct val="115000"/>
              </a:lnSpc>
            </a:pPr>
            <a:r>
              <a:rPr lang="es-ES" sz="1400" b="1" dirty="0">
                <a:latin typeface="+mj-lt"/>
                <a:ea typeface="Times New Roman" panose="02020603050405020304" pitchFamily="18" charset="0"/>
                <a:cs typeface="Calibri" panose="020F0502020204030204" pitchFamily="34" charset="0"/>
              </a:rPr>
              <a:t>Contamos con las más importantes acreditaciones y acuerdos para la realización de servicios de transporte internacional de Valores.</a:t>
            </a:r>
            <a:endParaRPr lang="es-ES" sz="1050" b="1" dirty="0">
              <a:latin typeface="+mj-lt"/>
              <a:ea typeface="Times New Roman" panose="02020603050405020304" pitchFamily="18" charset="0"/>
              <a:cs typeface="Calibri" panose="020F0502020204030204" pitchFamily="34" charset="0"/>
            </a:endParaRPr>
          </a:p>
        </p:txBody>
      </p:sp>
      <p:sp>
        <p:nvSpPr>
          <p:cNvPr id="10" name="CuadroTexto 9">
            <a:extLst>
              <a:ext uri="{FF2B5EF4-FFF2-40B4-BE49-F238E27FC236}">
                <a16:creationId xmlns:a16="http://schemas.microsoft.com/office/drawing/2014/main" id="{799E201A-A6CA-31CF-657B-604F2590465C}"/>
              </a:ext>
            </a:extLst>
          </p:cNvPr>
          <p:cNvSpPr txBox="1"/>
          <p:nvPr/>
        </p:nvSpPr>
        <p:spPr>
          <a:xfrm>
            <a:off x="1013300" y="2588565"/>
            <a:ext cx="3286325" cy="318998"/>
          </a:xfrm>
          <a:prstGeom prst="rect">
            <a:avLst/>
          </a:prstGeom>
          <a:noFill/>
        </p:spPr>
        <p:txBody>
          <a:bodyPr wrap="square" rtlCol="0">
            <a:spAutoFit/>
          </a:bodyPr>
          <a:lstStyle/>
          <a:p>
            <a:pPr>
              <a:lnSpc>
                <a:spcPct val="115000"/>
              </a:lnSpc>
              <a:spcAft>
                <a:spcPts val="0"/>
              </a:spcAft>
            </a:pPr>
            <a:r>
              <a:rPr lang="es-ES" sz="1400" b="1" dirty="0">
                <a:latin typeface="+mn-lt"/>
                <a:ea typeface="Times New Roman" panose="02020603050405020304" pitchFamily="18" charset="0"/>
                <a:cs typeface="Calibri" panose="020F0502020204030204" pitchFamily="34" charset="0"/>
              </a:rPr>
              <a:t>Agente Acreditado por AESA</a:t>
            </a:r>
          </a:p>
        </p:txBody>
      </p:sp>
      <p:sp>
        <p:nvSpPr>
          <p:cNvPr id="11" name="Rectángulo 10">
            <a:extLst>
              <a:ext uri="{FF2B5EF4-FFF2-40B4-BE49-F238E27FC236}">
                <a16:creationId xmlns:a16="http://schemas.microsoft.com/office/drawing/2014/main" id="{6A974EED-B637-5C3A-9A51-B11838348706}"/>
              </a:ext>
            </a:extLst>
          </p:cNvPr>
          <p:cNvSpPr/>
          <p:nvPr/>
        </p:nvSpPr>
        <p:spPr>
          <a:xfrm>
            <a:off x="838200" y="2461098"/>
            <a:ext cx="8174037" cy="269791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79876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98F7EC5B-7A66-A5F0-318E-F45229BD828E}"/>
              </a:ext>
            </a:extLst>
          </p:cNvPr>
          <p:cNvSpPr/>
          <p:nvPr/>
        </p:nvSpPr>
        <p:spPr>
          <a:xfrm>
            <a:off x="838201" y="2461098"/>
            <a:ext cx="8174037" cy="5664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Marcador de texto 2">
            <a:extLst>
              <a:ext uri="{FF2B5EF4-FFF2-40B4-BE49-F238E27FC236}">
                <a16:creationId xmlns:a16="http://schemas.microsoft.com/office/drawing/2014/main" id="{7F31CB7F-18D2-8E27-7391-DCF7572B442E}"/>
              </a:ext>
            </a:extLst>
          </p:cNvPr>
          <p:cNvSpPr>
            <a:spLocks noGrp="1"/>
          </p:cNvSpPr>
          <p:nvPr>
            <p:ph type="body" sz="quarter" idx="11"/>
          </p:nvPr>
        </p:nvSpPr>
        <p:spPr>
          <a:xfrm>
            <a:off x="838201" y="1146306"/>
            <a:ext cx="6749373" cy="443198"/>
          </a:xfrm>
        </p:spPr>
        <p:txBody>
          <a:bodyPr/>
          <a:lstStyle/>
          <a:p>
            <a:r>
              <a:rPr lang="es-ES" sz="3200" dirty="0"/>
              <a:t>Acreditaciones</a:t>
            </a:r>
          </a:p>
        </p:txBody>
      </p:sp>
      <p:sp>
        <p:nvSpPr>
          <p:cNvPr id="9" name="Marcador de texto 4">
            <a:extLst>
              <a:ext uri="{FF2B5EF4-FFF2-40B4-BE49-F238E27FC236}">
                <a16:creationId xmlns:a16="http://schemas.microsoft.com/office/drawing/2014/main" id="{36B3FA60-32A2-9717-6929-EE63A996E989}"/>
              </a:ext>
            </a:extLst>
          </p:cNvPr>
          <p:cNvSpPr>
            <a:spLocks noGrp="1"/>
          </p:cNvSpPr>
          <p:nvPr>
            <p:ph type="body" sz="quarter" idx="13"/>
          </p:nvPr>
        </p:nvSpPr>
        <p:spPr>
          <a:xfrm>
            <a:off x="2739456" y="476675"/>
            <a:ext cx="9086851" cy="138499"/>
          </a:xfrm>
        </p:spPr>
        <p:txBody>
          <a:bodyPr/>
          <a:lstStyle/>
          <a:p>
            <a:r>
              <a:rPr lang="es-ES" dirty="0"/>
              <a:t>PROSEGUR CASH INTERNACIONAL</a:t>
            </a:r>
          </a:p>
        </p:txBody>
      </p:sp>
      <p:sp>
        <p:nvSpPr>
          <p:cNvPr id="3" name="Marcador de texto 2">
            <a:extLst>
              <a:ext uri="{FF2B5EF4-FFF2-40B4-BE49-F238E27FC236}">
                <a16:creationId xmlns:a16="http://schemas.microsoft.com/office/drawing/2014/main" id="{D3C3260A-35FB-CC22-D4B2-E89C6165535A}"/>
              </a:ext>
            </a:extLst>
          </p:cNvPr>
          <p:cNvSpPr>
            <a:spLocks noGrp="1"/>
          </p:cNvSpPr>
          <p:nvPr>
            <p:ph type="body" sz="quarter" idx="12"/>
          </p:nvPr>
        </p:nvSpPr>
        <p:spPr>
          <a:xfrm>
            <a:off x="1089498" y="3290868"/>
            <a:ext cx="7558391" cy="2420825"/>
          </a:xfrm>
        </p:spPr>
        <p:txBody>
          <a:bodyPr numCol="1"/>
          <a:lstStyle/>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Capacidad de </a:t>
            </a:r>
            <a:r>
              <a:rPr lang="es-ES" sz="1200" b="1" dirty="0">
                <a:latin typeface="+mn-lt"/>
                <a:ea typeface="Times New Roman" panose="02020603050405020304" pitchFamily="18" charset="0"/>
                <a:cs typeface="Calibri" panose="020F0502020204030204" pitchFamily="34" charset="0"/>
              </a:rPr>
              <a:t>gestión directa de aduanas en Madrid y Barcelona, </a:t>
            </a:r>
            <a:r>
              <a:rPr lang="es-ES" sz="1200" dirty="0">
                <a:latin typeface="+mn-lt"/>
                <a:ea typeface="Times New Roman" panose="02020603050405020304" pitchFamily="18" charset="0"/>
                <a:cs typeface="Calibri" panose="020F0502020204030204" pitchFamily="34" charset="0"/>
              </a:rPr>
              <a:t>como Operador Económico Autorizado.</a:t>
            </a:r>
          </a:p>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Sólidos acuerdos con los principales y más importantes Agentes de Aduanas para el resto de ubicaciones.</a:t>
            </a:r>
            <a:endParaRPr lang="es-ES" sz="1200" dirty="0">
              <a:latin typeface="+mn-lt"/>
              <a:ea typeface="Calibri" panose="020F0502020204030204" pitchFamily="34" charset="0"/>
              <a:cs typeface="Times New Roman" panose="02020603050405020304" pitchFamily="18" charset="0"/>
            </a:endParaRPr>
          </a:p>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Todo ello nos aporta:</a:t>
            </a:r>
            <a:endParaRPr lang="es-ES" sz="1200" dirty="0">
              <a:latin typeface="+mn-lt"/>
              <a:ea typeface="Calibri" panose="020F0502020204030204" pitchFamily="34" charset="0"/>
              <a:cs typeface="Times New Roman" panose="02020603050405020304" pitchFamily="18" charset="0"/>
            </a:endParaRPr>
          </a:p>
          <a:p>
            <a:pPr marL="857233" lvl="1" indent="-171450">
              <a:lnSpc>
                <a:spcPct val="100000"/>
              </a:lnSpc>
              <a:buClr>
                <a:schemeClr val="accent4"/>
              </a:buClr>
            </a:pPr>
            <a:r>
              <a:rPr lang="es-ES" sz="1200" dirty="0">
                <a:latin typeface="+mn-lt"/>
                <a:ea typeface="Times New Roman" panose="02020603050405020304" pitchFamily="18" charset="0"/>
                <a:cs typeface="Calibri" panose="020F0502020204030204" pitchFamily="34" charset="0"/>
              </a:rPr>
              <a:t>Capacidad de </a:t>
            </a:r>
            <a:r>
              <a:rPr lang="es-ES" sz="1200" b="1" dirty="0">
                <a:latin typeface="+mn-lt"/>
                <a:ea typeface="Times New Roman" panose="02020603050405020304" pitchFamily="18" charset="0"/>
                <a:cs typeface="Calibri" panose="020F0502020204030204" pitchFamily="34" charset="0"/>
              </a:rPr>
              <a:t>gestión de servicios no comunitarios.</a:t>
            </a:r>
          </a:p>
          <a:p>
            <a:pPr marL="857233" lvl="1" indent="-171450">
              <a:lnSpc>
                <a:spcPct val="100000"/>
              </a:lnSpc>
              <a:buClr>
                <a:schemeClr val="accent4"/>
              </a:buClr>
            </a:pPr>
            <a:r>
              <a:rPr lang="es-ES" sz="1200" b="1" dirty="0">
                <a:latin typeface="+mn-lt"/>
                <a:ea typeface="Times New Roman" panose="02020603050405020304" pitchFamily="18" charset="0"/>
                <a:cs typeface="Calibri" panose="020F0502020204030204" pitchFamily="34" charset="0"/>
              </a:rPr>
              <a:t>Mejora </a:t>
            </a:r>
            <a:r>
              <a:rPr lang="es-ES" sz="1200" dirty="0">
                <a:latin typeface="+mn-lt"/>
                <a:ea typeface="Times New Roman" panose="02020603050405020304" pitchFamily="18" charset="0"/>
                <a:cs typeface="Calibri" panose="020F0502020204030204" pitchFamily="34" charset="0"/>
              </a:rPr>
              <a:t>competitiva en </a:t>
            </a:r>
            <a:r>
              <a:rPr lang="es-ES" sz="1200" b="1" dirty="0">
                <a:latin typeface="+mn-lt"/>
                <a:ea typeface="Times New Roman" panose="02020603050405020304" pitchFamily="18" charset="0"/>
                <a:cs typeface="Calibri" panose="020F0502020204030204" pitchFamily="34" charset="0"/>
              </a:rPr>
              <a:t>tarifas.</a:t>
            </a:r>
          </a:p>
        </p:txBody>
      </p:sp>
      <p:sp>
        <p:nvSpPr>
          <p:cNvPr id="5" name="CuadroTexto 4">
            <a:extLst>
              <a:ext uri="{FF2B5EF4-FFF2-40B4-BE49-F238E27FC236}">
                <a16:creationId xmlns:a16="http://schemas.microsoft.com/office/drawing/2014/main" id="{A587EAF7-23EB-FF98-7A4E-18D7516E1AD8}"/>
              </a:ext>
            </a:extLst>
          </p:cNvPr>
          <p:cNvSpPr txBox="1"/>
          <p:nvPr/>
        </p:nvSpPr>
        <p:spPr>
          <a:xfrm>
            <a:off x="731199" y="1669803"/>
            <a:ext cx="8539261" cy="566437"/>
          </a:xfrm>
          <a:prstGeom prst="rect">
            <a:avLst/>
          </a:prstGeom>
          <a:noFill/>
        </p:spPr>
        <p:txBody>
          <a:bodyPr wrap="square" rtlCol="0">
            <a:spAutoFit/>
          </a:bodyPr>
          <a:lstStyle/>
          <a:p>
            <a:pPr>
              <a:lnSpc>
                <a:spcPct val="115000"/>
              </a:lnSpc>
            </a:pPr>
            <a:r>
              <a:rPr lang="es-ES" sz="1400" b="1" dirty="0">
                <a:latin typeface="+mj-lt"/>
                <a:ea typeface="Times New Roman" panose="02020603050405020304" pitchFamily="18" charset="0"/>
                <a:cs typeface="Calibri" panose="020F0502020204030204" pitchFamily="34" charset="0"/>
              </a:rPr>
              <a:t>Contamos con las más importantes acreditaciones y acuerdos para la realización de servicios de transporte internacional de Valores.</a:t>
            </a:r>
            <a:endParaRPr lang="es-ES" sz="1050" b="1" dirty="0">
              <a:latin typeface="+mj-lt"/>
              <a:ea typeface="Times New Roman" panose="02020603050405020304" pitchFamily="18" charset="0"/>
              <a:cs typeface="Calibri" panose="020F0502020204030204" pitchFamily="34" charset="0"/>
            </a:endParaRPr>
          </a:p>
        </p:txBody>
      </p:sp>
      <p:sp>
        <p:nvSpPr>
          <p:cNvPr id="10" name="CuadroTexto 9">
            <a:extLst>
              <a:ext uri="{FF2B5EF4-FFF2-40B4-BE49-F238E27FC236}">
                <a16:creationId xmlns:a16="http://schemas.microsoft.com/office/drawing/2014/main" id="{799E201A-A6CA-31CF-657B-604F2590465C}"/>
              </a:ext>
            </a:extLst>
          </p:cNvPr>
          <p:cNvSpPr txBox="1"/>
          <p:nvPr/>
        </p:nvSpPr>
        <p:spPr>
          <a:xfrm>
            <a:off x="1013300" y="2588565"/>
            <a:ext cx="3286325" cy="318998"/>
          </a:xfrm>
          <a:prstGeom prst="rect">
            <a:avLst/>
          </a:prstGeom>
          <a:noFill/>
        </p:spPr>
        <p:txBody>
          <a:bodyPr wrap="square" rtlCol="0">
            <a:spAutoFit/>
          </a:bodyPr>
          <a:lstStyle/>
          <a:p>
            <a:pPr algn="just">
              <a:lnSpc>
                <a:spcPct val="115000"/>
              </a:lnSpc>
              <a:spcAft>
                <a:spcPts val="0"/>
              </a:spcAft>
            </a:pPr>
            <a:r>
              <a:rPr lang="es-ES" sz="1400" b="1" dirty="0">
                <a:latin typeface="+mn-lt"/>
                <a:ea typeface="Times New Roman" panose="02020603050405020304" pitchFamily="18" charset="0"/>
                <a:cs typeface="Calibri" panose="020F0502020204030204" pitchFamily="34" charset="0"/>
              </a:rPr>
              <a:t>Agentes de Aduanas – OEA</a:t>
            </a:r>
          </a:p>
        </p:txBody>
      </p:sp>
      <p:sp>
        <p:nvSpPr>
          <p:cNvPr id="11" name="Rectángulo 10">
            <a:extLst>
              <a:ext uri="{FF2B5EF4-FFF2-40B4-BE49-F238E27FC236}">
                <a16:creationId xmlns:a16="http://schemas.microsoft.com/office/drawing/2014/main" id="{6A974EED-B637-5C3A-9A51-B11838348706}"/>
              </a:ext>
            </a:extLst>
          </p:cNvPr>
          <p:cNvSpPr/>
          <p:nvPr/>
        </p:nvSpPr>
        <p:spPr>
          <a:xfrm>
            <a:off x="838200" y="2461098"/>
            <a:ext cx="8174037" cy="2697916"/>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867481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17CF7BB-7B5A-1DD4-BD60-44EB9525FD49}"/>
              </a:ext>
            </a:extLst>
          </p:cNvPr>
          <p:cNvSpPr>
            <a:spLocks noGrp="1"/>
          </p:cNvSpPr>
          <p:nvPr>
            <p:ph type="body" sz="quarter" idx="11"/>
          </p:nvPr>
        </p:nvSpPr>
        <p:spPr/>
        <p:txBody>
          <a:bodyPr/>
          <a:lstStyle/>
          <a:p>
            <a:endParaRPr lang="es-ES"/>
          </a:p>
        </p:txBody>
      </p:sp>
      <p:sp>
        <p:nvSpPr>
          <p:cNvPr id="3" name="Marcador de texto 2">
            <a:extLst>
              <a:ext uri="{FF2B5EF4-FFF2-40B4-BE49-F238E27FC236}">
                <a16:creationId xmlns:a16="http://schemas.microsoft.com/office/drawing/2014/main" id="{E4808123-808E-EB55-09AB-7FE7E41EE768}"/>
              </a:ext>
            </a:extLst>
          </p:cNvPr>
          <p:cNvSpPr>
            <a:spLocks noGrp="1"/>
          </p:cNvSpPr>
          <p:nvPr>
            <p:ph type="body" sz="quarter" idx="12"/>
          </p:nvPr>
        </p:nvSpPr>
        <p:spPr>
          <a:xfrm>
            <a:off x="745736" y="2800159"/>
            <a:ext cx="5981699" cy="590931"/>
          </a:xfrm>
        </p:spPr>
        <p:txBody>
          <a:bodyPr/>
          <a:lstStyle/>
          <a:p>
            <a:r>
              <a:rPr lang="es-ES" dirty="0"/>
              <a:t>Capacidad</a:t>
            </a:r>
          </a:p>
        </p:txBody>
      </p:sp>
    </p:spTree>
    <p:extLst>
      <p:ext uri="{BB962C8B-B14F-4D97-AF65-F5344CB8AC3E}">
        <p14:creationId xmlns:p14="http://schemas.microsoft.com/office/powerpoint/2010/main" val="914425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texto 2">
            <a:extLst>
              <a:ext uri="{FF2B5EF4-FFF2-40B4-BE49-F238E27FC236}">
                <a16:creationId xmlns:a16="http://schemas.microsoft.com/office/drawing/2014/main" id="{7F31CB7F-18D2-8E27-7391-DCF7572B442E}"/>
              </a:ext>
            </a:extLst>
          </p:cNvPr>
          <p:cNvSpPr>
            <a:spLocks noGrp="1"/>
          </p:cNvSpPr>
          <p:nvPr>
            <p:ph type="body" sz="quarter" idx="11"/>
          </p:nvPr>
        </p:nvSpPr>
        <p:spPr>
          <a:xfrm>
            <a:off x="838201" y="1146306"/>
            <a:ext cx="6749373" cy="518155"/>
          </a:xfrm>
        </p:spPr>
        <p:txBody>
          <a:bodyPr/>
          <a:lstStyle/>
          <a:p>
            <a:pPr algn="just">
              <a:lnSpc>
                <a:spcPct val="115000"/>
              </a:lnSpc>
              <a:spcAft>
                <a:spcPts val="0"/>
              </a:spcAft>
            </a:pPr>
            <a:r>
              <a:rPr lang="es-ES" sz="3200" dirty="0">
                <a:latin typeface="+mj-lt"/>
                <a:ea typeface="Times New Roman" panose="02020603050405020304" pitchFamily="18" charset="0"/>
                <a:cs typeface="Calibri" panose="020F0502020204030204" pitchFamily="34" charset="0"/>
              </a:rPr>
              <a:t>Personal cualificado</a:t>
            </a:r>
          </a:p>
        </p:txBody>
      </p:sp>
      <p:sp>
        <p:nvSpPr>
          <p:cNvPr id="9" name="Marcador de texto 4">
            <a:extLst>
              <a:ext uri="{FF2B5EF4-FFF2-40B4-BE49-F238E27FC236}">
                <a16:creationId xmlns:a16="http://schemas.microsoft.com/office/drawing/2014/main" id="{36B3FA60-32A2-9717-6929-EE63A996E989}"/>
              </a:ext>
            </a:extLst>
          </p:cNvPr>
          <p:cNvSpPr>
            <a:spLocks noGrp="1"/>
          </p:cNvSpPr>
          <p:nvPr>
            <p:ph type="body" sz="quarter" idx="13"/>
          </p:nvPr>
        </p:nvSpPr>
        <p:spPr>
          <a:xfrm>
            <a:off x="2739456" y="476675"/>
            <a:ext cx="9086851" cy="138499"/>
          </a:xfrm>
        </p:spPr>
        <p:txBody>
          <a:bodyPr/>
          <a:lstStyle/>
          <a:p>
            <a:r>
              <a:rPr lang="es-ES" dirty="0"/>
              <a:t>PROSEGUR CASH INTERNACIONAL</a:t>
            </a:r>
          </a:p>
        </p:txBody>
      </p:sp>
      <p:pic>
        <p:nvPicPr>
          <p:cNvPr id="7" name="Marcador de posición de imagen 6">
            <a:extLst>
              <a:ext uri="{FF2B5EF4-FFF2-40B4-BE49-F238E27FC236}">
                <a16:creationId xmlns:a16="http://schemas.microsoft.com/office/drawing/2014/main" id="{A75B89E5-0D2B-60F8-2674-4F9FEFEF7F24}"/>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6208986" y="0"/>
            <a:ext cx="5983013" cy="6858000"/>
          </a:xfrm>
        </p:spPr>
      </p:pic>
      <p:sp>
        <p:nvSpPr>
          <p:cNvPr id="19" name="Marcador de texto 3">
            <a:extLst>
              <a:ext uri="{FF2B5EF4-FFF2-40B4-BE49-F238E27FC236}">
                <a16:creationId xmlns:a16="http://schemas.microsoft.com/office/drawing/2014/main" id="{A1FC9367-1DED-15E3-5819-18213A950E03}"/>
              </a:ext>
            </a:extLst>
          </p:cNvPr>
          <p:cNvSpPr>
            <a:spLocks noGrp="1"/>
          </p:cNvSpPr>
          <p:nvPr>
            <p:ph type="body" sz="quarter" idx="12"/>
          </p:nvPr>
        </p:nvSpPr>
        <p:spPr>
          <a:xfrm>
            <a:off x="838201" y="1802543"/>
            <a:ext cx="4813569" cy="1427040"/>
          </a:xfrm>
        </p:spPr>
        <p:txBody>
          <a:bodyPr numCol="1"/>
          <a:lstStyle/>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Nuestros empleados de transportes y el personal encargado de la preparación de remesas se han formado y habilitado en </a:t>
            </a:r>
            <a:r>
              <a:rPr lang="es-ES" sz="1200" b="1" dirty="0">
                <a:latin typeface="+mn-lt"/>
                <a:ea typeface="Times New Roman" panose="02020603050405020304" pitchFamily="18" charset="0"/>
                <a:cs typeface="Calibri" panose="020F0502020204030204" pitchFamily="34" charset="0"/>
              </a:rPr>
              <a:t>transporte y dentro del Colectivo AVSEC. </a:t>
            </a:r>
            <a:endParaRPr lang="es-ES" sz="700" b="1" dirty="0">
              <a:latin typeface="+mn-lt"/>
              <a:ea typeface="Times New Roman" panose="02020603050405020304" pitchFamily="18" charset="0"/>
              <a:cs typeface="Calibri" panose="020F0502020204030204" pitchFamily="34" charset="0"/>
            </a:endParaRPr>
          </a:p>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Nuestros vigilantes están acreditados para cumplir con la certificación de </a:t>
            </a:r>
            <a:r>
              <a:rPr lang="es-ES" sz="1200" b="1" dirty="0">
                <a:latin typeface="+mn-lt"/>
                <a:ea typeface="Times New Roman" panose="02020603050405020304" pitchFamily="18" charset="0"/>
                <a:cs typeface="Calibri" panose="020F0502020204030204" pitchFamily="34" charset="0"/>
              </a:rPr>
              <a:t>Mercancía Segura para el transporte, </a:t>
            </a:r>
            <a:r>
              <a:rPr lang="es-ES" sz="1200" dirty="0">
                <a:latin typeface="+mn-lt"/>
                <a:ea typeface="Times New Roman" panose="02020603050405020304" pitchFamily="18" charset="0"/>
                <a:cs typeface="Calibri" panose="020F0502020204030204" pitchFamily="34" charset="0"/>
              </a:rPr>
              <a:t>tanto para avión de pasajero como aviones cargueros.</a:t>
            </a:r>
            <a:endParaRPr lang="es-ES" sz="700" dirty="0">
              <a:latin typeface="+mn-lt"/>
              <a:ea typeface="Times New Roman" panose="02020603050405020304" pitchFamily="18" charset="0"/>
              <a:cs typeface="Calibri" panose="020F0502020204030204" pitchFamily="34" charset="0"/>
            </a:endParaRPr>
          </a:p>
        </p:txBody>
      </p:sp>
      <p:sp>
        <p:nvSpPr>
          <p:cNvPr id="2" name="Marcador de texto 3">
            <a:extLst>
              <a:ext uri="{FF2B5EF4-FFF2-40B4-BE49-F238E27FC236}">
                <a16:creationId xmlns:a16="http://schemas.microsoft.com/office/drawing/2014/main" id="{8373F4FE-579D-FC88-0357-C5AD994C6992}"/>
              </a:ext>
            </a:extLst>
          </p:cNvPr>
          <p:cNvSpPr txBox="1">
            <a:spLocks/>
          </p:cNvSpPr>
          <p:nvPr/>
        </p:nvSpPr>
        <p:spPr>
          <a:xfrm>
            <a:off x="838201" y="4857028"/>
            <a:ext cx="4813569" cy="1427040"/>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spcAft>
                <a:spcPts val="0"/>
              </a:spcAft>
            </a:pPr>
            <a:r>
              <a:rPr lang="es-ES_tradnl" b="1" dirty="0">
                <a:solidFill>
                  <a:schemeClr val="accent6"/>
                </a:solidFill>
                <a:latin typeface="+mn-lt"/>
                <a:ea typeface="Calibri" panose="020F0502020204030204" pitchFamily="34" charset="0"/>
                <a:cs typeface="Times New Roman" panose="02020603050405020304" pitchFamily="18" charset="0"/>
              </a:rPr>
              <a:t>Nuestros equipos especializados en Transporte internacional cuentan con más de 20 años de experiencia en gestión de operaciones de </a:t>
            </a:r>
            <a:r>
              <a:rPr lang="es-ES_tradnl" b="1" dirty="0" err="1">
                <a:solidFill>
                  <a:schemeClr val="accent6"/>
                </a:solidFill>
                <a:latin typeface="+mn-lt"/>
                <a:ea typeface="Calibri" panose="020F0502020204030204" pitchFamily="34" charset="0"/>
                <a:cs typeface="Times New Roman" panose="02020603050405020304" pitchFamily="18" charset="0"/>
              </a:rPr>
              <a:t>Import</a:t>
            </a:r>
            <a:r>
              <a:rPr lang="es-ES_tradnl" b="1" dirty="0">
                <a:solidFill>
                  <a:schemeClr val="accent6"/>
                </a:solidFill>
                <a:latin typeface="+mn-lt"/>
                <a:ea typeface="Calibri" panose="020F0502020204030204" pitchFamily="34" charset="0"/>
                <a:cs typeface="Times New Roman" panose="02020603050405020304" pitchFamily="18" charset="0"/>
              </a:rPr>
              <a:t>/</a:t>
            </a:r>
            <a:r>
              <a:rPr lang="es-ES_tradnl" b="1" dirty="0" err="1">
                <a:solidFill>
                  <a:schemeClr val="accent6"/>
                </a:solidFill>
                <a:latin typeface="+mn-lt"/>
                <a:ea typeface="Calibri" panose="020F0502020204030204" pitchFamily="34" charset="0"/>
                <a:cs typeface="Times New Roman" panose="02020603050405020304" pitchFamily="18" charset="0"/>
              </a:rPr>
              <a:t>Export</a:t>
            </a:r>
            <a:r>
              <a:rPr lang="es-ES_tradnl" b="1" dirty="0">
                <a:solidFill>
                  <a:schemeClr val="accent6"/>
                </a:solidFill>
                <a:latin typeface="+mn-lt"/>
                <a:ea typeface="Calibri" panose="020F0502020204030204" pitchFamily="34" charset="0"/>
                <a:cs typeface="Times New Roman" panose="02020603050405020304" pitchFamily="18" charset="0"/>
              </a:rPr>
              <a:t>, y en gestión aduanera.</a:t>
            </a:r>
            <a:endParaRPr lang="es-ES" b="1" dirty="0">
              <a:solidFill>
                <a:schemeClr val="accent6"/>
              </a:solidFill>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00796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58D0702E-85C7-4BBA-4CE4-060D0918D53B}"/>
              </a:ext>
            </a:extLst>
          </p:cNvPr>
          <p:cNvSpPr/>
          <p:nvPr/>
        </p:nvSpPr>
        <p:spPr>
          <a:xfrm>
            <a:off x="6096000" y="0"/>
            <a:ext cx="609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Marcador de texto 2">
            <a:extLst>
              <a:ext uri="{FF2B5EF4-FFF2-40B4-BE49-F238E27FC236}">
                <a16:creationId xmlns:a16="http://schemas.microsoft.com/office/drawing/2014/main" id="{7F31CB7F-18D2-8E27-7391-DCF7572B442E}"/>
              </a:ext>
            </a:extLst>
          </p:cNvPr>
          <p:cNvSpPr>
            <a:spLocks noGrp="1"/>
          </p:cNvSpPr>
          <p:nvPr>
            <p:ph type="body" sz="quarter" idx="11"/>
          </p:nvPr>
        </p:nvSpPr>
        <p:spPr>
          <a:xfrm>
            <a:off x="838202" y="1146306"/>
            <a:ext cx="5017850" cy="518155"/>
          </a:xfrm>
        </p:spPr>
        <p:txBody>
          <a:bodyPr/>
          <a:lstStyle/>
          <a:p>
            <a:pPr algn="just">
              <a:lnSpc>
                <a:spcPct val="115000"/>
              </a:lnSpc>
              <a:spcAft>
                <a:spcPts val="0"/>
              </a:spcAft>
            </a:pPr>
            <a:r>
              <a:rPr lang="es-ES" sz="3200" dirty="0">
                <a:latin typeface="+mj-lt"/>
                <a:ea typeface="Times New Roman" panose="02020603050405020304" pitchFamily="18" charset="0"/>
                <a:cs typeface="Calibri" panose="020F0502020204030204" pitchFamily="34" charset="0"/>
              </a:rPr>
              <a:t>Cobertura Internacional</a:t>
            </a:r>
          </a:p>
        </p:txBody>
      </p:sp>
      <p:sp>
        <p:nvSpPr>
          <p:cNvPr id="9" name="Marcador de texto 4">
            <a:extLst>
              <a:ext uri="{FF2B5EF4-FFF2-40B4-BE49-F238E27FC236}">
                <a16:creationId xmlns:a16="http://schemas.microsoft.com/office/drawing/2014/main" id="{36B3FA60-32A2-9717-6929-EE63A996E989}"/>
              </a:ext>
            </a:extLst>
          </p:cNvPr>
          <p:cNvSpPr>
            <a:spLocks noGrp="1"/>
          </p:cNvSpPr>
          <p:nvPr>
            <p:ph type="body" sz="quarter" idx="13"/>
          </p:nvPr>
        </p:nvSpPr>
        <p:spPr>
          <a:xfrm>
            <a:off x="2739456" y="476675"/>
            <a:ext cx="9086851" cy="138499"/>
          </a:xfrm>
        </p:spPr>
        <p:txBody>
          <a:bodyPr/>
          <a:lstStyle/>
          <a:p>
            <a:r>
              <a:rPr lang="es-ES" dirty="0"/>
              <a:t>PROSEGUR CASH INTERNACIONAL</a:t>
            </a:r>
          </a:p>
        </p:txBody>
      </p:sp>
      <p:sp>
        <p:nvSpPr>
          <p:cNvPr id="19" name="Marcador de texto 3">
            <a:extLst>
              <a:ext uri="{FF2B5EF4-FFF2-40B4-BE49-F238E27FC236}">
                <a16:creationId xmlns:a16="http://schemas.microsoft.com/office/drawing/2014/main" id="{A1FC9367-1DED-15E3-5819-18213A950E03}"/>
              </a:ext>
            </a:extLst>
          </p:cNvPr>
          <p:cNvSpPr>
            <a:spLocks noGrp="1"/>
          </p:cNvSpPr>
          <p:nvPr>
            <p:ph type="body" sz="quarter" idx="12"/>
          </p:nvPr>
        </p:nvSpPr>
        <p:spPr>
          <a:xfrm>
            <a:off x="838201" y="1802543"/>
            <a:ext cx="4813569" cy="2351168"/>
          </a:xfrm>
        </p:spPr>
        <p:txBody>
          <a:bodyPr numCol="1"/>
          <a:lstStyle/>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Tenemos capacidad operativa en los </a:t>
            </a:r>
            <a:r>
              <a:rPr lang="es-ES" sz="1200" b="1" dirty="0">
                <a:latin typeface="+mn-lt"/>
                <a:ea typeface="Times New Roman" panose="02020603050405020304" pitchFamily="18" charset="0"/>
                <a:cs typeface="Calibri" panose="020F0502020204030204" pitchFamily="34" charset="0"/>
              </a:rPr>
              <a:t>5 continentes. </a:t>
            </a:r>
            <a:endParaRPr lang="es-ES" sz="1200" b="1" dirty="0">
              <a:latin typeface="+mn-lt"/>
              <a:ea typeface="Calibri" panose="020F0502020204030204" pitchFamily="34" charset="0"/>
              <a:cs typeface="Times New Roman" panose="02020603050405020304" pitchFamily="18" charset="0"/>
            </a:endParaRPr>
          </a:p>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Además de la presencia del Grupo Prosegur en diferentes </a:t>
            </a:r>
            <a:r>
              <a:rPr lang="es-ES" sz="1200" dirty="0" err="1">
                <a:latin typeface="+mn-lt"/>
                <a:ea typeface="Times New Roman" panose="02020603050405020304" pitchFamily="18" charset="0"/>
                <a:cs typeface="Calibri" panose="020F0502020204030204" pitchFamily="34" charset="0"/>
              </a:rPr>
              <a:t>paises</a:t>
            </a:r>
            <a:r>
              <a:rPr lang="es-ES" sz="1200" dirty="0">
                <a:latin typeface="+mn-lt"/>
                <a:ea typeface="Times New Roman" panose="02020603050405020304" pitchFamily="18" charset="0"/>
                <a:cs typeface="Calibri" panose="020F0502020204030204" pitchFamily="34" charset="0"/>
              </a:rPr>
              <a:t>, contamos además con una importante </a:t>
            </a:r>
            <a:r>
              <a:rPr lang="es-ES" sz="1200" b="1" dirty="0">
                <a:latin typeface="+mn-lt"/>
                <a:ea typeface="Times New Roman" panose="02020603050405020304" pitchFamily="18" charset="0"/>
                <a:cs typeface="Calibri" panose="020F0502020204030204" pitchFamily="34" charset="0"/>
              </a:rPr>
              <a:t>red de socios en todo el mundo </a:t>
            </a:r>
            <a:r>
              <a:rPr lang="es-ES" sz="1200" dirty="0">
                <a:latin typeface="+mn-lt"/>
                <a:ea typeface="Times New Roman" panose="02020603050405020304" pitchFamily="18" charset="0"/>
                <a:cs typeface="Calibri" panose="020F0502020204030204" pitchFamily="34" charset="0"/>
              </a:rPr>
              <a:t>(empresas de transporte de seguridad de capacidad plenamente contrastada).</a:t>
            </a:r>
            <a:endParaRPr lang="es-ES" sz="700" dirty="0">
              <a:latin typeface="+mn-lt"/>
              <a:ea typeface="Calibri" panose="020F0502020204030204" pitchFamily="34" charset="0"/>
              <a:cs typeface="Times New Roman" panose="02020603050405020304" pitchFamily="18" charset="0"/>
            </a:endParaRPr>
          </a:p>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Todo ello nos otorga una enorme </a:t>
            </a:r>
            <a:r>
              <a:rPr lang="es-ES" sz="1200" b="1" dirty="0">
                <a:latin typeface="+mn-lt"/>
                <a:ea typeface="Times New Roman" panose="02020603050405020304" pitchFamily="18" charset="0"/>
                <a:cs typeface="Calibri" panose="020F0502020204030204" pitchFamily="34" charset="0"/>
              </a:rPr>
              <a:t>cobertura internacional, </a:t>
            </a:r>
            <a:r>
              <a:rPr lang="es-ES" sz="1200" dirty="0">
                <a:latin typeface="+mn-lt"/>
                <a:ea typeface="Times New Roman" panose="02020603050405020304" pitchFamily="18" charset="0"/>
                <a:cs typeface="Calibri" panose="020F0502020204030204" pitchFamily="34" charset="0"/>
              </a:rPr>
              <a:t>que nos permite prestar servicios con origen o destino en la mayoría de los países.</a:t>
            </a:r>
          </a:p>
        </p:txBody>
      </p:sp>
      <p:sp>
        <p:nvSpPr>
          <p:cNvPr id="6" name="Marcador de texto 2">
            <a:extLst>
              <a:ext uri="{FF2B5EF4-FFF2-40B4-BE49-F238E27FC236}">
                <a16:creationId xmlns:a16="http://schemas.microsoft.com/office/drawing/2014/main" id="{96580F3F-AC9A-143F-A869-1E95369F274B}"/>
              </a:ext>
            </a:extLst>
          </p:cNvPr>
          <p:cNvSpPr txBox="1">
            <a:spLocks/>
          </p:cNvSpPr>
          <p:nvPr/>
        </p:nvSpPr>
        <p:spPr>
          <a:xfrm>
            <a:off x="6635075" y="1146306"/>
            <a:ext cx="5191232" cy="984885"/>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s-ES" sz="3200" dirty="0">
                <a:latin typeface="+mj-lt"/>
                <a:ea typeface="Times New Roman" panose="02020603050405020304" pitchFamily="18" charset="0"/>
                <a:cs typeface="Calibri" panose="020F0502020204030204" pitchFamily="34" charset="0"/>
              </a:rPr>
              <a:t>Conocimiento del mercado</a:t>
            </a:r>
          </a:p>
        </p:txBody>
      </p:sp>
      <p:sp>
        <p:nvSpPr>
          <p:cNvPr id="10" name="CuadroTexto 9">
            <a:extLst>
              <a:ext uri="{FF2B5EF4-FFF2-40B4-BE49-F238E27FC236}">
                <a16:creationId xmlns:a16="http://schemas.microsoft.com/office/drawing/2014/main" id="{53680DF7-0E08-D33D-D44F-318EF5FDD33F}"/>
              </a:ext>
            </a:extLst>
          </p:cNvPr>
          <p:cNvSpPr txBox="1"/>
          <p:nvPr/>
        </p:nvSpPr>
        <p:spPr>
          <a:xfrm>
            <a:off x="6548383" y="2176926"/>
            <a:ext cx="5191233" cy="381579"/>
          </a:xfrm>
          <a:prstGeom prst="rect">
            <a:avLst/>
          </a:prstGeom>
          <a:noFill/>
        </p:spPr>
        <p:txBody>
          <a:bodyPr wrap="square" rtlCol="0">
            <a:spAutoFit/>
          </a:bodyPr>
          <a:lstStyle/>
          <a:p>
            <a:pPr>
              <a:lnSpc>
                <a:spcPct val="115000"/>
              </a:lnSpc>
            </a:pPr>
            <a:r>
              <a:rPr lang="es-ES_tradnl" b="1" dirty="0">
                <a:latin typeface="+mj-lt"/>
                <a:ea typeface="Calibri" panose="020F0502020204030204" pitchFamily="34" charset="0"/>
                <a:cs typeface="Times New Roman" panose="02020603050405020304" pitchFamily="18" charset="0"/>
              </a:rPr>
              <a:t>Enfoque individualizado.</a:t>
            </a:r>
            <a:endParaRPr lang="es-ES" sz="1200" b="1" dirty="0">
              <a:latin typeface="+mj-lt"/>
              <a:ea typeface="Times New Roman" panose="02020603050405020304" pitchFamily="18" charset="0"/>
              <a:cs typeface="Calibri" panose="020F0502020204030204" pitchFamily="34" charset="0"/>
            </a:endParaRPr>
          </a:p>
        </p:txBody>
      </p:sp>
      <p:sp>
        <p:nvSpPr>
          <p:cNvPr id="11" name="Marcador de texto 3">
            <a:extLst>
              <a:ext uri="{FF2B5EF4-FFF2-40B4-BE49-F238E27FC236}">
                <a16:creationId xmlns:a16="http://schemas.microsoft.com/office/drawing/2014/main" id="{0B579BB3-2691-2119-7E00-5E3148718F6B}"/>
              </a:ext>
            </a:extLst>
          </p:cNvPr>
          <p:cNvSpPr txBox="1">
            <a:spLocks/>
          </p:cNvSpPr>
          <p:nvPr/>
        </p:nvSpPr>
        <p:spPr>
          <a:xfrm>
            <a:off x="6645613" y="2775309"/>
            <a:ext cx="4813569" cy="2351168"/>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spcAft>
                <a:spcPts val="0"/>
              </a:spcAft>
            </a:pPr>
            <a:r>
              <a:rPr lang="es-ES_tradnl" sz="1200" dirty="0">
                <a:effectLst/>
                <a:latin typeface="+mn-lt"/>
                <a:ea typeface="Calibri" panose="020F0502020204030204" pitchFamily="34" charset="0"/>
                <a:cs typeface="Times New Roman" panose="02020603050405020304" pitchFamily="18" charset="0"/>
              </a:rPr>
              <a:t>Nuestra experiencia aporta un </a:t>
            </a:r>
            <a:r>
              <a:rPr lang="es-ES_tradnl" sz="1200" b="1" dirty="0">
                <a:effectLst/>
                <a:latin typeface="+mn-lt"/>
                <a:ea typeface="Calibri" panose="020F0502020204030204" pitchFamily="34" charset="0"/>
                <a:cs typeface="Times New Roman" panose="02020603050405020304" pitchFamily="18" charset="0"/>
              </a:rPr>
              <a:t>profundo conocimiento del mercado, </a:t>
            </a:r>
            <a:r>
              <a:rPr lang="es-ES_tradnl" sz="1200" dirty="0">
                <a:effectLst/>
                <a:latin typeface="+mn-lt"/>
                <a:ea typeface="Calibri" panose="020F0502020204030204" pitchFamily="34" charset="0"/>
                <a:cs typeface="Times New Roman" panose="02020603050405020304" pitchFamily="18" charset="0"/>
              </a:rPr>
              <a:t>que ponemos al servicio del cliente, analizando cada caso de manera particular.</a:t>
            </a:r>
          </a:p>
        </p:txBody>
      </p:sp>
      <p:sp>
        <p:nvSpPr>
          <p:cNvPr id="12" name="Marcador de número de diapositiva 16">
            <a:extLst>
              <a:ext uri="{FF2B5EF4-FFF2-40B4-BE49-F238E27FC236}">
                <a16:creationId xmlns:a16="http://schemas.microsoft.com/office/drawing/2014/main" id="{175D457A-0904-D80F-087B-F44DFB1F9E71}"/>
              </a:ext>
            </a:extLst>
          </p:cNvPr>
          <p:cNvSpPr txBox="1">
            <a:spLocks/>
          </p:cNvSpPr>
          <p:nvPr/>
        </p:nvSpPr>
        <p:spPr>
          <a:xfrm>
            <a:off x="10915048" y="6454992"/>
            <a:ext cx="911259"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2400" b="1" smtClean="0">
                <a:solidFill>
                  <a:schemeClr val="accent6"/>
                </a:solidFill>
                <a:latin typeface="+mj-lt"/>
                <a:cs typeface="Arial Regular"/>
              </a:rPr>
              <a:pPr/>
              <a:t>17</a:t>
            </a:fld>
            <a:endParaRPr lang="es-ES" sz="2400" b="1" dirty="0">
              <a:solidFill>
                <a:schemeClr val="accent6"/>
              </a:solidFill>
              <a:latin typeface="+mj-lt"/>
              <a:cs typeface="Arial Regular"/>
            </a:endParaRPr>
          </a:p>
        </p:txBody>
      </p:sp>
    </p:spTree>
    <p:extLst>
      <p:ext uri="{BB962C8B-B14F-4D97-AF65-F5344CB8AC3E}">
        <p14:creationId xmlns:p14="http://schemas.microsoft.com/office/powerpoint/2010/main" val="9675326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17CF7BB-7B5A-1DD4-BD60-44EB9525FD49}"/>
              </a:ext>
            </a:extLst>
          </p:cNvPr>
          <p:cNvSpPr>
            <a:spLocks noGrp="1"/>
          </p:cNvSpPr>
          <p:nvPr>
            <p:ph type="body" sz="quarter" idx="11"/>
          </p:nvPr>
        </p:nvSpPr>
        <p:spPr/>
        <p:txBody>
          <a:bodyPr/>
          <a:lstStyle/>
          <a:p>
            <a:endParaRPr lang="es-ES"/>
          </a:p>
        </p:txBody>
      </p:sp>
      <p:sp>
        <p:nvSpPr>
          <p:cNvPr id="3" name="Marcador de texto 2">
            <a:extLst>
              <a:ext uri="{FF2B5EF4-FFF2-40B4-BE49-F238E27FC236}">
                <a16:creationId xmlns:a16="http://schemas.microsoft.com/office/drawing/2014/main" id="{E4808123-808E-EB55-09AB-7FE7E41EE768}"/>
              </a:ext>
            </a:extLst>
          </p:cNvPr>
          <p:cNvSpPr>
            <a:spLocks noGrp="1"/>
          </p:cNvSpPr>
          <p:nvPr>
            <p:ph type="body" sz="quarter" idx="12"/>
          </p:nvPr>
        </p:nvSpPr>
        <p:spPr>
          <a:xfrm>
            <a:off x="745736" y="2800159"/>
            <a:ext cx="5981699" cy="590931"/>
          </a:xfrm>
        </p:spPr>
        <p:txBody>
          <a:bodyPr/>
          <a:lstStyle/>
          <a:p>
            <a:r>
              <a:rPr lang="es-ES" dirty="0"/>
              <a:t>Contacto</a:t>
            </a:r>
          </a:p>
        </p:txBody>
      </p:sp>
    </p:spTree>
    <p:extLst>
      <p:ext uri="{BB962C8B-B14F-4D97-AF65-F5344CB8AC3E}">
        <p14:creationId xmlns:p14="http://schemas.microsoft.com/office/powerpoint/2010/main" val="5261517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texto 2">
            <a:extLst>
              <a:ext uri="{FF2B5EF4-FFF2-40B4-BE49-F238E27FC236}">
                <a16:creationId xmlns:a16="http://schemas.microsoft.com/office/drawing/2014/main" id="{7F31CB7F-18D2-8E27-7391-DCF7572B442E}"/>
              </a:ext>
            </a:extLst>
          </p:cNvPr>
          <p:cNvSpPr>
            <a:spLocks noGrp="1"/>
          </p:cNvSpPr>
          <p:nvPr>
            <p:ph type="body" sz="quarter" idx="11"/>
          </p:nvPr>
        </p:nvSpPr>
        <p:spPr>
          <a:xfrm>
            <a:off x="838201" y="1146306"/>
            <a:ext cx="6749373" cy="518155"/>
          </a:xfrm>
        </p:spPr>
        <p:txBody>
          <a:bodyPr/>
          <a:lstStyle/>
          <a:p>
            <a:pPr algn="just">
              <a:lnSpc>
                <a:spcPct val="115000"/>
              </a:lnSpc>
              <a:spcAft>
                <a:spcPts val="0"/>
              </a:spcAft>
            </a:pPr>
            <a:r>
              <a:rPr lang="es-ES" sz="3200" dirty="0">
                <a:latin typeface="+mj-lt"/>
                <a:ea typeface="Times New Roman" panose="02020603050405020304" pitchFamily="18" charset="0"/>
                <a:cs typeface="Calibri" panose="020F0502020204030204" pitchFamily="34" charset="0"/>
              </a:rPr>
              <a:t>Contacto</a:t>
            </a:r>
          </a:p>
        </p:txBody>
      </p:sp>
      <p:sp>
        <p:nvSpPr>
          <p:cNvPr id="9" name="Marcador de texto 4">
            <a:extLst>
              <a:ext uri="{FF2B5EF4-FFF2-40B4-BE49-F238E27FC236}">
                <a16:creationId xmlns:a16="http://schemas.microsoft.com/office/drawing/2014/main" id="{36B3FA60-32A2-9717-6929-EE63A996E989}"/>
              </a:ext>
            </a:extLst>
          </p:cNvPr>
          <p:cNvSpPr>
            <a:spLocks noGrp="1"/>
          </p:cNvSpPr>
          <p:nvPr>
            <p:ph type="body" sz="quarter" idx="13"/>
          </p:nvPr>
        </p:nvSpPr>
        <p:spPr>
          <a:xfrm>
            <a:off x="2739456" y="476675"/>
            <a:ext cx="9086851" cy="138499"/>
          </a:xfrm>
        </p:spPr>
        <p:txBody>
          <a:bodyPr/>
          <a:lstStyle/>
          <a:p>
            <a:r>
              <a:rPr lang="es-ES" dirty="0"/>
              <a:t>PROSEGUR CASH INTERNACIONAL</a:t>
            </a:r>
          </a:p>
        </p:txBody>
      </p:sp>
      <p:sp>
        <p:nvSpPr>
          <p:cNvPr id="5" name="Rectángulo 4">
            <a:extLst>
              <a:ext uri="{FF2B5EF4-FFF2-40B4-BE49-F238E27FC236}">
                <a16:creationId xmlns:a16="http://schemas.microsoft.com/office/drawing/2014/main" id="{4FA5A5B4-B43C-98BE-B35F-4EF219E085F3}"/>
              </a:ext>
            </a:extLst>
          </p:cNvPr>
          <p:cNvSpPr/>
          <p:nvPr/>
        </p:nvSpPr>
        <p:spPr>
          <a:xfrm>
            <a:off x="0" y="2772383"/>
            <a:ext cx="12192000" cy="2101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Marcador de texto 3">
            <a:extLst>
              <a:ext uri="{FF2B5EF4-FFF2-40B4-BE49-F238E27FC236}">
                <a16:creationId xmlns:a16="http://schemas.microsoft.com/office/drawing/2014/main" id="{A1FC9367-1DED-15E3-5819-18213A950E03}"/>
              </a:ext>
            </a:extLst>
          </p:cNvPr>
          <p:cNvSpPr>
            <a:spLocks noGrp="1"/>
          </p:cNvSpPr>
          <p:nvPr>
            <p:ph type="body" sz="quarter" idx="12"/>
          </p:nvPr>
        </p:nvSpPr>
        <p:spPr>
          <a:xfrm>
            <a:off x="838201" y="3245387"/>
            <a:ext cx="4813569" cy="1152565"/>
          </a:xfrm>
        </p:spPr>
        <p:txBody>
          <a:bodyPr numCol="1"/>
          <a:lstStyle/>
          <a:p>
            <a:pPr algn="just">
              <a:lnSpc>
                <a:spcPct val="100000"/>
              </a:lnSpc>
              <a:spcBef>
                <a:spcPts val="400"/>
              </a:spcBef>
              <a:spcAft>
                <a:spcPts val="0"/>
              </a:spcAft>
            </a:pPr>
            <a:r>
              <a:rPr lang="es-ES_tradnl" sz="1200" dirty="0">
                <a:effectLst/>
                <a:latin typeface="+mn-lt"/>
                <a:ea typeface="Calibri" panose="020F0502020204030204" pitchFamily="34" charset="0"/>
                <a:cs typeface="Times New Roman" panose="02020603050405020304" pitchFamily="18" charset="0"/>
              </a:rPr>
              <a:t>Amanda Matilla Barceló</a:t>
            </a:r>
          </a:p>
          <a:p>
            <a:pPr algn="just">
              <a:lnSpc>
                <a:spcPct val="100000"/>
              </a:lnSpc>
              <a:spcBef>
                <a:spcPts val="400"/>
              </a:spcBef>
              <a:spcAft>
                <a:spcPts val="0"/>
              </a:spcAft>
            </a:pPr>
            <a:r>
              <a:rPr lang="es-ES" sz="1200" b="1" dirty="0">
                <a:latin typeface="+mn-lt"/>
                <a:ea typeface="Calibri" panose="020F0502020204030204" pitchFamily="34" charset="0"/>
                <a:cs typeface="Times New Roman" panose="02020603050405020304" pitchFamily="18" charset="0"/>
              </a:rPr>
              <a:t>Gerente Transporte Internacional</a:t>
            </a:r>
            <a:endParaRPr lang="es-ES_tradnl" sz="1200" b="1" dirty="0">
              <a:latin typeface="+mn-lt"/>
              <a:ea typeface="Calibri" panose="020F0502020204030204" pitchFamily="34" charset="0"/>
              <a:cs typeface="Times New Roman" panose="02020603050405020304" pitchFamily="18" charset="0"/>
            </a:endParaRPr>
          </a:p>
          <a:p>
            <a:pPr algn="just">
              <a:lnSpc>
                <a:spcPct val="115000"/>
              </a:lnSpc>
              <a:spcAft>
                <a:spcPts val="0"/>
              </a:spcAft>
            </a:pPr>
            <a:r>
              <a:rPr lang="es-ES_tradnl" sz="1200" dirty="0">
                <a:effectLst/>
                <a:latin typeface="+mn-lt"/>
                <a:ea typeface="Calibri" panose="020F0502020204030204" pitchFamily="34" charset="0"/>
                <a:cs typeface="Times New Roman" panose="02020603050405020304" pitchFamily="18" charset="0"/>
              </a:rPr>
              <a:t>Fijo: 93 378 80 87</a:t>
            </a:r>
          </a:p>
          <a:p>
            <a:pPr algn="just">
              <a:lnSpc>
                <a:spcPct val="115000"/>
              </a:lnSpc>
              <a:spcAft>
                <a:spcPts val="0"/>
              </a:spcAft>
            </a:pPr>
            <a:r>
              <a:rPr lang="es-ES_tradnl" sz="1200" dirty="0" err="1">
                <a:latin typeface="+mn-lt"/>
                <a:ea typeface="Calibri" panose="020F0502020204030204" pitchFamily="34" charset="0"/>
                <a:cs typeface="Times New Roman" panose="02020603050405020304" pitchFamily="18" charset="0"/>
              </a:rPr>
              <a:t>Amanda.matilla@Prosegur.com</a:t>
            </a:r>
            <a:endParaRPr lang="es-ES_tradnl" sz="1200" dirty="0">
              <a:latin typeface="+mn-lt"/>
              <a:ea typeface="Calibri" panose="020F0502020204030204" pitchFamily="34" charset="0"/>
              <a:cs typeface="Times New Roman" panose="02020603050405020304" pitchFamily="18" charset="0"/>
            </a:endParaRPr>
          </a:p>
        </p:txBody>
      </p:sp>
      <p:sp>
        <p:nvSpPr>
          <p:cNvPr id="6" name="CuadroTexto 5">
            <a:extLst>
              <a:ext uri="{FF2B5EF4-FFF2-40B4-BE49-F238E27FC236}">
                <a16:creationId xmlns:a16="http://schemas.microsoft.com/office/drawing/2014/main" id="{6357F814-9569-578D-C51E-38A20AF50E40}"/>
              </a:ext>
            </a:extLst>
          </p:cNvPr>
          <p:cNvSpPr txBox="1"/>
          <p:nvPr/>
        </p:nvSpPr>
        <p:spPr>
          <a:xfrm>
            <a:off x="731199" y="1724127"/>
            <a:ext cx="11095108" cy="757130"/>
          </a:xfrm>
          <a:prstGeom prst="rect">
            <a:avLst/>
          </a:prstGeom>
          <a:noFill/>
        </p:spPr>
        <p:txBody>
          <a:bodyPr wrap="square" rtlCol="0">
            <a:spAutoFit/>
          </a:bodyPr>
          <a:lstStyle/>
          <a:p>
            <a:pPr>
              <a:lnSpc>
                <a:spcPct val="115000"/>
              </a:lnSpc>
              <a:spcAft>
                <a:spcPts val="0"/>
              </a:spcAft>
            </a:pPr>
            <a:r>
              <a:rPr lang="es-ES_tradnl" sz="1400" b="1" dirty="0">
                <a:effectLst/>
                <a:latin typeface="+mj-lt"/>
                <a:ea typeface="Calibri" panose="020F0502020204030204" pitchFamily="34" charset="0"/>
                <a:cs typeface="Times New Roman" panose="02020603050405020304" pitchFamily="18" charset="0"/>
              </a:rPr>
              <a:t>Desde la Unidad de Transporte Internacional de Prosegur estamos a su disposición para revisar y analizar de manera individualizada sus necesidades.</a:t>
            </a:r>
          </a:p>
          <a:p>
            <a:pPr>
              <a:lnSpc>
                <a:spcPct val="115000"/>
              </a:lnSpc>
              <a:spcAft>
                <a:spcPts val="0"/>
              </a:spcAft>
            </a:pPr>
            <a:endParaRPr lang="es-ES" sz="1050" b="1" dirty="0">
              <a:latin typeface="+mj-lt"/>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4707228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0A3F1F06-0D7A-1505-2781-45D135A50BDE}"/>
              </a:ext>
            </a:extLst>
          </p:cNvPr>
          <p:cNvSpPr>
            <a:spLocks noGrp="1"/>
          </p:cNvSpPr>
          <p:nvPr>
            <p:ph type="body" sz="quarter" idx="10"/>
          </p:nvPr>
        </p:nvSpPr>
        <p:spPr>
          <a:xfrm>
            <a:off x="1147460" y="1514477"/>
            <a:ext cx="1971675" cy="304699"/>
          </a:xfrm>
        </p:spPr>
        <p:txBody>
          <a:bodyPr/>
          <a:lstStyle/>
          <a:p>
            <a:pPr algn="r"/>
            <a:r>
              <a:rPr lang="es-ES" dirty="0"/>
              <a:t>Índice</a:t>
            </a:r>
          </a:p>
        </p:txBody>
      </p:sp>
      <p:sp>
        <p:nvSpPr>
          <p:cNvPr id="3" name="Marcador de texto 2">
            <a:extLst>
              <a:ext uri="{FF2B5EF4-FFF2-40B4-BE49-F238E27FC236}">
                <a16:creationId xmlns:a16="http://schemas.microsoft.com/office/drawing/2014/main" id="{EBFA6D8A-65C7-63CC-D7BC-8BCD8FFA3A14}"/>
              </a:ext>
            </a:extLst>
          </p:cNvPr>
          <p:cNvSpPr>
            <a:spLocks noGrp="1"/>
          </p:cNvSpPr>
          <p:nvPr>
            <p:ph type="body" sz="quarter" idx="11"/>
          </p:nvPr>
        </p:nvSpPr>
        <p:spPr/>
        <p:txBody>
          <a:bodyPr/>
          <a:lstStyle/>
          <a:p>
            <a:pPr>
              <a:lnSpc>
                <a:spcPct val="150000"/>
              </a:lnSpc>
            </a:pPr>
            <a:r>
              <a:rPr lang="es-ES" dirty="0"/>
              <a:t>Servicio</a:t>
            </a:r>
          </a:p>
          <a:p>
            <a:pPr>
              <a:lnSpc>
                <a:spcPct val="150000"/>
              </a:lnSpc>
            </a:pPr>
            <a:r>
              <a:rPr lang="es-ES" dirty="0"/>
              <a:t>¿Qué hacemos?</a:t>
            </a:r>
          </a:p>
          <a:p>
            <a:pPr>
              <a:lnSpc>
                <a:spcPct val="150000"/>
              </a:lnSpc>
            </a:pPr>
            <a:r>
              <a:rPr lang="es-ES" dirty="0"/>
              <a:t>Acreditaciones</a:t>
            </a:r>
          </a:p>
          <a:p>
            <a:pPr>
              <a:lnSpc>
                <a:spcPct val="150000"/>
              </a:lnSpc>
            </a:pPr>
            <a:r>
              <a:rPr lang="es-ES" dirty="0"/>
              <a:t>Capacidad</a:t>
            </a:r>
          </a:p>
          <a:p>
            <a:pPr>
              <a:lnSpc>
                <a:spcPct val="150000"/>
              </a:lnSpc>
            </a:pPr>
            <a:r>
              <a:rPr lang="es-ES" dirty="0"/>
              <a:t>Contacto</a:t>
            </a:r>
          </a:p>
          <a:p>
            <a:endParaRPr lang="es-ES" dirty="0"/>
          </a:p>
        </p:txBody>
      </p:sp>
      <p:sp>
        <p:nvSpPr>
          <p:cNvPr id="4" name="Marcador de texto 3">
            <a:extLst>
              <a:ext uri="{FF2B5EF4-FFF2-40B4-BE49-F238E27FC236}">
                <a16:creationId xmlns:a16="http://schemas.microsoft.com/office/drawing/2014/main" id="{F3630E17-0FBC-7DB2-34A1-AA9CAB3146D1}"/>
              </a:ext>
            </a:extLst>
          </p:cNvPr>
          <p:cNvSpPr>
            <a:spLocks noGrp="1"/>
          </p:cNvSpPr>
          <p:nvPr>
            <p:ph type="body" sz="quarter" idx="12"/>
          </p:nvPr>
        </p:nvSpPr>
        <p:spPr>
          <a:xfrm>
            <a:off x="2739456" y="476676"/>
            <a:ext cx="9086851" cy="138499"/>
          </a:xfrm>
        </p:spPr>
        <p:txBody>
          <a:bodyPr/>
          <a:lstStyle/>
          <a:p>
            <a:r>
              <a:rPr lang="es-ES" dirty="0"/>
              <a:t>PROSEGUR CASH INTERNACIONAL</a:t>
            </a:r>
          </a:p>
        </p:txBody>
      </p:sp>
      <p:cxnSp>
        <p:nvCxnSpPr>
          <p:cNvPr id="6" name="Conector recto 5">
            <a:extLst>
              <a:ext uri="{FF2B5EF4-FFF2-40B4-BE49-F238E27FC236}">
                <a16:creationId xmlns:a16="http://schemas.microsoft.com/office/drawing/2014/main" id="{6B4CA72B-B835-A366-4A39-B66E002491BC}"/>
              </a:ext>
            </a:extLst>
          </p:cNvPr>
          <p:cNvCxnSpPr>
            <a:cxnSpLocks/>
          </p:cNvCxnSpPr>
          <p:nvPr/>
        </p:nvCxnSpPr>
        <p:spPr>
          <a:xfrm>
            <a:off x="3385226" y="1420238"/>
            <a:ext cx="0" cy="308366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 name="Rectángulo 7">
            <a:extLst>
              <a:ext uri="{FF2B5EF4-FFF2-40B4-BE49-F238E27FC236}">
                <a16:creationId xmlns:a16="http://schemas.microsoft.com/office/drawing/2014/main" id="{2084822B-5439-05CC-3BAC-B37BA67EE525}"/>
              </a:ext>
            </a:extLst>
          </p:cNvPr>
          <p:cNvSpPr/>
          <p:nvPr/>
        </p:nvSpPr>
        <p:spPr>
          <a:xfrm>
            <a:off x="0" y="5107021"/>
            <a:ext cx="12192000" cy="17509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53792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FE9C4ABA-72D7-621D-98CF-817A2E4DE7FB}"/>
              </a:ext>
            </a:extLst>
          </p:cNvPr>
          <p:cNvSpPr>
            <a:spLocks noGrp="1"/>
          </p:cNvSpPr>
          <p:nvPr>
            <p:ph type="body" sz="quarter" idx="10"/>
          </p:nvPr>
        </p:nvSpPr>
        <p:spPr>
          <a:xfrm>
            <a:off x="827925" y="2628901"/>
            <a:ext cx="3489435" cy="332399"/>
          </a:xfrm>
        </p:spPr>
        <p:txBody>
          <a:bodyPr/>
          <a:lstStyle/>
          <a:p>
            <a:r>
              <a:rPr lang="es-ES" dirty="0"/>
              <a:t>Gracias.</a:t>
            </a:r>
          </a:p>
        </p:txBody>
      </p:sp>
    </p:spTree>
    <p:extLst>
      <p:ext uri="{BB962C8B-B14F-4D97-AF65-F5344CB8AC3E}">
        <p14:creationId xmlns:p14="http://schemas.microsoft.com/office/powerpoint/2010/main" val="4280345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17CF7BB-7B5A-1DD4-BD60-44EB9525FD49}"/>
              </a:ext>
            </a:extLst>
          </p:cNvPr>
          <p:cNvSpPr>
            <a:spLocks noGrp="1"/>
          </p:cNvSpPr>
          <p:nvPr>
            <p:ph type="body" sz="quarter" idx="11"/>
          </p:nvPr>
        </p:nvSpPr>
        <p:spPr/>
        <p:txBody>
          <a:bodyPr/>
          <a:lstStyle/>
          <a:p>
            <a:endParaRPr lang="es-ES"/>
          </a:p>
        </p:txBody>
      </p:sp>
      <p:sp>
        <p:nvSpPr>
          <p:cNvPr id="3" name="Marcador de texto 2">
            <a:extLst>
              <a:ext uri="{FF2B5EF4-FFF2-40B4-BE49-F238E27FC236}">
                <a16:creationId xmlns:a16="http://schemas.microsoft.com/office/drawing/2014/main" id="{E4808123-808E-EB55-09AB-7FE7E41EE768}"/>
              </a:ext>
            </a:extLst>
          </p:cNvPr>
          <p:cNvSpPr>
            <a:spLocks noGrp="1"/>
          </p:cNvSpPr>
          <p:nvPr>
            <p:ph type="body" sz="quarter" idx="12"/>
          </p:nvPr>
        </p:nvSpPr>
        <p:spPr>
          <a:xfrm>
            <a:off x="745736" y="2800159"/>
            <a:ext cx="5981699" cy="590931"/>
          </a:xfrm>
        </p:spPr>
        <p:txBody>
          <a:bodyPr/>
          <a:lstStyle/>
          <a:p>
            <a:r>
              <a:rPr lang="es-ES" dirty="0"/>
              <a:t>Servicio</a:t>
            </a:r>
          </a:p>
        </p:txBody>
      </p:sp>
    </p:spTree>
    <p:extLst>
      <p:ext uri="{BB962C8B-B14F-4D97-AF65-F5344CB8AC3E}">
        <p14:creationId xmlns:p14="http://schemas.microsoft.com/office/powerpoint/2010/main" val="2227934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EA8EAF03-6BFC-AA05-C5EE-3B87A24BE1E7}"/>
              </a:ext>
            </a:extLst>
          </p:cNvPr>
          <p:cNvSpPr/>
          <p:nvPr/>
        </p:nvSpPr>
        <p:spPr>
          <a:xfrm>
            <a:off x="6096000" y="0"/>
            <a:ext cx="609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Marcador de texto 2">
            <a:extLst>
              <a:ext uri="{FF2B5EF4-FFF2-40B4-BE49-F238E27FC236}">
                <a16:creationId xmlns:a16="http://schemas.microsoft.com/office/drawing/2014/main" id="{519ADDF1-233B-E1C9-2B13-92232F89235A}"/>
              </a:ext>
            </a:extLst>
          </p:cNvPr>
          <p:cNvSpPr>
            <a:spLocks noGrp="1"/>
          </p:cNvSpPr>
          <p:nvPr>
            <p:ph type="body" sz="quarter" idx="11"/>
          </p:nvPr>
        </p:nvSpPr>
        <p:spPr>
          <a:xfrm>
            <a:off x="838201" y="1146305"/>
            <a:ext cx="5144815" cy="443198"/>
          </a:xfrm>
        </p:spPr>
        <p:txBody>
          <a:bodyPr/>
          <a:lstStyle/>
          <a:p>
            <a:r>
              <a:rPr lang="es-ES" sz="3200" dirty="0"/>
              <a:t>Servicio</a:t>
            </a:r>
          </a:p>
        </p:txBody>
      </p:sp>
      <p:sp>
        <p:nvSpPr>
          <p:cNvPr id="4" name="Marcador de texto 3">
            <a:extLst>
              <a:ext uri="{FF2B5EF4-FFF2-40B4-BE49-F238E27FC236}">
                <a16:creationId xmlns:a16="http://schemas.microsoft.com/office/drawing/2014/main" id="{D048F7B7-4310-C920-4161-6023EA07935B}"/>
              </a:ext>
            </a:extLst>
          </p:cNvPr>
          <p:cNvSpPr>
            <a:spLocks noGrp="1"/>
          </p:cNvSpPr>
          <p:nvPr>
            <p:ph type="body" sz="quarter" idx="12"/>
          </p:nvPr>
        </p:nvSpPr>
        <p:spPr>
          <a:xfrm>
            <a:off x="838201" y="3429000"/>
            <a:ext cx="4706565" cy="1759197"/>
          </a:xfrm>
        </p:spPr>
        <p:txBody>
          <a:bodyPr numCol="1"/>
          <a:lstStyle/>
          <a:p>
            <a:pPr>
              <a:spcBef>
                <a:spcPts val="0"/>
              </a:spcBef>
              <a:spcAft>
                <a:spcPts val="1000"/>
              </a:spcAft>
            </a:pPr>
            <a:r>
              <a:rPr lang="es-ES" sz="1200" dirty="0">
                <a:ea typeface="Times New Roman" panose="02020603050405020304" pitchFamily="18" charset="0"/>
                <a:cs typeface="Calibri" panose="020F0502020204030204" pitchFamily="34" charset="0"/>
              </a:rPr>
              <a:t>Servicio combinado de transporte terrestre y aéreo, y gestiones documentales y aduaneras, para envíos internacionales de: </a:t>
            </a:r>
          </a:p>
          <a:p>
            <a:pPr marL="971533" lvl="1" indent="-285750">
              <a:lnSpc>
                <a:spcPct val="120000"/>
              </a:lnSpc>
              <a:spcBef>
                <a:spcPts val="0"/>
              </a:spcBef>
            </a:pPr>
            <a:r>
              <a:rPr lang="es-ES" sz="1200" dirty="0">
                <a:ea typeface="Times New Roman" panose="02020603050405020304" pitchFamily="18" charset="0"/>
                <a:cs typeface="Calibri" panose="020F0502020204030204" pitchFamily="34" charset="0"/>
              </a:rPr>
              <a:t>Efectivo. </a:t>
            </a:r>
          </a:p>
          <a:p>
            <a:pPr marL="971533" lvl="1" indent="-285750">
              <a:lnSpc>
                <a:spcPct val="120000"/>
              </a:lnSpc>
              <a:spcBef>
                <a:spcPts val="0"/>
              </a:spcBef>
            </a:pPr>
            <a:r>
              <a:rPr lang="es-ES" sz="1200" dirty="0">
                <a:ea typeface="Times New Roman" panose="02020603050405020304" pitchFamily="18" charset="0"/>
                <a:cs typeface="Calibri" panose="020F0502020204030204" pitchFamily="34" charset="0"/>
              </a:rPr>
              <a:t>Metales preciosos, y piedras preciosas. </a:t>
            </a:r>
          </a:p>
          <a:p>
            <a:pPr marL="971533" lvl="1" indent="-285750">
              <a:lnSpc>
                <a:spcPct val="120000"/>
              </a:lnSpc>
              <a:spcBef>
                <a:spcPts val="0"/>
              </a:spcBef>
            </a:pPr>
            <a:r>
              <a:rPr lang="es-ES" sz="1200" dirty="0">
                <a:ea typeface="Times New Roman" panose="02020603050405020304" pitchFamily="18" charset="0"/>
                <a:cs typeface="Calibri" panose="020F0502020204030204" pitchFamily="34" charset="0"/>
              </a:rPr>
              <a:t>Piezas de joyería y relojería. </a:t>
            </a:r>
          </a:p>
          <a:p>
            <a:pPr marL="971533" lvl="1" indent="-285750">
              <a:lnSpc>
                <a:spcPct val="120000"/>
              </a:lnSpc>
              <a:spcBef>
                <a:spcPts val="0"/>
              </a:spcBef>
            </a:pPr>
            <a:r>
              <a:rPr lang="es-ES" sz="1200" dirty="0">
                <a:ea typeface="Times New Roman" panose="02020603050405020304" pitchFamily="18" charset="0"/>
                <a:cs typeface="Calibri" panose="020F0502020204030204" pitchFamily="34" charset="0"/>
              </a:rPr>
              <a:t>Precintas fiscales (alcohol y tabaco). </a:t>
            </a:r>
          </a:p>
          <a:p>
            <a:pPr marL="971533" lvl="1" indent="-285750">
              <a:lnSpc>
                <a:spcPct val="120000"/>
              </a:lnSpc>
              <a:spcBef>
                <a:spcPts val="0"/>
              </a:spcBef>
            </a:pPr>
            <a:r>
              <a:rPr lang="es-ES" sz="1200" dirty="0">
                <a:ea typeface="Times New Roman" panose="02020603050405020304" pitchFamily="18" charset="0"/>
                <a:cs typeface="Calibri" panose="020F0502020204030204" pitchFamily="34" charset="0"/>
              </a:rPr>
              <a:t>Tarjetas de Crédito, Hologramas, etc.</a:t>
            </a:r>
            <a:endParaRPr lang="es-ES" sz="1200" dirty="0">
              <a:effectLst/>
              <a:ea typeface="Calibri" panose="020F0502020204030204" pitchFamily="34" charset="0"/>
              <a:cs typeface="Times New Roman" panose="02020603050405020304" pitchFamily="18" charset="0"/>
            </a:endParaRPr>
          </a:p>
          <a:p>
            <a:endParaRPr lang="es-ES" dirty="0"/>
          </a:p>
        </p:txBody>
      </p:sp>
      <p:sp>
        <p:nvSpPr>
          <p:cNvPr id="5" name="Marcador de texto 4">
            <a:extLst>
              <a:ext uri="{FF2B5EF4-FFF2-40B4-BE49-F238E27FC236}">
                <a16:creationId xmlns:a16="http://schemas.microsoft.com/office/drawing/2014/main" id="{DFBF2687-A46B-5789-7ABE-EB5C58DA757B}"/>
              </a:ext>
            </a:extLst>
          </p:cNvPr>
          <p:cNvSpPr>
            <a:spLocks noGrp="1"/>
          </p:cNvSpPr>
          <p:nvPr>
            <p:ph type="body" sz="quarter" idx="13"/>
          </p:nvPr>
        </p:nvSpPr>
        <p:spPr/>
        <p:txBody>
          <a:bodyPr/>
          <a:lstStyle/>
          <a:p>
            <a:r>
              <a:rPr lang="es-ES" dirty="0"/>
              <a:t>PROSEGUR CASH INTERNACIONAL</a:t>
            </a:r>
          </a:p>
        </p:txBody>
      </p:sp>
      <p:sp>
        <p:nvSpPr>
          <p:cNvPr id="10" name="Marcador de texto 3">
            <a:extLst>
              <a:ext uri="{FF2B5EF4-FFF2-40B4-BE49-F238E27FC236}">
                <a16:creationId xmlns:a16="http://schemas.microsoft.com/office/drawing/2014/main" id="{1C65A256-B783-A9A1-3519-29E353BF25F5}"/>
              </a:ext>
            </a:extLst>
          </p:cNvPr>
          <p:cNvSpPr txBox="1">
            <a:spLocks/>
          </p:cNvSpPr>
          <p:nvPr/>
        </p:nvSpPr>
        <p:spPr>
          <a:xfrm>
            <a:off x="6682807" y="1893539"/>
            <a:ext cx="5143500" cy="2882742"/>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1000"/>
              </a:spcAft>
            </a:pPr>
            <a:r>
              <a:rPr lang="es-ES" sz="1200" dirty="0"/>
              <a:t>Desde 2016 </a:t>
            </a:r>
            <a:r>
              <a:rPr lang="es-ES" sz="1200" b="1" dirty="0"/>
              <a:t>Prosegur integra como compañía del Grupo a MIV Gestión S.A.</a:t>
            </a:r>
            <a:r>
              <a:rPr lang="es-ES" sz="1200" dirty="0"/>
              <a:t>, compañía referencia dentro del transporte internacional de mercancías valiosas y vulnerables.</a:t>
            </a:r>
          </a:p>
          <a:p>
            <a:pPr>
              <a:spcBef>
                <a:spcPts val="0"/>
              </a:spcBef>
              <a:spcAft>
                <a:spcPts val="1000"/>
              </a:spcAft>
            </a:pPr>
            <a:r>
              <a:rPr lang="es-ES" sz="1200" dirty="0"/>
              <a:t>MIV Gestión SA (como empresa 100% Prosegur) pasa a convertirse en </a:t>
            </a:r>
            <a:r>
              <a:rPr lang="es-ES" sz="1200" b="1" dirty="0"/>
              <a:t>PROSEGUR CASH INTERNACIONAL S.A.</a:t>
            </a:r>
            <a:r>
              <a:rPr lang="es-ES" sz="1200" dirty="0"/>
              <a:t>; la </a:t>
            </a:r>
            <a:r>
              <a:rPr lang="es-ES" sz="1200" b="1" dirty="0"/>
              <a:t>unidad de Prosegur de transporte internacional </a:t>
            </a:r>
            <a:r>
              <a:rPr lang="es-ES" sz="1200" dirty="0"/>
              <a:t>de mercancía de valor, incrementando enormemente nuestra capacidad operativa.</a:t>
            </a:r>
          </a:p>
          <a:p>
            <a:pPr>
              <a:spcBef>
                <a:spcPts val="0"/>
              </a:spcBef>
              <a:spcAft>
                <a:spcPts val="1000"/>
              </a:spcAft>
            </a:pPr>
            <a:r>
              <a:rPr lang="es-ES" sz="1200" dirty="0"/>
              <a:t>Contamos con instalaciones operativas en toda España, donde hemos alcanzado una </a:t>
            </a:r>
            <a:r>
              <a:rPr lang="es-ES" sz="1200" b="1" dirty="0"/>
              <a:t>posición de liderazgo </a:t>
            </a:r>
            <a:r>
              <a:rPr lang="es-ES" sz="1200" dirty="0"/>
              <a:t>en nuestro nicho de mercado.</a:t>
            </a:r>
          </a:p>
          <a:p>
            <a:pPr>
              <a:spcBef>
                <a:spcPts val="0"/>
              </a:spcBef>
              <a:spcAft>
                <a:spcPts val="1000"/>
              </a:spcAft>
            </a:pPr>
            <a:r>
              <a:rPr lang="es-ES" sz="1200" dirty="0"/>
              <a:t>En el exterior disponemos de una extensa red propia y de corresponsales cuidadosamente seleccionados entre los líderes mundiales en nuestra especialidad que hacen posible la </a:t>
            </a:r>
            <a:r>
              <a:rPr lang="es-ES" sz="1200" b="1" dirty="0"/>
              <a:t>prestación de servicios puerta a puerta en prácticamente cualquier parte del mundo</a:t>
            </a:r>
            <a:r>
              <a:rPr lang="es-ES" sz="1200" dirty="0"/>
              <a:t>.</a:t>
            </a:r>
          </a:p>
          <a:p>
            <a:endParaRPr lang="es-ES" dirty="0"/>
          </a:p>
        </p:txBody>
      </p:sp>
      <p:sp>
        <p:nvSpPr>
          <p:cNvPr id="16" name="Rectángulo 15">
            <a:extLst>
              <a:ext uri="{FF2B5EF4-FFF2-40B4-BE49-F238E27FC236}">
                <a16:creationId xmlns:a16="http://schemas.microsoft.com/office/drawing/2014/main" id="{0711023C-B855-C6FA-903D-67BA9B88C81D}"/>
              </a:ext>
            </a:extLst>
          </p:cNvPr>
          <p:cNvSpPr/>
          <p:nvPr/>
        </p:nvSpPr>
        <p:spPr>
          <a:xfrm>
            <a:off x="838201" y="1893539"/>
            <a:ext cx="4706565" cy="1204719"/>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3C1B774E-13D8-6AB2-A094-E213C8F1EC40}"/>
              </a:ext>
            </a:extLst>
          </p:cNvPr>
          <p:cNvSpPr txBox="1"/>
          <p:nvPr/>
        </p:nvSpPr>
        <p:spPr>
          <a:xfrm>
            <a:off x="906297" y="1961635"/>
            <a:ext cx="4541195" cy="1077218"/>
          </a:xfrm>
          <a:prstGeom prst="rect">
            <a:avLst/>
          </a:prstGeom>
          <a:noFill/>
        </p:spPr>
        <p:txBody>
          <a:bodyPr wrap="square" rtlCol="0">
            <a:spAutoFit/>
          </a:bodyPr>
          <a:lstStyle/>
          <a:p>
            <a:r>
              <a:rPr lang="es-ES_tradnl" sz="1600" b="1" dirty="0">
                <a:solidFill>
                  <a:schemeClr val="accent6"/>
                </a:solidFill>
                <a:ea typeface="Times New Roman" panose="02020603050405020304" pitchFamily="18" charset="0"/>
                <a:cs typeface="Calibri" panose="020F0502020204030204" pitchFamily="34" charset="0"/>
              </a:rPr>
              <a:t>Servicio integral </a:t>
            </a:r>
            <a:r>
              <a:rPr lang="es-ES" sz="1600" b="1" dirty="0">
                <a:solidFill>
                  <a:schemeClr val="accent6"/>
                </a:solidFill>
                <a:ea typeface="Times New Roman" panose="02020603050405020304" pitchFamily="18" charset="0"/>
                <a:cs typeface="Calibri" panose="020F0502020204030204" pitchFamily="34" charset="0"/>
              </a:rPr>
              <a:t>en la cadena logística de las cargas valiosas y vulnerables </a:t>
            </a:r>
            <a:r>
              <a:rPr lang="es-ES" sz="1600" dirty="0">
                <a:solidFill>
                  <a:schemeClr val="accent6"/>
                </a:solidFill>
                <a:ea typeface="Times New Roman" panose="02020603050405020304" pitchFamily="18" charset="0"/>
                <a:cs typeface="Calibri" panose="020F0502020204030204" pitchFamily="34" charset="0"/>
              </a:rPr>
              <a:t>que permite atender las necesidades específicas de nuestros clientes en los cinco continentes.</a:t>
            </a:r>
          </a:p>
        </p:txBody>
      </p:sp>
      <p:sp>
        <p:nvSpPr>
          <p:cNvPr id="2" name="Marcador de número de diapositiva 16">
            <a:extLst>
              <a:ext uri="{FF2B5EF4-FFF2-40B4-BE49-F238E27FC236}">
                <a16:creationId xmlns:a16="http://schemas.microsoft.com/office/drawing/2014/main" id="{A21DAF2C-36D6-C6CE-1399-931D95E73FA1}"/>
              </a:ext>
            </a:extLst>
          </p:cNvPr>
          <p:cNvSpPr txBox="1">
            <a:spLocks/>
          </p:cNvSpPr>
          <p:nvPr/>
        </p:nvSpPr>
        <p:spPr>
          <a:xfrm>
            <a:off x="10915048" y="6454992"/>
            <a:ext cx="911259"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2400" b="1" smtClean="0">
                <a:solidFill>
                  <a:schemeClr val="accent6"/>
                </a:solidFill>
                <a:latin typeface="+mj-lt"/>
                <a:cs typeface="Arial Regular"/>
              </a:rPr>
              <a:pPr/>
              <a:t>4</a:t>
            </a:fld>
            <a:endParaRPr lang="es-ES" sz="2400" b="1" dirty="0">
              <a:solidFill>
                <a:schemeClr val="accent6"/>
              </a:solidFill>
              <a:latin typeface="+mj-lt"/>
              <a:cs typeface="Arial Regular"/>
            </a:endParaRPr>
          </a:p>
        </p:txBody>
      </p:sp>
    </p:spTree>
    <p:extLst>
      <p:ext uri="{BB962C8B-B14F-4D97-AF65-F5344CB8AC3E}">
        <p14:creationId xmlns:p14="http://schemas.microsoft.com/office/powerpoint/2010/main" val="833467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17CF7BB-7B5A-1DD4-BD60-44EB9525FD49}"/>
              </a:ext>
            </a:extLst>
          </p:cNvPr>
          <p:cNvSpPr>
            <a:spLocks noGrp="1"/>
          </p:cNvSpPr>
          <p:nvPr>
            <p:ph type="body" sz="quarter" idx="11"/>
          </p:nvPr>
        </p:nvSpPr>
        <p:spPr/>
        <p:txBody>
          <a:bodyPr/>
          <a:lstStyle/>
          <a:p>
            <a:endParaRPr lang="es-ES"/>
          </a:p>
        </p:txBody>
      </p:sp>
      <p:sp>
        <p:nvSpPr>
          <p:cNvPr id="3" name="Marcador de texto 2">
            <a:extLst>
              <a:ext uri="{FF2B5EF4-FFF2-40B4-BE49-F238E27FC236}">
                <a16:creationId xmlns:a16="http://schemas.microsoft.com/office/drawing/2014/main" id="{E4808123-808E-EB55-09AB-7FE7E41EE768}"/>
              </a:ext>
            </a:extLst>
          </p:cNvPr>
          <p:cNvSpPr>
            <a:spLocks noGrp="1"/>
          </p:cNvSpPr>
          <p:nvPr>
            <p:ph type="body" sz="quarter" idx="12"/>
          </p:nvPr>
        </p:nvSpPr>
        <p:spPr>
          <a:xfrm>
            <a:off x="745736" y="2800159"/>
            <a:ext cx="5981699" cy="590931"/>
          </a:xfrm>
        </p:spPr>
        <p:txBody>
          <a:bodyPr/>
          <a:lstStyle/>
          <a:p>
            <a:r>
              <a:rPr lang="es-ES" dirty="0"/>
              <a:t>¿Qué hacemos?</a:t>
            </a:r>
          </a:p>
        </p:txBody>
      </p:sp>
    </p:spTree>
    <p:extLst>
      <p:ext uri="{BB962C8B-B14F-4D97-AF65-F5344CB8AC3E}">
        <p14:creationId xmlns:p14="http://schemas.microsoft.com/office/powerpoint/2010/main" val="629108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519ADDF1-233B-E1C9-2B13-92232F89235A}"/>
              </a:ext>
            </a:extLst>
          </p:cNvPr>
          <p:cNvSpPr>
            <a:spLocks noGrp="1"/>
          </p:cNvSpPr>
          <p:nvPr>
            <p:ph type="body" sz="quarter" idx="11"/>
          </p:nvPr>
        </p:nvSpPr>
        <p:spPr>
          <a:xfrm>
            <a:off x="838201" y="1146305"/>
            <a:ext cx="5144815" cy="443198"/>
          </a:xfrm>
        </p:spPr>
        <p:txBody>
          <a:bodyPr/>
          <a:lstStyle/>
          <a:p>
            <a:r>
              <a:rPr lang="es-ES" sz="3200" dirty="0"/>
              <a:t>¿Qué hacemos?</a:t>
            </a:r>
          </a:p>
        </p:txBody>
      </p:sp>
      <p:sp>
        <p:nvSpPr>
          <p:cNvPr id="4" name="Marcador de texto 3">
            <a:extLst>
              <a:ext uri="{FF2B5EF4-FFF2-40B4-BE49-F238E27FC236}">
                <a16:creationId xmlns:a16="http://schemas.microsoft.com/office/drawing/2014/main" id="{D048F7B7-4310-C920-4161-6023EA07935B}"/>
              </a:ext>
            </a:extLst>
          </p:cNvPr>
          <p:cNvSpPr>
            <a:spLocks noGrp="1"/>
          </p:cNvSpPr>
          <p:nvPr>
            <p:ph type="body" sz="quarter" idx="12"/>
          </p:nvPr>
        </p:nvSpPr>
        <p:spPr>
          <a:xfrm>
            <a:off x="1373325" y="2733264"/>
            <a:ext cx="2192278" cy="683186"/>
          </a:xfrm>
        </p:spPr>
        <p:txBody>
          <a:bodyPr numCol="1"/>
          <a:lstStyle/>
          <a:p>
            <a:pPr>
              <a:spcBef>
                <a:spcPts val="0"/>
              </a:spcBef>
              <a:spcAft>
                <a:spcPts val="1000"/>
              </a:spcAft>
            </a:pPr>
            <a:r>
              <a:rPr lang="es-ES" sz="1200" dirty="0">
                <a:ea typeface="Times New Roman" panose="02020603050405020304" pitchFamily="18" charset="0"/>
                <a:cs typeface="Calibri" panose="020F0502020204030204" pitchFamily="34" charset="0"/>
              </a:rPr>
              <a:t>Recogida en origen con vehículo blindado, o guardia de seguridad armado.</a:t>
            </a:r>
          </a:p>
        </p:txBody>
      </p:sp>
      <p:sp>
        <p:nvSpPr>
          <p:cNvPr id="5" name="Marcador de texto 4">
            <a:extLst>
              <a:ext uri="{FF2B5EF4-FFF2-40B4-BE49-F238E27FC236}">
                <a16:creationId xmlns:a16="http://schemas.microsoft.com/office/drawing/2014/main" id="{DFBF2687-A46B-5789-7ABE-EB5C58DA757B}"/>
              </a:ext>
            </a:extLst>
          </p:cNvPr>
          <p:cNvSpPr>
            <a:spLocks noGrp="1"/>
          </p:cNvSpPr>
          <p:nvPr>
            <p:ph type="body" sz="quarter" idx="13"/>
          </p:nvPr>
        </p:nvSpPr>
        <p:spPr/>
        <p:txBody>
          <a:bodyPr/>
          <a:lstStyle/>
          <a:p>
            <a:r>
              <a:rPr lang="es-ES" dirty="0"/>
              <a:t>PROSEGUR CASH INTERNACIONAL</a:t>
            </a:r>
          </a:p>
        </p:txBody>
      </p:sp>
      <p:sp>
        <p:nvSpPr>
          <p:cNvPr id="18" name="CuadroTexto 17">
            <a:extLst>
              <a:ext uri="{FF2B5EF4-FFF2-40B4-BE49-F238E27FC236}">
                <a16:creationId xmlns:a16="http://schemas.microsoft.com/office/drawing/2014/main" id="{3C1B774E-13D8-6AB2-A094-E213C8F1EC40}"/>
              </a:ext>
            </a:extLst>
          </p:cNvPr>
          <p:cNvSpPr txBox="1"/>
          <p:nvPr/>
        </p:nvSpPr>
        <p:spPr>
          <a:xfrm>
            <a:off x="731199" y="1669803"/>
            <a:ext cx="11095108" cy="757130"/>
          </a:xfrm>
          <a:prstGeom prst="rect">
            <a:avLst/>
          </a:prstGeom>
          <a:noFill/>
        </p:spPr>
        <p:txBody>
          <a:bodyPr wrap="square" rtlCol="0">
            <a:spAutoFit/>
          </a:bodyPr>
          <a:lstStyle/>
          <a:p>
            <a:pPr>
              <a:lnSpc>
                <a:spcPct val="115000"/>
              </a:lnSpc>
            </a:pPr>
            <a:r>
              <a:rPr lang="es-ES" sz="1400" b="1" dirty="0">
                <a:latin typeface="+mj-lt"/>
                <a:ea typeface="Times New Roman" panose="02020603050405020304" pitchFamily="18" charset="0"/>
                <a:cs typeface="Calibri" panose="020F0502020204030204" pitchFamily="34" charset="0"/>
              </a:rPr>
              <a:t>Servicios puerta a puerta (tanto para importación como exportación) a nivel internacional, desde la recogida de la mercancía en origen hasta la entrega final en el punto de destino. </a:t>
            </a:r>
          </a:p>
          <a:p>
            <a:pPr>
              <a:lnSpc>
                <a:spcPct val="115000"/>
              </a:lnSpc>
              <a:spcAft>
                <a:spcPts val="0"/>
              </a:spcAft>
            </a:pPr>
            <a:endParaRPr lang="es-ES" sz="1050" b="1" dirty="0">
              <a:latin typeface="+mj-lt"/>
              <a:ea typeface="Times New Roman" panose="02020603050405020304" pitchFamily="18" charset="0"/>
              <a:cs typeface="Calibri" panose="020F0502020204030204" pitchFamily="34" charset="0"/>
            </a:endParaRPr>
          </a:p>
        </p:txBody>
      </p:sp>
      <p:pic>
        <p:nvPicPr>
          <p:cNvPr id="2" name="Imagen 1">
            <a:extLst>
              <a:ext uri="{FF2B5EF4-FFF2-40B4-BE49-F238E27FC236}">
                <a16:creationId xmlns:a16="http://schemas.microsoft.com/office/drawing/2014/main" id="{5D8B37FC-F83C-5D8F-5124-A9AB10F95F40}"/>
              </a:ext>
            </a:extLst>
          </p:cNvPr>
          <p:cNvPicPr>
            <a:picLocks noChangeAspect="1"/>
          </p:cNvPicPr>
          <p:nvPr/>
        </p:nvPicPr>
        <p:blipFill>
          <a:blip r:embed="rId2"/>
          <a:stretch>
            <a:fillRect/>
          </a:stretch>
        </p:blipFill>
        <p:spPr>
          <a:xfrm>
            <a:off x="648818" y="2696292"/>
            <a:ext cx="530268" cy="569068"/>
          </a:xfrm>
          <a:prstGeom prst="rect">
            <a:avLst/>
          </a:prstGeom>
        </p:spPr>
      </p:pic>
      <p:pic>
        <p:nvPicPr>
          <p:cNvPr id="6" name="Imagen 5">
            <a:extLst>
              <a:ext uri="{FF2B5EF4-FFF2-40B4-BE49-F238E27FC236}">
                <a16:creationId xmlns:a16="http://schemas.microsoft.com/office/drawing/2014/main" id="{DF1F6EF5-C10B-BAF7-ADED-D54129CDBFC6}"/>
              </a:ext>
            </a:extLst>
          </p:cNvPr>
          <p:cNvPicPr>
            <a:picLocks noChangeAspect="1"/>
          </p:cNvPicPr>
          <p:nvPr/>
        </p:nvPicPr>
        <p:blipFill>
          <a:blip r:embed="rId3"/>
          <a:stretch>
            <a:fillRect/>
          </a:stretch>
        </p:blipFill>
        <p:spPr>
          <a:xfrm>
            <a:off x="4689465" y="2694985"/>
            <a:ext cx="559324" cy="515455"/>
          </a:xfrm>
          <a:prstGeom prst="rect">
            <a:avLst/>
          </a:prstGeom>
        </p:spPr>
      </p:pic>
      <p:pic>
        <p:nvPicPr>
          <p:cNvPr id="7" name="Imagen 6">
            <a:extLst>
              <a:ext uri="{FF2B5EF4-FFF2-40B4-BE49-F238E27FC236}">
                <a16:creationId xmlns:a16="http://schemas.microsoft.com/office/drawing/2014/main" id="{E9FE3276-EB9F-0002-F6A4-551735302C90}"/>
              </a:ext>
            </a:extLst>
          </p:cNvPr>
          <p:cNvPicPr>
            <a:picLocks noChangeAspect="1"/>
          </p:cNvPicPr>
          <p:nvPr/>
        </p:nvPicPr>
        <p:blipFill>
          <a:blip r:embed="rId4"/>
          <a:stretch>
            <a:fillRect/>
          </a:stretch>
        </p:blipFill>
        <p:spPr>
          <a:xfrm>
            <a:off x="8455520" y="2527343"/>
            <a:ext cx="762145" cy="569068"/>
          </a:xfrm>
          <a:prstGeom prst="rect">
            <a:avLst/>
          </a:prstGeom>
        </p:spPr>
      </p:pic>
      <p:pic>
        <p:nvPicPr>
          <p:cNvPr id="8" name="Imagen 7">
            <a:extLst>
              <a:ext uri="{FF2B5EF4-FFF2-40B4-BE49-F238E27FC236}">
                <a16:creationId xmlns:a16="http://schemas.microsoft.com/office/drawing/2014/main" id="{6A07C2C5-A8CD-D76B-32DD-790C5018D1C7}"/>
              </a:ext>
            </a:extLst>
          </p:cNvPr>
          <p:cNvPicPr>
            <a:picLocks noChangeAspect="1"/>
          </p:cNvPicPr>
          <p:nvPr/>
        </p:nvPicPr>
        <p:blipFill>
          <a:blip r:embed="rId5"/>
          <a:stretch>
            <a:fillRect/>
          </a:stretch>
        </p:blipFill>
        <p:spPr>
          <a:xfrm>
            <a:off x="692275" y="3771136"/>
            <a:ext cx="443354" cy="616370"/>
          </a:xfrm>
          <a:prstGeom prst="rect">
            <a:avLst/>
          </a:prstGeom>
        </p:spPr>
      </p:pic>
      <p:pic>
        <p:nvPicPr>
          <p:cNvPr id="11" name="Imagen 10">
            <a:extLst>
              <a:ext uri="{FF2B5EF4-FFF2-40B4-BE49-F238E27FC236}">
                <a16:creationId xmlns:a16="http://schemas.microsoft.com/office/drawing/2014/main" id="{9CA49CFA-59C1-9C14-29A1-089ADDBB3CE7}"/>
              </a:ext>
            </a:extLst>
          </p:cNvPr>
          <p:cNvPicPr>
            <a:picLocks noChangeAspect="1"/>
          </p:cNvPicPr>
          <p:nvPr/>
        </p:nvPicPr>
        <p:blipFill>
          <a:blip r:embed="rId6"/>
          <a:stretch>
            <a:fillRect/>
          </a:stretch>
        </p:blipFill>
        <p:spPr>
          <a:xfrm>
            <a:off x="8227438" y="3804515"/>
            <a:ext cx="800911" cy="569068"/>
          </a:xfrm>
          <a:prstGeom prst="rect">
            <a:avLst/>
          </a:prstGeom>
        </p:spPr>
      </p:pic>
      <p:sp>
        <p:nvSpPr>
          <p:cNvPr id="14" name="Marcador de texto 3">
            <a:extLst>
              <a:ext uri="{FF2B5EF4-FFF2-40B4-BE49-F238E27FC236}">
                <a16:creationId xmlns:a16="http://schemas.microsoft.com/office/drawing/2014/main" id="{C4619E62-B322-EDA8-CBDC-0F3CC05775E6}"/>
              </a:ext>
            </a:extLst>
          </p:cNvPr>
          <p:cNvSpPr txBox="1">
            <a:spLocks/>
          </p:cNvSpPr>
          <p:nvPr/>
        </p:nvSpPr>
        <p:spPr>
          <a:xfrm>
            <a:off x="5419827" y="2696292"/>
            <a:ext cx="2476790" cy="683186"/>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1000"/>
              </a:spcAft>
            </a:pPr>
            <a:r>
              <a:rPr lang="es-ES" sz="1200" dirty="0">
                <a:ea typeface="Times New Roman" panose="02020603050405020304" pitchFamily="18" charset="0"/>
                <a:cs typeface="Calibri" panose="020F0502020204030204" pitchFamily="34" charset="0"/>
              </a:rPr>
              <a:t>Preparación y </a:t>
            </a:r>
            <a:r>
              <a:rPr lang="es-ES" sz="1200" dirty="0" err="1">
                <a:ea typeface="Times New Roman" panose="02020603050405020304" pitchFamily="18" charset="0"/>
                <a:cs typeface="Calibri" panose="020F0502020204030204" pitchFamily="34" charset="0"/>
              </a:rPr>
              <a:t>securización</a:t>
            </a:r>
            <a:r>
              <a:rPr lang="es-ES" sz="1200" dirty="0">
                <a:ea typeface="Times New Roman" panose="02020603050405020304" pitchFamily="18" charset="0"/>
                <a:cs typeface="Calibri" panose="020F0502020204030204" pitchFamily="34" charset="0"/>
              </a:rPr>
              <a:t> en nuestra base del envío para el transporte aéreo de valores.</a:t>
            </a:r>
          </a:p>
        </p:txBody>
      </p:sp>
      <p:sp>
        <p:nvSpPr>
          <p:cNvPr id="15" name="Marcador de texto 3">
            <a:extLst>
              <a:ext uri="{FF2B5EF4-FFF2-40B4-BE49-F238E27FC236}">
                <a16:creationId xmlns:a16="http://schemas.microsoft.com/office/drawing/2014/main" id="{4782C11B-4477-4BDC-6135-9A8C9DD77D9E}"/>
              </a:ext>
            </a:extLst>
          </p:cNvPr>
          <p:cNvSpPr txBox="1">
            <a:spLocks/>
          </p:cNvSpPr>
          <p:nvPr/>
        </p:nvSpPr>
        <p:spPr>
          <a:xfrm>
            <a:off x="9276033" y="2758789"/>
            <a:ext cx="1777104" cy="54880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15000"/>
              </a:lnSpc>
              <a:spcAft>
                <a:spcPts val="0"/>
              </a:spcAft>
            </a:pPr>
            <a:r>
              <a:rPr lang="es-ES" sz="1200" dirty="0">
                <a:latin typeface="+mn-lt"/>
                <a:ea typeface="Times New Roman" panose="02020603050405020304" pitchFamily="18" charset="0"/>
                <a:cs typeface="Calibri" panose="020F0502020204030204" pitchFamily="34" charset="0"/>
              </a:rPr>
              <a:t>Transporte de seguridad al aeropuerto.</a:t>
            </a:r>
          </a:p>
        </p:txBody>
      </p:sp>
      <p:sp>
        <p:nvSpPr>
          <p:cNvPr id="17" name="Marcador de texto 3">
            <a:extLst>
              <a:ext uri="{FF2B5EF4-FFF2-40B4-BE49-F238E27FC236}">
                <a16:creationId xmlns:a16="http://schemas.microsoft.com/office/drawing/2014/main" id="{1B4D799E-D881-89CC-28EB-74F757351231}"/>
              </a:ext>
            </a:extLst>
          </p:cNvPr>
          <p:cNvSpPr txBox="1">
            <a:spLocks/>
          </p:cNvSpPr>
          <p:nvPr/>
        </p:nvSpPr>
        <p:spPr>
          <a:xfrm>
            <a:off x="1373325" y="3785061"/>
            <a:ext cx="2732262" cy="685800"/>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15000"/>
              </a:lnSpc>
              <a:spcAft>
                <a:spcPts val="0"/>
              </a:spcAft>
            </a:pPr>
            <a:r>
              <a:rPr lang="es-ES" sz="1200" dirty="0">
                <a:latin typeface="+mn-lt"/>
                <a:ea typeface="Times New Roman" panose="02020603050405020304" pitchFamily="18" charset="0"/>
                <a:cs typeface="Calibri" panose="020F0502020204030204" pitchFamily="34" charset="0"/>
              </a:rPr>
              <a:t>Realización de todas las gestiones necesarias para el envío aéreo como Carga Valorada o Vulnerable.</a:t>
            </a:r>
          </a:p>
        </p:txBody>
      </p:sp>
      <p:sp>
        <p:nvSpPr>
          <p:cNvPr id="19" name="Marcador de texto 3">
            <a:extLst>
              <a:ext uri="{FF2B5EF4-FFF2-40B4-BE49-F238E27FC236}">
                <a16:creationId xmlns:a16="http://schemas.microsoft.com/office/drawing/2014/main" id="{D5D1960D-9E49-A0E8-3EAD-FF7CA88EF619}"/>
              </a:ext>
            </a:extLst>
          </p:cNvPr>
          <p:cNvSpPr txBox="1">
            <a:spLocks/>
          </p:cNvSpPr>
          <p:nvPr/>
        </p:nvSpPr>
        <p:spPr>
          <a:xfrm>
            <a:off x="5419827" y="3860949"/>
            <a:ext cx="2332766" cy="4561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15000"/>
              </a:lnSpc>
              <a:spcAft>
                <a:spcPts val="0"/>
              </a:spcAft>
            </a:pPr>
            <a:r>
              <a:rPr lang="es-ES" sz="1200" dirty="0">
                <a:latin typeface="+mn-lt"/>
                <a:ea typeface="Times New Roman" panose="02020603050405020304" pitchFamily="18" charset="0"/>
                <a:cs typeface="Calibri" panose="020F0502020204030204" pitchFamily="34" charset="0"/>
              </a:rPr>
              <a:t>Gestión de aduanas, y gestiones aeroportuarias necesarias.</a:t>
            </a:r>
          </a:p>
        </p:txBody>
      </p:sp>
      <p:sp>
        <p:nvSpPr>
          <p:cNvPr id="20" name="Marcador de texto 3">
            <a:extLst>
              <a:ext uri="{FF2B5EF4-FFF2-40B4-BE49-F238E27FC236}">
                <a16:creationId xmlns:a16="http://schemas.microsoft.com/office/drawing/2014/main" id="{00948EC5-1074-113F-D0CE-EAAFD41A80DC}"/>
              </a:ext>
            </a:extLst>
          </p:cNvPr>
          <p:cNvSpPr txBox="1">
            <a:spLocks/>
          </p:cNvSpPr>
          <p:nvPr/>
        </p:nvSpPr>
        <p:spPr>
          <a:xfrm>
            <a:off x="9276033" y="3749396"/>
            <a:ext cx="2445797" cy="75713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15000"/>
              </a:lnSpc>
              <a:spcAft>
                <a:spcPts val="0"/>
              </a:spcAft>
            </a:pPr>
            <a:r>
              <a:rPr lang="es-ES" sz="1200" dirty="0">
                <a:latin typeface="+mn-lt"/>
                <a:ea typeface="Times New Roman" panose="02020603050405020304" pitchFamily="18" charset="0"/>
                <a:cs typeface="Calibri" panose="020F0502020204030204" pitchFamily="34" charset="0"/>
              </a:rPr>
              <a:t>Recogida en aeropuerto de destino, y transporte de seguridad hasta entrega al destinatario final.</a:t>
            </a:r>
          </a:p>
        </p:txBody>
      </p:sp>
      <p:pic>
        <p:nvPicPr>
          <p:cNvPr id="21" name="Imagen 20">
            <a:extLst>
              <a:ext uri="{FF2B5EF4-FFF2-40B4-BE49-F238E27FC236}">
                <a16:creationId xmlns:a16="http://schemas.microsoft.com/office/drawing/2014/main" id="{EB7F90DB-C40B-C7D9-B658-EF69B8A7D224}"/>
              </a:ext>
            </a:extLst>
          </p:cNvPr>
          <p:cNvPicPr>
            <a:picLocks noChangeAspect="1"/>
          </p:cNvPicPr>
          <p:nvPr/>
        </p:nvPicPr>
        <p:blipFill>
          <a:blip r:embed="rId7"/>
          <a:stretch>
            <a:fillRect/>
          </a:stretch>
        </p:blipFill>
        <p:spPr>
          <a:xfrm>
            <a:off x="4737988" y="3771136"/>
            <a:ext cx="462279" cy="616371"/>
          </a:xfrm>
          <a:prstGeom prst="rect">
            <a:avLst/>
          </a:prstGeom>
        </p:spPr>
      </p:pic>
      <p:sp>
        <p:nvSpPr>
          <p:cNvPr id="22" name="CuadroTexto 21">
            <a:extLst>
              <a:ext uri="{FF2B5EF4-FFF2-40B4-BE49-F238E27FC236}">
                <a16:creationId xmlns:a16="http://schemas.microsoft.com/office/drawing/2014/main" id="{C928E704-440C-BB8C-068D-9F1F211EF255}"/>
              </a:ext>
            </a:extLst>
          </p:cNvPr>
          <p:cNvSpPr txBox="1"/>
          <p:nvPr/>
        </p:nvSpPr>
        <p:spPr>
          <a:xfrm>
            <a:off x="968424" y="5120478"/>
            <a:ext cx="7659469" cy="335092"/>
          </a:xfrm>
          <a:prstGeom prst="rect">
            <a:avLst/>
          </a:prstGeom>
          <a:noFill/>
        </p:spPr>
        <p:txBody>
          <a:bodyPr wrap="square" rtlCol="0">
            <a:spAutoFit/>
          </a:bodyPr>
          <a:lstStyle/>
          <a:p>
            <a:pPr algn="just">
              <a:lnSpc>
                <a:spcPct val="150000"/>
              </a:lnSpc>
              <a:spcAft>
                <a:spcPts val="0"/>
              </a:spcAft>
            </a:pPr>
            <a:r>
              <a:rPr lang="es-ES_tradnl" sz="1200" dirty="0">
                <a:latin typeface="+mn-lt"/>
                <a:ea typeface="Calibri" panose="020F0502020204030204" pitchFamily="34" charset="0"/>
                <a:cs typeface="Times New Roman" panose="02020603050405020304" pitchFamily="18" charset="0"/>
              </a:rPr>
              <a:t>De igual modo, </a:t>
            </a:r>
            <a:r>
              <a:rPr lang="es-ES_tradnl" sz="1200" b="1" dirty="0">
                <a:latin typeface="+mn-lt"/>
                <a:ea typeface="Calibri" panose="020F0502020204030204" pitchFamily="34" charset="0"/>
                <a:cs typeface="Times New Roman" panose="02020603050405020304" pitchFamily="18" charset="0"/>
              </a:rPr>
              <a:t>podemos prestar servicios solamente para algunos de los tramos, </a:t>
            </a:r>
            <a:r>
              <a:rPr lang="es-ES_tradnl" sz="1200" dirty="0">
                <a:latin typeface="+mn-lt"/>
                <a:ea typeface="Calibri" panose="020F0502020204030204" pitchFamily="34" charset="0"/>
                <a:cs typeface="Times New Roman" panose="02020603050405020304" pitchFamily="18" charset="0"/>
              </a:rPr>
              <a:t>cuando así se solicita:</a:t>
            </a:r>
          </a:p>
        </p:txBody>
      </p:sp>
      <p:sp>
        <p:nvSpPr>
          <p:cNvPr id="23" name="Rectángulo 22">
            <a:extLst>
              <a:ext uri="{FF2B5EF4-FFF2-40B4-BE49-F238E27FC236}">
                <a16:creationId xmlns:a16="http://schemas.microsoft.com/office/drawing/2014/main" id="{A178341E-D9F4-18F1-1E49-4A2CE123D546}"/>
              </a:ext>
            </a:extLst>
          </p:cNvPr>
          <p:cNvSpPr/>
          <p:nvPr/>
        </p:nvSpPr>
        <p:spPr>
          <a:xfrm>
            <a:off x="838201" y="5002306"/>
            <a:ext cx="10883629" cy="1376988"/>
          </a:xfrm>
          <a:prstGeom prst="rect">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24" name="Imagen 23">
            <a:extLst>
              <a:ext uri="{FF2B5EF4-FFF2-40B4-BE49-F238E27FC236}">
                <a16:creationId xmlns:a16="http://schemas.microsoft.com/office/drawing/2014/main" id="{FF3F8314-52A3-9FAB-D682-AAA3FBF03185}"/>
              </a:ext>
            </a:extLst>
          </p:cNvPr>
          <p:cNvPicPr>
            <a:picLocks noChangeAspect="1"/>
          </p:cNvPicPr>
          <p:nvPr/>
        </p:nvPicPr>
        <p:blipFill>
          <a:blip r:embed="rId8"/>
          <a:stretch>
            <a:fillRect/>
          </a:stretch>
        </p:blipFill>
        <p:spPr>
          <a:xfrm>
            <a:off x="5655177" y="5552392"/>
            <a:ext cx="800618" cy="597795"/>
          </a:xfrm>
          <a:prstGeom prst="rect">
            <a:avLst/>
          </a:prstGeom>
        </p:spPr>
      </p:pic>
      <p:pic>
        <p:nvPicPr>
          <p:cNvPr id="26" name="Imagen 25">
            <a:extLst>
              <a:ext uri="{FF2B5EF4-FFF2-40B4-BE49-F238E27FC236}">
                <a16:creationId xmlns:a16="http://schemas.microsoft.com/office/drawing/2014/main" id="{C250833B-A9D9-4ABB-22C0-4C51A0DBC064}"/>
              </a:ext>
            </a:extLst>
          </p:cNvPr>
          <p:cNvPicPr>
            <a:picLocks noChangeAspect="1"/>
          </p:cNvPicPr>
          <p:nvPr/>
        </p:nvPicPr>
        <p:blipFill>
          <a:blip r:embed="rId9"/>
          <a:stretch>
            <a:fillRect/>
          </a:stretch>
        </p:blipFill>
        <p:spPr>
          <a:xfrm>
            <a:off x="1179086" y="5573742"/>
            <a:ext cx="811293" cy="576445"/>
          </a:xfrm>
          <a:prstGeom prst="rect">
            <a:avLst/>
          </a:prstGeom>
        </p:spPr>
      </p:pic>
      <p:sp>
        <p:nvSpPr>
          <p:cNvPr id="27" name="CuadroTexto 26">
            <a:extLst>
              <a:ext uri="{FF2B5EF4-FFF2-40B4-BE49-F238E27FC236}">
                <a16:creationId xmlns:a16="http://schemas.microsoft.com/office/drawing/2014/main" id="{3E057C86-A8C3-301B-39CE-1A9069C604A8}"/>
              </a:ext>
            </a:extLst>
          </p:cNvPr>
          <p:cNvSpPr txBox="1"/>
          <p:nvPr/>
        </p:nvSpPr>
        <p:spPr>
          <a:xfrm>
            <a:off x="2109161" y="5641745"/>
            <a:ext cx="3354123" cy="498983"/>
          </a:xfrm>
          <a:prstGeom prst="rect">
            <a:avLst/>
          </a:prstGeom>
          <a:noFill/>
        </p:spPr>
        <p:txBody>
          <a:bodyPr wrap="square" rtlCol="0">
            <a:spAutoFit/>
          </a:bodyPr>
          <a:lstStyle/>
          <a:p>
            <a:pPr>
              <a:lnSpc>
                <a:spcPct val="115000"/>
              </a:lnSpc>
              <a:spcAft>
                <a:spcPts val="0"/>
              </a:spcAft>
            </a:pPr>
            <a:r>
              <a:rPr lang="es-ES_tradnl" sz="1200" b="1" dirty="0">
                <a:latin typeface="+mn-lt"/>
                <a:ea typeface="Calibri" panose="020F0502020204030204" pitchFamily="34" charset="0"/>
                <a:cs typeface="Times New Roman" panose="02020603050405020304" pitchFamily="18" charset="0"/>
              </a:rPr>
              <a:t>Importación: </a:t>
            </a:r>
            <a:r>
              <a:rPr lang="es-ES_tradnl" sz="1200" dirty="0">
                <a:latin typeface="+mn-lt"/>
                <a:ea typeface="Calibri" panose="020F0502020204030204" pitchFamily="34" charset="0"/>
                <a:cs typeface="Times New Roman" panose="02020603050405020304" pitchFamily="18" charset="0"/>
              </a:rPr>
              <a:t>recogida en aeropuerto y entrega al destinatario final en España.</a:t>
            </a:r>
          </a:p>
        </p:txBody>
      </p:sp>
      <p:sp>
        <p:nvSpPr>
          <p:cNvPr id="28" name="CuadroTexto 27">
            <a:extLst>
              <a:ext uri="{FF2B5EF4-FFF2-40B4-BE49-F238E27FC236}">
                <a16:creationId xmlns:a16="http://schemas.microsoft.com/office/drawing/2014/main" id="{69199706-227C-5EF4-A28F-31974BCDB569}"/>
              </a:ext>
            </a:extLst>
          </p:cNvPr>
          <p:cNvSpPr txBox="1"/>
          <p:nvPr/>
        </p:nvSpPr>
        <p:spPr>
          <a:xfrm>
            <a:off x="6638131" y="5641745"/>
            <a:ext cx="3354123" cy="498983"/>
          </a:xfrm>
          <a:prstGeom prst="rect">
            <a:avLst/>
          </a:prstGeom>
          <a:noFill/>
        </p:spPr>
        <p:txBody>
          <a:bodyPr wrap="square" rtlCol="0">
            <a:spAutoFit/>
          </a:bodyPr>
          <a:lstStyle/>
          <a:p>
            <a:pPr>
              <a:lnSpc>
                <a:spcPct val="115000"/>
              </a:lnSpc>
              <a:spcAft>
                <a:spcPts val="0"/>
              </a:spcAft>
            </a:pPr>
            <a:r>
              <a:rPr lang="es-ES_tradnl" sz="1200" b="1" dirty="0">
                <a:latin typeface="+mn-lt"/>
                <a:ea typeface="Calibri" panose="020F0502020204030204" pitchFamily="34" charset="0"/>
                <a:cs typeface="Times New Roman" panose="02020603050405020304" pitchFamily="18" charset="0"/>
              </a:rPr>
              <a:t>Exportación: </a:t>
            </a:r>
            <a:r>
              <a:rPr lang="es-ES_tradnl" sz="1200" dirty="0">
                <a:latin typeface="+mn-lt"/>
                <a:ea typeface="Calibri" panose="020F0502020204030204" pitchFamily="34" charset="0"/>
                <a:cs typeface="Times New Roman" panose="02020603050405020304" pitchFamily="18" charset="0"/>
              </a:rPr>
              <a:t>desde punto de recogida en España hasta aeropuerto de destino.</a:t>
            </a:r>
            <a:endParaRPr lang="es-ES" sz="1200" dirty="0">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72976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posición de imagen 6">
            <a:extLst>
              <a:ext uri="{FF2B5EF4-FFF2-40B4-BE49-F238E27FC236}">
                <a16:creationId xmlns:a16="http://schemas.microsoft.com/office/drawing/2014/main" id="{877E6C8C-E175-0AC1-7B4F-45BAC9FB01BA}"/>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6208986" y="0"/>
            <a:ext cx="5983013" cy="6858000"/>
          </a:xfrm>
        </p:spPr>
      </p:pic>
      <p:sp>
        <p:nvSpPr>
          <p:cNvPr id="8" name="Marcador de texto 2">
            <a:extLst>
              <a:ext uri="{FF2B5EF4-FFF2-40B4-BE49-F238E27FC236}">
                <a16:creationId xmlns:a16="http://schemas.microsoft.com/office/drawing/2014/main" id="{7F31CB7F-18D2-8E27-7391-DCF7572B442E}"/>
              </a:ext>
            </a:extLst>
          </p:cNvPr>
          <p:cNvSpPr>
            <a:spLocks noGrp="1"/>
          </p:cNvSpPr>
          <p:nvPr>
            <p:ph type="body" sz="quarter" idx="11"/>
          </p:nvPr>
        </p:nvSpPr>
        <p:spPr>
          <a:xfrm>
            <a:off x="838201" y="1146305"/>
            <a:ext cx="5144815" cy="443198"/>
          </a:xfrm>
        </p:spPr>
        <p:txBody>
          <a:bodyPr/>
          <a:lstStyle/>
          <a:p>
            <a:r>
              <a:rPr lang="es-ES" sz="3200" dirty="0"/>
              <a:t>Aduanas</a:t>
            </a:r>
          </a:p>
        </p:txBody>
      </p:sp>
      <p:sp>
        <p:nvSpPr>
          <p:cNvPr id="9" name="Marcador de texto 4">
            <a:extLst>
              <a:ext uri="{FF2B5EF4-FFF2-40B4-BE49-F238E27FC236}">
                <a16:creationId xmlns:a16="http://schemas.microsoft.com/office/drawing/2014/main" id="{36B3FA60-32A2-9717-6929-EE63A996E989}"/>
              </a:ext>
            </a:extLst>
          </p:cNvPr>
          <p:cNvSpPr>
            <a:spLocks noGrp="1"/>
          </p:cNvSpPr>
          <p:nvPr>
            <p:ph type="body" sz="quarter" idx="13"/>
          </p:nvPr>
        </p:nvSpPr>
        <p:spPr>
          <a:xfrm>
            <a:off x="2739456" y="476675"/>
            <a:ext cx="9086851" cy="138499"/>
          </a:xfrm>
        </p:spPr>
        <p:txBody>
          <a:bodyPr/>
          <a:lstStyle/>
          <a:p>
            <a:r>
              <a:rPr lang="es-ES" dirty="0"/>
              <a:t>PROSEGUR CASH INTERNACIONAL</a:t>
            </a:r>
          </a:p>
        </p:txBody>
      </p:sp>
      <p:sp>
        <p:nvSpPr>
          <p:cNvPr id="10" name="Marcador de texto 3">
            <a:extLst>
              <a:ext uri="{FF2B5EF4-FFF2-40B4-BE49-F238E27FC236}">
                <a16:creationId xmlns:a16="http://schemas.microsoft.com/office/drawing/2014/main" id="{029410D4-FAF1-A4F8-0637-F0803D9C03E3}"/>
              </a:ext>
            </a:extLst>
          </p:cNvPr>
          <p:cNvSpPr>
            <a:spLocks noGrp="1"/>
          </p:cNvSpPr>
          <p:nvPr>
            <p:ph type="body" sz="quarter" idx="12"/>
          </p:nvPr>
        </p:nvSpPr>
        <p:spPr>
          <a:xfrm>
            <a:off x="838201" y="1802543"/>
            <a:ext cx="5257799" cy="2435970"/>
          </a:xfrm>
        </p:spPr>
        <p:txBody>
          <a:bodyPr numCol="1"/>
          <a:lstStyle/>
          <a:p>
            <a:pPr>
              <a:spcBef>
                <a:spcPts val="0"/>
              </a:spcBef>
              <a:spcAft>
                <a:spcPts val="1000"/>
              </a:spcAft>
            </a:pPr>
            <a:r>
              <a:rPr lang="es-ES" sz="1200" dirty="0">
                <a:ea typeface="Times New Roman" panose="02020603050405020304" pitchFamily="18" charset="0"/>
                <a:cs typeface="Calibri" panose="020F0502020204030204" pitchFamily="34" charset="0"/>
              </a:rPr>
              <a:t>Disponemos de </a:t>
            </a:r>
            <a:r>
              <a:rPr lang="es-ES" sz="1200" b="1" dirty="0">
                <a:ea typeface="Times New Roman" panose="02020603050405020304" pitchFamily="18" charset="0"/>
                <a:cs typeface="Calibri" panose="020F0502020204030204" pitchFamily="34" charset="0"/>
              </a:rPr>
              <a:t>Departamento de Aduanas propio</a:t>
            </a:r>
            <a:r>
              <a:rPr lang="es-ES" sz="1200" dirty="0">
                <a:ea typeface="Times New Roman" panose="02020603050405020304" pitchFamily="18" charset="0"/>
                <a:cs typeface="Calibri" panose="020F0502020204030204" pitchFamily="34" charset="0"/>
              </a:rPr>
              <a:t>, y disponemos de la acreditación OEA otorgada por la Agencia Tributaria. </a:t>
            </a:r>
          </a:p>
          <a:p>
            <a:pPr>
              <a:spcBef>
                <a:spcPts val="0"/>
              </a:spcBef>
              <a:spcAft>
                <a:spcPts val="1000"/>
              </a:spcAft>
            </a:pPr>
            <a:r>
              <a:rPr lang="es-ES" sz="1200" dirty="0">
                <a:ea typeface="Times New Roman" panose="02020603050405020304" pitchFamily="18" charset="0"/>
                <a:cs typeface="Calibri" panose="020F0502020204030204" pitchFamily="34" charset="0"/>
              </a:rPr>
              <a:t>Cubrimos todas las modalidades de despacho de aduanas:</a:t>
            </a:r>
          </a:p>
          <a:p>
            <a:pPr marL="857233" lvl="1" indent="-171450">
              <a:spcBef>
                <a:spcPts val="0"/>
              </a:spcBef>
              <a:spcAft>
                <a:spcPts val="1000"/>
              </a:spcAft>
            </a:pPr>
            <a:r>
              <a:rPr lang="es-ES" sz="1200" dirty="0">
                <a:ea typeface="Times New Roman" panose="02020603050405020304" pitchFamily="18" charset="0"/>
                <a:cs typeface="Calibri" panose="020F0502020204030204" pitchFamily="34" charset="0"/>
              </a:rPr>
              <a:t> Despacho de </a:t>
            </a:r>
            <a:r>
              <a:rPr lang="es-ES" sz="1200" b="1" dirty="0">
                <a:ea typeface="Times New Roman" panose="02020603050405020304" pitchFamily="18" charset="0"/>
                <a:cs typeface="Calibri" panose="020F0502020204030204" pitchFamily="34" charset="0"/>
              </a:rPr>
              <a:t>Aduanas de Importación y exportación.</a:t>
            </a:r>
          </a:p>
          <a:p>
            <a:pPr marL="857233" lvl="1" indent="-171450">
              <a:spcBef>
                <a:spcPts val="0"/>
              </a:spcBef>
              <a:spcAft>
                <a:spcPts val="1000"/>
              </a:spcAft>
            </a:pPr>
            <a:r>
              <a:rPr lang="es-ES" sz="1200" dirty="0">
                <a:ea typeface="Times New Roman" panose="02020603050405020304" pitchFamily="18" charset="0"/>
                <a:cs typeface="Calibri" panose="020F0502020204030204" pitchFamily="34" charset="0"/>
              </a:rPr>
              <a:t>Tránsitos a </a:t>
            </a:r>
            <a:r>
              <a:rPr lang="es-ES" sz="1200" b="1" dirty="0">
                <a:ea typeface="Times New Roman" panose="02020603050405020304" pitchFamily="18" charset="0"/>
                <a:cs typeface="Calibri" panose="020F0502020204030204" pitchFamily="34" charset="0"/>
              </a:rPr>
              <a:t>Zonas libres de Impuestos y re-exportaciones.</a:t>
            </a:r>
          </a:p>
          <a:p>
            <a:pPr marL="857233" lvl="1" indent="-171450">
              <a:spcBef>
                <a:spcPts val="0"/>
              </a:spcBef>
              <a:spcAft>
                <a:spcPts val="1000"/>
              </a:spcAft>
            </a:pPr>
            <a:r>
              <a:rPr lang="es-ES" sz="1200" b="1" dirty="0">
                <a:ea typeface="Times New Roman" panose="02020603050405020304" pitchFamily="18" charset="0"/>
                <a:cs typeface="Calibri" panose="020F0502020204030204" pitchFamily="34" charset="0"/>
              </a:rPr>
              <a:t>Operaciones temporales </a:t>
            </a:r>
            <a:r>
              <a:rPr lang="es-ES" sz="1200" dirty="0">
                <a:ea typeface="Times New Roman" panose="02020603050405020304" pitchFamily="18" charset="0"/>
                <a:cs typeface="Calibri" panose="020F0502020204030204" pitchFamily="34" charset="0"/>
              </a:rPr>
              <a:t>de importación y exportación.</a:t>
            </a:r>
          </a:p>
          <a:p>
            <a:pPr marL="857233" lvl="1" indent="-171450">
              <a:spcBef>
                <a:spcPts val="0"/>
              </a:spcBef>
              <a:spcAft>
                <a:spcPts val="1000"/>
              </a:spcAft>
            </a:pPr>
            <a:r>
              <a:rPr lang="es-ES" sz="1200" dirty="0">
                <a:ea typeface="Times New Roman" panose="02020603050405020304" pitchFamily="18" charset="0"/>
                <a:cs typeface="Calibri" panose="020F0502020204030204" pitchFamily="34" charset="0"/>
              </a:rPr>
              <a:t>Despacho de </a:t>
            </a:r>
            <a:r>
              <a:rPr lang="es-ES" sz="1200" b="1" dirty="0">
                <a:ea typeface="Times New Roman" panose="02020603050405020304" pitchFamily="18" charset="0"/>
                <a:cs typeface="Calibri" panose="020F0502020204030204" pitchFamily="34" charset="0"/>
              </a:rPr>
              <a:t>Cuadernos ATA.</a:t>
            </a:r>
          </a:p>
          <a:p>
            <a:pPr marL="857233" lvl="1" indent="-171450">
              <a:spcBef>
                <a:spcPts val="0"/>
              </a:spcBef>
              <a:spcAft>
                <a:spcPts val="1000"/>
              </a:spcAft>
            </a:pPr>
            <a:r>
              <a:rPr lang="es-ES" sz="1200" dirty="0">
                <a:ea typeface="Times New Roman" panose="02020603050405020304" pitchFamily="18" charset="0"/>
                <a:cs typeface="Calibri" panose="020F0502020204030204" pitchFamily="34" charset="0"/>
              </a:rPr>
              <a:t>Tráficos de </a:t>
            </a:r>
            <a:r>
              <a:rPr lang="es-ES" sz="1200" b="1" dirty="0">
                <a:ea typeface="Times New Roman" panose="02020603050405020304" pitchFamily="18" charset="0"/>
                <a:cs typeface="Calibri" panose="020F0502020204030204" pitchFamily="34" charset="0"/>
              </a:rPr>
              <a:t>perfeccionamiento activos y pasivos.</a:t>
            </a:r>
          </a:p>
          <a:p>
            <a:endParaRPr lang="es-ES" dirty="0"/>
          </a:p>
        </p:txBody>
      </p:sp>
    </p:spTree>
    <p:extLst>
      <p:ext uri="{BB962C8B-B14F-4D97-AF65-F5344CB8AC3E}">
        <p14:creationId xmlns:p14="http://schemas.microsoft.com/office/powerpoint/2010/main" val="4232315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55C30827-8F4F-0F91-518B-2207E7D1DC5E}"/>
              </a:ext>
            </a:extLst>
          </p:cNvPr>
          <p:cNvSpPr/>
          <p:nvPr/>
        </p:nvSpPr>
        <p:spPr>
          <a:xfrm>
            <a:off x="838201" y="2165380"/>
            <a:ext cx="2868037" cy="1629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1323BD3F-C83A-0C83-0AAE-05A3E045FFC9}"/>
              </a:ext>
            </a:extLst>
          </p:cNvPr>
          <p:cNvSpPr/>
          <p:nvPr/>
        </p:nvSpPr>
        <p:spPr>
          <a:xfrm>
            <a:off x="3868367" y="2165380"/>
            <a:ext cx="2868037" cy="162976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14">
            <a:extLst>
              <a:ext uri="{FF2B5EF4-FFF2-40B4-BE49-F238E27FC236}">
                <a16:creationId xmlns:a16="http://schemas.microsoft.com/office/drawing/2014/main" id="{0AD1D1B8-AA98-6F49-0F19-94568DFB2733}"/>
              </a:ext>
            </a:extLst>
          </p:cNvPr>
          <p:cNvSpPr/>
          <p:nvPr/>
        </p:nvSpPr>
        <p:spPr>
          <a:xfrm>
            <a:off x="6898533" y="2165380"/>
            <a:ext cx="2868037" cy="16297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15">
            <a:extLst>
              <a:ext uri="{FF2B5EF4-FFF2-40B4-BE49-F238E27FC236}">
                <a16:creationId xmlns:a16="http://schemas.microsoft.com/office/drawing/2014/main" id="{4F1BA65E-9DD7-4124-0327-00D677F2952D}"/>
              </a:ext>
            </a:extLst>
          </p:cNvPr>
          <p:cNvSpPr/>
          <p:nvPr/>
        </p:nvSpPr>
        <p:spPr>
          <a:xfrm>
            <a:off x="838201" y="3974725"/>
            <a:ext cx="2868037" cy="162976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CFAAE9DC-7926-82E8-698F-9524709E66FA}"/>
              </a:ext>
            </a:extLst>
          </p:cNvPr>
          <p:cNvSpPr/>
          <p:nvPr/>
        </p:nvSpPr>
        <p:spPr>
          <a:xfrm>
            <a:off x="3868367" y="3974725"/>
            <a:ext cx="2868037" cy="16297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a:extLst>
              <a:ext uri="{FF2B5EF4-FFF2-40B4-BE49-F238E27FC236}">
                <a16:creationId xmlns:a16="http://schemas.microsoft.com/office/drawing/2014/main" id="{061ED2B7-E0B1-AE8A-74E8-0BEABCED987D}"/>
              </a:ext>
            </a:extLst>
          </p:cNvPr>
          <p:cNvSpPr/>
          <p:nvPr/>
        </p:nvSpPr>
        <p:spPr>
          <a:xfrm>
            <a:off x="6898533" y="3974725"/>
            <a:ext cx="2868037" cy="162976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Marcador de texto 2">
            <a:extLst>
              <a:ext uri="{FF2B5EF4-FFF2-40B4-BE49-F238E27FC236}">
                <a16:creationId xmlns:a16="http://schemas.microsoft.com/office/drawing/2014/main" id="{7F31CB7F-18D2-8E27-7391-DCF7572B442E}"/>
              </a:ext>
            </a:extLst>
          </p:cNvPr>
          <p:cNvSpPr>
            <a:spLocks noGrp="1"/>
          </p:cNvSpPr>
          <p:nvPr>
            <p:ph type="body" sz="quarter" idx="11"/>
          </p:nvPr>
        </p:nvSpPr>
        <p:spPr>
          <a:xfrm>
            <a:off x="838201" y="1146306"/>
            <a:ext cx="6749373" cy="487942"/>
          </a:xfrm>
        </p:spPr>
        <p:txBody>
          <a:bodyPr/>
          <a:lstStyle/>
          <a:p>
            <a:r>
              <a:rPr lang="es-ES" sz="3200" dirty="0"/>
              <a:t>Servicio de transporte aéreo</a:t>
            </a:r>
          </a:p>
        </p:txBody>
      </p:sp>
      <p:sp>
        <p:nvSpPr>
          <p:cNvPr id="9" name="Marcador de texto 4">
            <a:extLst>
              <a:ext uri="{FF2B5EF4-FFF2-40B4-BE49-F238E27FC236}">
                <a16:creationId xmlns:a16="http://schemas.microsoft.com/office/drawing/2014/main" id="{36B3FA60-32A2-9717-6929-EE63A996E989}"/>
              </a:ext>
            </a:extLst>
          </p:cNvPr>
          <p:cNvSpPr>
            <a:spLocks noGrp="1"/>
          </p:cNvSpPr>
          <p:nvPr>
            <p:ph type="body" sz="quarter" idx="13"/>
          </p:nvPr>
        </p:nvSpPr>
        <p:spPr>
          <a:xfrm>
            <a:off x="2739456" y="476675"/>
            <a:ext cx="9086851" cy="138499"/>
          </a:xfrm>
        </p:spPr>
        <p:txBody>
          <a:bodyPr/>
          <a:lstStyle/>
          <a:p>
            <a:r>
              <a:rPr lang="es-ES" dirty="0"/>
              <a:t>PROSEGUR CASH INTERNACIONAL</a:t>
            </a:r>
          </a:p>
        </p:txBody>
      </p:sp>
      <p:sp>
        <p:nvSpPr>
          <p:cNvPr id="10" name="Marcador de texto 3">
            <a:extLst>
              <a:ext uri="{FF2B5EF4-FFF2-40B4-BE49-F238E27FC236}">
                <a16:creationId xmlns:a16="http://schemas.microsoft.com/office/drawing/2014/main" id="{029410D4-FAF1-A4F8-0637-F0803D9C03E3}"/>
              </a:ext>
            </a:extLst>
          </p:cNvPr>
          <p:cNvSpPr>
            <a:spLocks noGrp="1"/>
          </p:cNvSpPr>
          <p:nvPr>
            <p:ph type="body" sz="quarter" idx="12"/>
          </p:nvPr>
        </p:nvSpPr>
        <p:spPr>
          <a:xfrm>
            <a:off x="1066801" y="2550106"/>
            <a:ext cx="2410837" cy="860310"/>
          </a:xfrm>
        </p:spPr>
        <p:txBody>
          <a:bodyPr numCol="1"/>
          <a:lstStyle/>
          <a:p>
            <a:pPr lvl="0" algn="ctr">
              <a:lnSpc>
                <a:spcPct val="115000"/>
              </a:lnSpc>
              <a:spcAft>
                <a:spcPts val="0"/>
              </a:spcAft>
              <a:buSzPts val="1000"/>
              <a:tabLst>
                <a:tab pos="180340" algn="l"/>
              </a:tabLst>
            </a:pPr>
            <a:r>
              <a:rPr lang="es-ES" sz="1200" dirty="0">
                <a:latin typeface="+mn-lt"/>
                <a:ea typeface="Times New Roman" panose="02020603050405020304" pitchFamily="18" charset="0"/>
                <a:cs typeface="Calibri" panose="020F0502020204030204" pitchFamily="34" charset="0"/>
              </a:rPr>
              <a:t>Gestión directa y reserva de carga con todas las aerolíneas de primer orden, que cumplen los estándares de calidad de servicio adecuado.</a:t>
            </a:r>
            <a:endParaRPr lang="es-ES" sz="1200" dirty="0">
              <a:latin typeface="+mn-lt"/>
              <a:ea typeface="Calibri" panose="020F0502020204030204" pitchFamily="34" charset="0"/>
              <a:cs typeface="Times New Roman" panose="02020603050405020304" pitchFamily="18" charset="0"/>
            </a:endParaRPr>
          </a:p>
          <a:p>
            <a:pPr algn="ctr"/>
            <a:endParaRPr lang="es-ES" dirty="0"/>
          </a:p>
        </p:txBody>
      </p:sp>
      <p:sp>
        <p:nvSpPr>
          <p:cNvPr id="4" name="Marcador de texto 3">
            <a:extLst>
              <a:ext uri="{FF2B5EF4-FFF2-40B4-BE49-F238E27FC236}">
                <a16:creationId xmlns:a16="http://schemas.microsoft.com/office/drawing/2014/main" id="{20479CA6-A1AD-9105-CB8C-40C775838C92}"/>
              </a:ext>
            </a:extLst>
          </p:cNvPr>
          <p:cNvSpPr txBox="1">
            <a:spLocks/>
          </p:cNvSpPr>
          <p:nvPr/>
        </p:nvSpPr>
        <p:spPr>
          <a:xfrm>
            <a:off x="4140741" y="2682891"/>
            <a:ext cx="2323288" cy="59474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lnSpc>
                <a:spcPct val="115000"/>
              </a:lnSpc>
              <a:spcAft>
                <a:spcPts val="0"/>
              </a:spcAft>
              <a:buSzPts val="1000"/>
              <a:tabLst>
                <a:tab pos="180340" algn="l"/>
              </a:tabLst>
            </a:pPr>
            <a:r>
              <a:rPr lang="es-ES" sz="1200" dirty="0">
                <a:latin typeface="+mn-lt"/>
                <a:ea typeface="Times New Roman" panose="02020603050405020304" pitchFamily="18" charset="0"/>
                <a:cs typeface="Calibri" panose="020F0502020204030204" pitchFamily="34" charset="0"/>
              </a:rPr>
              <a:t>Gestiones administrativas necesarias para la exportación/importación, etc.</a:t>
            </a:r>
            <a:endParaRPr lang="es-ES" sz="1200" dirty="0">
              <a:latin typeface="+mn-lt"/>
              <a:ea typeface="Calibri" panose="020F0502020204030204" pitchFamily="34" charset="0"/>
              <a:cs typeface="Times New Roman" panose="02020603050405020304" pitchFamily="18" charset="0"/>
            </a:endParaRPr>
          </a:p>
          <a:p>
            <a:pPr algn="ctr"/>
            <a:endParaRPr lang="es-ES" dirty="0"/>
          </a:p>
        </p:txBody>
      </p:sp>
      <p:sp>
        <p:nvSpPr>
          <p:cNvPr id="5" name="Marcador de texto 3">
            <a:extLst>
              <a:ext uri="{FF2B5EF4-FFF2-40B4-BE49-F238E27FC236}">
                <a16:creationId xmlns:a16="http://schemas.microsoft.com/office/drawing/2014/main" id="{BA2BCF36-2B5F-5840-9625-0F07F5CB378B}"/>
              </a:ext>
            </a:extLst>
          </p:cNvPr>
          <p:cNvSpPr txBox="1">
            <a:spLocks/>
          </p:cNvSpPr>
          <p:nvPr/>
        </p:nvSpPr>
        <p:spPr>
          <a:xfrm>
            <a:off x="7321686" y="2750885"/>
            <a:ext cx="2021730" cy="458753"/>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lnSpc>
                <a:spcPct val="115000"/>
              </a:lnSpc>
              <a:spcAft>
                <a:spcPts val="0"/>
              </a:spcAft>
              <a:buSzPts val="1000"/>
              <a:tabLst>
                <a:tab pos="180340" algn="l"/>
              </a:tabLst>
            </a:pPr>
            <a:r>
              <a:rPr lang="es-ES" sz="1200" dirty="0">
                <a:latin typeface="+mn-lt"/>
                <a:ea typeface="Times New Roman" panose="02020603050405020304" pitchFamily="18" charset="0"/>
                <a:cs typeface="Calibri" panose="020F0502020204030204" pitchFamily="34" charset="0"/>
              </a:rPr>
              <a:t>Acuerdos con cobertura de seguro incluida.</a:t>
            </a:r>
            <a:endParaRPr lang="es-ES" sz="1200" dirty="0">
              <a:latin typeface="+mn-lt"/>
              <a:ea typeface="Calibri" panose="020F0502020204030204" pitchFamily="34" charset="0"/>
              <a:cs typeface="Times New Roman" panose="02020603050405020304" pitchFamily="18" charset="0"/>
            </a:endParaRPr>
          </a:p>
          <a:p>
            <a:pPr algn="ctr"/>
            <a:endParaRPr lang="es-ES" dirty="0"/>
          </a:p>
        </p:txBody>
      </p:sp>
      <p:sp>
        <p:nvSpPr>
          <p:cNvPr id="6" name="Marcador de texto 3">
            <a:extLst>
              <a:ext uri="{FF2B5EF4-FFF2-40B4-BE49-F238E27FC236}">
                <a16:creationId xmlns:a16="http://schemas.microsoft.com/office/drawing/2014/main" id="{7AA35F5D-225E-1B6D-536C-440D9545867E}"/>
              </a:ext>
            </a:extLst>
          </p:cNvPr>
          <p:cNvSpPr txBox="1">
            <a:spLocks/>
          </p:cNvSpPr>
          <p:nvPr/>
        </p:nvSpPr>
        <p:spPr>
          <a:xfrm>
            <a:off x="1232170" y="4468497"/>
            <a:ext cx="2080098" cy="64221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lnSpc>
                <a:spcPct val="115000"/>
              </a:lnSpc>
              <a:spcAft>
                <a:spcPts val="0"/>
              </a:spcAft>
              <a:buSzPts val="1000"/>
              <a:tabLst>
                <a:tab pos="180340" algn="l"/>
              </a:tabLst>
            </a:pPr>
            <a:r>
              <a:rPr lang="es-ES" sz="1200" dirty="0">
                <a:latin typeface="+mn-lt"/>
                <a:ea typeface="Times New Roman" panose="02020603050405020304" pitchFamily="18" charset="0"/>
                <a:cs typeface="Calibri" panose="020F0502020204030204" pitchFamily="34" charset="0"/>
              </a:rPr>
              <a:t>Gestión de trámites aduaneros necesarios en aeropuerto de origen y de destino.</a:t>
            </a:r>
            <a:endParaRPr lang="es-ES" sz="1200" dirty="0">
              <a:latin typeface="+mn-lt"/>
              <a:ea typeface="Calibri" panose="020F0502020204030204" pitchFamily="34" charset="0"/>
              <a:cs typeface="Times New Roman" panose="02020603050405020304" pitchFamily="18" charset="0"/>
            </a:endParaRPr>
          </a:p>
          <a:p>
            <a:pPr algn="ctr"/>
            <a:endParaRPr lang="es-ES" dirty="0"/>
          </a:p>
        </p:txBody>
      </p:sp>
      <p:sp>
        <p:nvSpPr>
          <p:cNvPr id="11" name="Marcador de texto 3">
            <a:extLst>
              <a:ext uri="{FF2B5EF4-FFF2-40B4-BE49-F238E27FC236}">
                <a16:creationId xmlns:a16="http://schemas.microsoft.com/office/drawing/2014/main" id="{0265B619-9BF4-7BB6-A5FB-DFE4AC23CD81}"/>
              </a:ext>
            </a:extLst>
          </p:cNvPr>
          <p:cNvSpPr txBox="1">
            <a:spLocks/>
          </p:cNvSpPr>
          <p:nvPr/>
        </p:nvSpPr>
        <p:spPr>
          <a:xfrm>
            <a:off x="4126149" y="4488634"/>
            <a:ext cx="2352473" cy="601945"/>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lnSpc>
                <a:spcPct val="115000"/>
              </a:lnSpc>
              <a:spcAft>
                <a:spcPts val="0"/>
              </a:spcAft>
              <a:buSzPts val="1000"/>
              <a:tabLst>
                <a:tab pos="180340" algn="l"/>
              </a:tabLst>
            </a:pPr>
            <a:r>
              <a:rPr lang="es-ES" sz="1200" dirty="0">
                <a:solidFill>
                  <a:schemeClr val="bg2"/>
                </a:solidFill>
                <a:latin typeface="+mn-lt"/>
                <a:ea typeface="Times New Roman" panose="02020603050405020304" pitchFamily="18" charset="0"/>
                <a:cs typeface="Calibri" panose="020F0502020204030204" pitchFamily="34" charset="0"/>
              </a:rPr>
              <a:t>Courier o acompañamiento de remesas en vuelos (cuando es necesario).</a:t>
            </a:r>
            <a:endParaRPr lang="es-ES" sz="1200" dirty="0">
              <a:solidFill>
                <a:schemeClr val="bg2"/>
              </a:solidFill>
              <a:latin typeface="+mn-lt"/>
              <a:ea typeface="Calibri" panose="020F0502020204030204" pitchFamily="34" charset="0"/>
              <a:cs typeface="Times New Roman" panose="02020603050405020304" pitchFamily="18" charset="0"/>
            </a:endParaRPr>
          </a:p>
          <a:p>
            <a:pPr algn="ctr"/>
            <a:endParaRPr lang="es-ES" dirty="0">
              <a:solidFill>
                <a:schemeClr val="bg2"/>
              </a:solidFill>
            </a:endParaRPr>
          </a:p>
        </p:txBody>
      </p:sp>
      <p:sp>
        <p:nvSpPr>
          <p:cNvPr id="12" name="Marcador de texto 3">
            <a:extLst>
              <a:ext uri="{FF2B5EF4-FFF2-40B4-BE49-F238E27FC236}">
                <a16:creationId xmlns:a16="http://schemas.microsoft.com/office/drawing/2014/main" id="{16035469-D39B-3EF7-72EF-9188DD2D93E7}"/>
              </a:ext>
            </a:extLst>
          </p:cNvPr>
          <p:cNvSpPr txBox="1">
            <a:spLocks/>
          </p:cNvSpPr>
          <p:nvPr/>
        </p:nvSpPr>
        <p:spPr>
          <a:xfrm>
            <a:off x="7115378" y="4337564"/>
            <a:ext cx="2434346" cy="904085"/>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lnSpc>
                <a:spcPct val="115000"/>
              </a:lnSpc>
              <a:spcAft>
                <a:spcPts val="0"/>
              </a:spcAft>
              <a:buSzPts val="1000"/>
              <a:tabLst>
                <a:tab pos="180340" algn="l"/>
              </a:tabLst>
            </a:pPr>
            <a:r>
              <a:rPr lang="es-ES" sz="1200" dirty="0">
                <a:latin typeface="+mn-lt"/>
                <a:ea typeface="Times New Roman" panose="02020603050405020304" pitchFamily="18" charset="0"/>
                <a:cs typeface="Calibri" panose="020F0502020204030204" pitchFamily="34" charset="0"/>
              </a:rPr>
              <a:t>Coordinación directa con el transporte de seguridad terrestre a las instalaciones de origen/destino, a nivel internacional.</a:t>
            </a:r>
            <a:endParaRPr lang="es-ES" sz="1200" dirty="0">
              <a:latin typeface="+mn-lt"/>
              <a:ea typeface="Calibri" panose="020F0502020204030204" pitchFamily="34" charset="0"/>
              <a:cs typeface="Times New Roman" panose="02020603050405020304" pitchFamily="18" charset="0"/>
            </a:endParaRPr>
          </a:p>
          <a:p>
            <a:pPr algn="ctr"/>
            <a:endParaRPr lang="es-ES" dirty="0"/>
          </a:p>
        </p:txBody>
      </p:sp>
    </p:spTree>
    <p:extLst>
      <p:ext uri="{BB962C8B-B14F-4D97-AF65-F5344CB8AC3E}">
        <p14:creationId xmlns:p14="http://schemas.microsoft.com/office/powerpoint/2010/main" val="4101090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texto 2">
            <a:extLst>
              <a:ext uri="{FF2B5EF4-FFF2-40B4-BE49-F238E27FC236}">
                <a16:creationId xmlns:a16="http://schemas.microsoft.com/office/drawing/2014/main" id="{7F31CB7F-18D2-8E27-7391-DCF7572B442E}"/>
              </a:ext>
            </a:extLst>
          </p:cNvPr>
          <p:cNvSpPr>
            <a:spLocks noGrp="1"/>
          </p:cNvSpPr>
          <p:nvPr>
            <p:ph type="body" sz="quarter" idx="11"/>
          </p:nvPr>
        </p:nvSpPr>
        <p:spPr>
          <a:xfrm>
            <a:off x="838201" y="1146306"/>
            <a:ext cx="6749373" cy="518155"/>
          </a:xfrm>
        </p:spPr>
        <p:txBody>
          <a:bodyPr/>
          <a:lstStyle/>
          <a:p>
            <a:pPr algn="just">
              <a:lnSpc>
                <a:spcPct val="115000"/>
              </a:lnSpc>
              <a:spcAft>
                <a:spcPts val="0"/>
              </a:spcAft>
            </a:pPr>
            <a:r>
              <a:rPr lang="es-ES" sz="3200" dirty="0">
                <a:latin typeface="+mj-lt"/>
                <a:ea typeface="Times New Roman" panose="02020603050405020304" pitchFamily="18" charset="0"/>
                <a:cs typeface="Calibri" panose="020F0502020204030204" pitchFamily="34" charset="0"/>
              </a:rPr>
              <a:t>Ferias y Exposiciones</a:t>
            </a:r>
          </a:p>
        </p:txBody>
      </p:sp>
      <p:sp>
        <p:nvSpPr>
          <p:cNvPr id="9" name="Marcador de texto 4">
            <a:extLst>
              <a:ext uri="{FF2B5EF4-FFF2-40B4-BE49-F238E27FC236}">
                <a16:creationId xmlns:a16="http://schemas.microsoft.com/office/drawing/2014/main" id="{36B3FA60-32A2-9717-6929-EE63A996E989}"/>
              </a:ext>
            </a:extLst>
          </p:cNvPr>
          <p:cNvSpPr>
            <a:spLocks noGrp="1"/>
          </p:cNvSpPr>
          <p:nvPr>
            <p:ph type="body" sz="quarter" idx="13"/>
          </p:nvPr>
        </p:nvSpPr>
        <p:spPr>
          <a:xfrm>
            <a:off x="2739456" y="476675"/>
            <a:ext cx="9086851" cy="138499"/>
          </a:xfrm>
        </p:spPr>
        <p:txBody>
          <a:bodyPr/>
          <a:lstStyle/>
          <a:p>
            <a:r>
              <a:rPr lang="es-ES" dirty="0"/>
              <a:t>PROSEGUR CASH INTERNACIONAL</a:t>
            </a:r>
          </a:p>
        </p:txBody>
      </p:sp>
      <p:pic>
        <p:nvPicPr>
          <p:cNvPr id="7" name="Marcador de posición de imagen 6">
            <a:extLst>
              <a:ext uri="{FF2B5EF4-FFF2-40B4-BE49-F238E27FC236}">
                <a16:creationId xmlns:a16="http://schemas.microsoft.com/office/drawing/2014/main" id="{A75B89E5-0D2B-60F8-2674-4F9FEFEF7F24}"/>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6208986" y="0"/>
            <a:ext cx="5983013" cy="6858000"/>
          </a:xfrm>
        </p:spPr>
      </p:pic>
      <p:sp>
        <p:nvSpPr>
          <p:cNvPr id="19" name="Marcador de texto 3">
            <a:extLst>
              <a:ext uri="{FF2B5EF4-FFF2-40B4-BE49-F238E27FC236}">
                <a16:creationId xmlns:a16="http://schemas.microsoft.com/office/drawing/2014/main" id="{A1FC9367-1DED-15E3-5819-18213A950E03}"/>
              </a:ext>
            </a:extLst>
          </p:cNvPr>
          <p:cNvSpPr>
            <a:spLocks noGrp="1"/>
          </p:cNvSpPr>
          <p:nvPr>
            <p:ph type="body" sz="quarter" idx="12"/>
          </p:nvPr>
        </p:nvSpPr>
        <p:spPr>
          <a:xfrm>
            <a:off x="838201" y="1802543"/>
            <a:ext cx="4813569" cy="3489304"/>
          </a:xfrm>
        </p:spPr>
        <p:txBody>
          <a:bodyPr numCol="1"/>
          <a:lstStyle/>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Ofrecemos una amplia experiencia en la atención de las necesidades logísticas específicas en las </a:t>
            </a:r>
            <a:r>
              <a:rPr lang="es-ES" sz="1200" b="1" dirty="0">
                <a:latin typeface="+mn-lt"/>
                <a:ea typeface="Times New Roman" panose="02020603050405020304" pitchFamily="18" charset="0"/>
                <a:cs typeface="Calibri" panose="020F0502020204030204" pitchFamily="34" charset="0"/>
              </a:rPr>
              <a:t>ferias Internacionales de Joyería </a:t>
            </a:r>
            <a:r>
              <a:rPr lang="es-ES" sz="1200" dirty="0">
                <a:latin typeface="+mn-lt"/>
                <a:ea typeface="Times New Roman" panose="02020603050405020304" pitchFamily="18" charset="0"/>
                <a:cs typeface="Calibri" panose="020F0502020204030204" pitchFamily="34" charset="0"/>
              </a:rPr>
              <a:t>ofreciendo un servicio integral que comprende las gestiones aduaneras, el transporte seguro y la entrega puntual en el stand de cada expositor.</a:t>
            </a:r>
            <a:endParaRPr lang="es-ES" sz="1200" dirty="0">
              <a:ea typeface="Times New Roman" panose="02020603050405020304" pitchFamily="18" charset="0"/>
              <a:cs typeface="Calibri" panose="020F0502020204030204" pitchFamily="34" charset="0"/>
            </a:endParaRPr>
          </a:p>
          <a:p>
            <a:pPr>
              <a:lnSpc>
                <a:spcPct val="115000"/>
              </a:lnSpc>
              <a:spcAft>
                <a:spcPts val="0"/>
              </a:spcAft>
            </a:pPr>
            <a:r>
              <a:rPr lang="es-ES" b="1" dirty="0">
                <a:solidFill>
                  <a:schemeClr val="accent6"/>
                </a:solidFill>
                <a:latin typeface="+mn-lt"/>
                <a:ea typeface="Times New Roman" panose="02020603050405020304" pitchFamily="18" charset="0"/>
                <a:cs typeface="Calibri" panose="020F0502020204030204" pitchFamily="34" charset="0"/>
              </a:rPr>
              <a:t>Todo ello avalado por más de una década de continuado servicio a los expositores españoles en las principales ferias de joyería.</a:t>
            </a:r>
          </a:p>
          <a:p>
            <a:pPr>
              <a:lnSpc>
                <a:spcPct val="115000"/>
              </a:lnSpc>
              <a:spcAft>
                <a:spcPts val="0"/>
              </a:spcAft>
            </a:pPr>
            <a:endParaRPr lang="es-ES" sz="1200" dirty="0">
              <a:latin typeface="+mn-lt"/>
              <a:ea typeface="Times New Roman" panose="02020603050405020304" pitchFamily="18" charset="0"/>
              <a:cs typeface="Calibri" panose="020F0502020204030204" pitchFamily="34" charset="0"/>
            </a:endParaRPr>
          </a:p>
          <a:p>
            <a:pPr>
              <a:lnSpc>
                <a:spcPct val="115000"/>
              </a:lnSpc>
              <a:spcAft>
                <a:spcPts val="0"/>
              </a:spcAft>
            </a:pPr>
            <a:r>
              <a:rPr lang="es-ES" sz="1200" dirty="0">
                <a:latin typeface="+mn-lt"/>
                <a:ea typeface="Times New Roman" panose="02020603050405020304" pitchFamily="18" charset="0"/>
                <a:cs typeface="Calibri" panose="020F0502020204030204" pitchFamily="34" charset="0"/>
              </a:rPr>
              <a:t>Así mismo prestamos asistencia a las empresas extranjeras que concurren como expositores en las ferias que tienen lugar en España, y lleva cabo las formalidades de aduana necesarias para los productos de origen extracomunitario.</a:t>
            </a:r>
          </a:p>
          <a:p>
            <a:endParaRPr lang="es-ES" dirty="0"/>
          </a:p>
        </p:txBody>
      </p:sp>
      <p:sp>
        <p:nvSpPr>
          <p:cNvPr id="20" name="Rectángulo 19">
            <a:extLst>
              <a:ext uri="{FF2B5EF4-FFF2-40B4-BE49-F238E27FC236}">
                <a16:creationId xmlns:a16="http://schemas.microsoft.com/office/drawing/2014/main" id="{EE4841E5-5513-F33A-96B1-0AD283378F0F}"/>
              </a:ext>
            </a:extLst>
          </p:cNvPr>
          <p:cNvSpPr/>
          <p:nvPr/>
        </p:nvSpPr>
        <p:spPr>
          <a:xfrm>
            <a:off x="731197" y="2918298"/>
            <a:ext cx="5008122" cy="91440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935728570"/>
      </p:ext>
    </p:extLst>
  </p:cSld>
  <p:clrMapOvr>
    <a:masterClrMapping/>
  </p:clrMapOvr>
</p:sld>
</file>

<file path=ppt/theme/theme1.xml><?xml version="1.0" encoding="utf-8"?>
<a:theme xmlns:a="http://schemas.openxmlformats.org/drawingml/2006/main" name="TemaProsegurCash">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ProsegurCash" id="{1BCEF4A3-350E-7C4A-A908-591B7ED165F4}" vid="{B720807B-336B-4E4B-B035-A34F156F9DFC}"/>
    </a:ext>
  </a:extLst>
</a:theme>
</file>

<file path=ppt/theme/theme2.xml><?xml version="1.0" encoding="utf-8"?>
<a:theme xmlns:a="http://schemas.openxmlformats.org/drawingml/2006/main" name="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FUENTES PROSEGUR">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TemaProsegurCash</Template>
  <TotalTime>289</TotalTime>
  <Words>1236</Words>
  <Application>Microsoft Office PowerPoint</Application>
  <PresentationFormat>Panorámica</PresentationFormat>
  <Paragraphs>116</Paragraphs>
  <Slides>20</Slides>
  <Notes>0</Notes>
  <HiddenSlides>0</HiddenSlides>
  <MMClips>0</MMClips>
  <ScaleCrop>false</ScaleCrop>
  <HeadingPairs>
    <vt:vector size="6" baseType="variant">
      <vt:variant>
        <vt:lpstr>Fuentes usadas</vt:lpstr>
      </vt:variant>
      <vt:variant>
        <vt:i4>6</vt:i4>
      </vt:variant>
      <vt:variant>
        <vt:lpstr>Tema</vt:lpstr>
      </vt:variant>
      <vt:variant>
        <vt:i4>3</vt:i4>
      </vt:variant>
      <vt:variant>
        <vt:lpstr>Títulos de diapositiva</vt:lpstr>
      </vt:variant>
      <vt:variant>
        <vt:i4>20</vt:i4>
      </vt:variant>
    </vt:vector>
  </HeadingPairs>
  <TitlesOfParts>
    <vt:vector size="29" baseType="lpstr">
      <vt:lpstr>Arial</vt:lpstr>
      <vt:lpstr>Calibri</vt:lpstr>
      <vt:lpstr>Century Gothic</vt:lpstr>
      <vt:lpstr>Times New Roman</vt:lpstr>
      <vt:lpstr>Wingdings</vt:lpstr>
      <vt:lpstr>Wingdings 3</vt:lpstr>
      <vt:lpstr>TemaProsegurCash</vt:lpstr>
      <vt:lpstr>Diseño personalizado</vt:lpstr>
      <vt:lpstr>1_Diseño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RK People</dc:creator>
  <cp:lastModifiedBy>Leticia Barrios Martin</cp:lastModifiedBy>
  <cp:revision>13</cp:revision>
  <dcterms:created xsi:type="dcterms:W3CDTF">2023-01-25T16:03:49Z</dcterms:created>
  <dcterms:modified xsi:type="dcterms:W3CDTF">2023-02-06T16:13:29Z</dcterms:modified>
</cp:coreProperties>
</file>